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3" r:id="rId1"/>
    <p:sldMasterId id="2147483855" r:id="rId2"/>
    <p:sldMasterId id="2147483856" r:id="rId3"/>
    <p:sldMasterId id="2147483857" r:id="rId4"/>
    <p:sldMasterId id="2147483858" r:id="rId5"/>
  </p:sldMasterIdLst>
  <p:notesMasterIdLst>
    <p:notesMasterId r:id="rId128"/>
  </p:notesMasterIdLst>
  <p:sldIdLst>
    <p:sldId id="415" r:id="rId6"/>
    <p:sldId id="416" r:id="rId7"/>
    <p:sldId id="353" r:id="rId8"/>
    <p:sldId id="356" r:id="rId9"/>
    <p:sldId id="417" r:id="rId10"/>
    <p:sldId id="357" r:id="rId11"/>
    <p:sldId id="435" r:id="rId12"/>
    <p:sldId id="268" r:id="rId13"/>
    <p:sldId id="436" r:id="rId14"/>
    <p:sldId id="265" r:id="rId15"/>
    <p:sldId id="266" r:id="rId16"/>
    <p:sldId id="418" r:id="rId17"/>
    <p:sldId id="605" r:id="rId18"/>
    <p:sldId id="607" r:id="rId19"/>
    <p:sldId id="358" r:id="rId20"/>
    <p:sldId id="437" r:id="rId21"/>
    <p:sldId id="439" r:id="rId22"/>
    <p:sldId id="442" r:id="rId23"/>
    <p:sldId id="440" r:id="rId24"/>
    <p:sldId id="360" r:id="rId25"/>
    <p:sldId id="438" r:id="rId26"/>
    <p:sldId id="361" r:id="rId27"/>
    <p:sldId id="443" r:id="rId28"/>
    <p:sldId id="269" r:id="rId29"/>
    <p:sldId id="608" r:id="rId30"/>
    <p:sldId id="271" r:id="rId31"/>
    <p:sldId id="420" r:id="rId32"/>
    <p:sldId id="609" r:id="rId33"/>
    <p:sldId id="363" r:id="rId34"/>
    <p:sldId id="421" r:id="rId35"/>
    <p:sldId id="610" r:id="rId36"/>
    <p:sldId id="611" r:id="rId37"/>
    <p:sldId id="366" r:id="rId38"/>
    <p:sldId id="276" r:id="rId39"/>
    <p:sldId id="613" r:id="rId40"/>
    <p:sldId id="612" r:id="rId41"/>
    <p:sldId id="614" r:id="rId42"/>
    <p:sldId id="351" r:id="rId43"/>
    <p:sldId id="346" r:id="rId44"/>
    <p:sldId id="368" r:id="rId45"/>
    <p:sldId id="369" r:id="rId46"/>
    <p:sldId id="620" r:id="rId47"/>
    <p:sldId id="619" r:id="rId48"/>
    <p:sldId id="622" r:id="rId49"/>
    <p:sldId id="623" r:id="rId50"/>
    <p:sldId id="624" r:id="rId51"/>
    <p:sldId id="414" r:id="rId52"/>
    <p:sldId id="628" r:id="rId53"/>
    <p:sldId id="615" r:id="rId54"/>
    <p:sldId id="370" r:id="rId55"/>
    <p:sldId id="625" r:id="rId56"/>
    <p:sldId id="371" r:id="rId57"/>
    <p:sldId id="372" r:id="rId58"/>
    <p:sldId id="373" r:id="rId59"/>
    <p:sldId id="374" r:id="rId60"/>
    <p:sldId id="626" r:id="rId61"/>
    <p:sldId id="376" r:id="rId62"/>
    <p:sldId id="629" r:id="rId63"/>
    <p:sldId id="630" r:id="rId64"/>
    <p:sldId id="627" r:id="rId65"/>
    <p:sldId id="347" r:id="rId66"/>
    <p:sldId id="378" r:id="rId67"/>
    <p:sldId id="631" r:id="rId68"/>
    <p:sldId id="288" r:id="rId69"/>
    <p:sldId id="380" r:id="rId70"/>
    <p:sldId id="425" r:id="rId71"/>
    <p:sldId id="314" r:id="rId72"/>
    <p:sldId id="632" r:id="rId73"/>
    <p:sldId id="426" r:id="rId74"/>
    <p:sldId id="427" r:id="rId75"/>
    <p:sldId id="428" r:id="rId76"/>
    <p:sldId id="308" r:id="rId77"/>
    <p:sldId id="309" r:id="rId78"/>
    <p:sldId id="307" r:id="rId79"/>
    <p:sldId id="327" r:id="rId80"/>
    <p:sldId id="633" r:id="rId81"/>
    <p:sldId id="323" r:id="rId82"/>
    <p:sldId id="434" r:id="rId83"/>
    <p:sldId id="634" r:id="rId84"/>
    <p:sldId id="409" r:id="rId85"/>
    <p:sldId id="340" r:id="rId86"/>
    <p:sldId id="322" r:id="rId87"/>
    <p:sldId id="635" r:id="rId88"/>
    <p:sldId id="410" r:id="rId89"/>
    <p:sldId id="636" r:id="rId90"/>
    <p:sldId id="326" r:id="rId91"/>
    <p:sldId id="328" r:id="rId92"/>
    <p:sldId id="411" r:id="rId93"/>
    <p:sldId id="422" r:id="rId94"/>
    <p:sldId id="429" r:id="rId95"/>
    <p:sldId id="431" r:id="rId96"/>
    <p:sldId id="423" r:id="rId97"/>
    <p:sldId id="643" r:id="rId98"/>
    <p:sldId id="424" r:id="rId99"/>
    <p:sldId id="637" r:id="rId100"/>
    <p:sldId id="384" r:id="rId101"/>
    <p:sldId id="385" r:id="rId102"/>
    <p:sldId id="386" r:id="rId103"/>
    <p:sldId id="387" r:id="rId104"/>
    <p:sldId id="388" r:id="rId105"/>
    <p:sldId id="390" r:id="rId106"/>
    <p:sldId id="413" r:id="rId107"/>
    <p:sldId id="391" r:id="rId108"/>
    <p:sldId id="638" r:id="rId109"/>
    <p:sldId id="392" r:id="rId110"/>
    <p:sldId id="393" r:id="rId111"/>
    <p:sldId id="394" r:id="rId112"/>
    <p:sldId id="395" r:id="rId113"/>
    <p:sldId id="396" r:id="rId114"/>
    <p:sldId id="397" r:id="rId115"/>
    <p:sldId id="642" r:id="rId116"/>
    <p:sldId id="640" r:id="rId117"/>
    <p:sldId id="398" r:id="rId118"/>
    <p:sldId id="399" r:id="rId119"/>
    <p:sldId id="400" r:id="rId120"/>
    <p:sldId id="401" r:id="rId121"/>
    <p:sldId id="402" r:id="rId122"/>
    <p:sldId id="403" r:id="rId123"/>
    <p:sldId id="404" r:id="rId124"/>
    <p:sldId id="405" r:id="rId125"/>
    <p:sldId id="406" r:id="rId126"/>
    <p:sldId id="407" r:id="rId127"/>
  </p:sldIdLst>
  <p:sldSz cx="9144000" cy="6858000" type="screen4x3"/>
  <p:notesSz cx="6858000" cy="9144000"/>
  <p:defaultTextStyle>
    <a:defPPr>
      <a:defRPr lang="en-US"/>
    </a:defPPr>
    <a:lvl1pPr algn="l" rtl="0" eaLnBrk="0" fontAlgn="base" hangingPunct="0">
      <a:spcBef>
        <a:spcPct val="0"/>
      </a:spcBef>
      <a:spcAft>
        <a:spcPct val="0"/>
      </a:spcAft>
      <a:defRPr sz="2800" b="1" i="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800" b="1" i="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800" b="1" i="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800" b="1" i="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800" b="1" i="1" kern="1200">
        <a:solidFill>
          <a:schemeClr val="tx1"/>
        </a:solidFill>
        <a:latin typeface="Arial" panose="020B0604020202020204" pitchFamily="34" charset="0"/>
        <a:ea typeface="+mn-ea"/>
        <a:cs typeface="+mn-cs"/>
      </a:defRPr>
    </a:lvl5pPr>
    <a:lvl6pPr marL="2286000" algn="l" defTabSz="914400" rtl="0" eaLnBrk="1" latinLnBrk="0" hangingPunct="1">
      <a:defRPr sz="2800" b="1" i="1" kern="1200">
        <a:solidFill>
          <a:schemeClr val="tx1"/>
        </a:solidFill>
        <a:latin typeface="Arial" panose="020B0604020202020204" pitchFamily="34" charset="0"/>
        <a:ea typeface="+mn-ea"/>
        <a:cs typeface="+mn-cs"/>
      </a:defRPr>
    </a:lvl6pPr>
    <a:lvl7pPr marL="2743200" algn="l" defTabSz="914400" rtl="0" eaLnBrk="1" latinLnBrk="0" hangingPunct="1">
      <a:defRPr sz="2800" b="1" i="1" kern="1200">
        <a:solidFill>
          <a:schemeClr val="tx1"/>
        </a:solidFill>
        <a:latin typeface="Arial" panose="020B0604020202020204" pitchFamily="34" charset="0"/>
        <a:ea typeface="+mn-ea"/>
        <a:cs typeface="+mn-cs"/>
      </a:defRPr>
    </a:lvl7pPr>
    <a:lvl8pPr marL="3200400" algn="l" defTabSz="914400" rtl="0" eaLnBrk="1" latinLnBrk="0" hangingPunct="1">
      <a:defRPr sz="2800" b="1" i="1" kern="1200">
        <a:solidFill>
          <a:schemeClr val="tx1"/>
        </a:solidFill>
        <a:latin typeface="Arial" panose="020B0604020202020204" pitchFamily="34" charset="0"/>
        <a:ea typeface="+mn-ea"/>
        <a:cs typeface="+mn-cs"/>
      </a:defRPr>
    </a:lvl8pPr>
    <a:lvl9pPr marL="3657600" algn="l" defTabSz="914400" rtl="0" eaLnBrk="1" latinLnBrk="0" hangingPunct="1">
      <a:defRPr sz="2800" b="1" i="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00000"/>
    <a:srgbClr val="CC3300"/>
    <a:srgbClr val="000099"/>
    <a:srgbClr val="003300"/>
    <a:srgbClr val="FF0000"/>
    <a:srgbClr val="CC0000"/>
    <a:srgbClr val="9900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594" y="43"/>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notesMaster" Target="notesMasters/notesMaster1.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presProps" Target="pres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viewProps" Target="view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tableStyles" Target="tableStyle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E5DDB3-498C-448E-83FE-5926B0AA54CE}" type="datetimeFigureOut">
              <a:rPr lang="en-GB" smtClean="0"/>
              <a:t>15/09/2024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086363-C81F-4693-87AA-7872E60842DC}" type="slidenum">
              <a:rPr lang="en-GB" smtClean="0"/>
              <a:t>‹#›</a:t>
            </a:fld>
            <a:endParaRPr lang="en-GB"/>
          </a:p>
        </p:txBody>
      </p:sp>
    </p:spTree>
    <p:extLst>
      <p:ext uri="{BB962C8B-B14F-4D97-AF65-F5344CB8AC3E}">
        <p14:creationId xmlns:p14="http://schemas.microsoft.com/office/powerpoint/2010/main" val="4191043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A086363-C81F-4693-87AA-7872E60842DC}" type="slidenum">
              <a:rPr lang="en-GB" smtClean="0"/>
              <a:t>67</a:t>
            </a:fld>
            <a:endParaRPr lang="en-GB"/>
          </a:p>
        </p:txBody>
      </p:sp>
    </p:spTree>
    <p:extLst>
      <p:ext uri="{BB962C8B-B14F-4D97-AF65-F5344CB8AC3E}">
        <p14:creationId xmlns:p14="http://schemas.microsoft.com/office/powerpoint/2010/main" val="3135135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096395A8-3995-4C62-A8FD-D26E83C41201}" type="slidenum">
              <a:rPr lang="en-US"/>
              <a:pPr>
                <a:defRPr/>
              </a:pPr>
              <a:t>‹#›</a:t>
            </a:fld>
            <a:endParaRPr lang="en-US"/>
          </a:p>
        </p:txBody>
      </p:sp>
    </p:spTree>
    <p:extLst>
      <p:ext uri="{BB962C8B-B14F-4D97-AF65-F5344CB8AC3E}">
        <p14:creationId xmlns:p14="http://schemas.microsoft.com/office/powerpoint/2010/main" val="3162448913"/>
      </p:ext>
    </p:extLst>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3C7887A6-32DD-4894-BAD6-E2CD7207C67E}" type="slidenum">
              <a:rPr lang="en-US"/>
              <a:pPr>
                <a:defRPr/>
              </a:pPr>
              <a:t>‹#›</a:t>
            </a:fld>
            <a:endParaRPr lang="en-US"/>
          </a:p>
        </p:txBody>
      </p:sp>
    </p:spTree>
    <p:extLst>
      <p:ext uri="{BB962C8B-B14F-4D97-AF65-F5344CB8AC3E}">
        <p14:creationId xmlns:p14="http://schemas.microsoft.com/office/powerpoint/2010/main" val="1257437873"/>
      </p:ext>
    </p:extLst>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4638"/>
            <a:ext cx="1943100" cy="574516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274638"/>
            <a:ext cx="5676900" cy="5745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4A1A2BED-8A54-4E4B-A475-AFF5D667369F}" type="slidenum">
              <a:rPr lang="en-US"/>
              <a:pPr>
                <a:defRPr/>
              </a:pPr>
              <a:t>‹#›</a:t>
            </a:fld>
            <a:endParaRPr lang="en-US"/>
          </a:p>
        </p:txBody>
      </p:sp>
    </p:spTree>
    <p:extLst>
      <p:ext uri="{BB962C8B-B14F-4D97-AF65-F5344CB8AC3E}">
        <p14:creationId xmlns:p14="http://schemas.microsoft.com/office/powerpoint/2010/main" val="859859225"/>
      </p:ext>
    </p:extLst>
  </p:cSld>
  <p:clrMapOvr>
    <a:masterClrMapping/>
  </p:clrMapOvr>
  <p:transition spd="slow">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27"/>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8"/>
          <p:cNvSpPr>
            <a:spLocks noGrp="1" noChangeArrowheads="1"/>
          </p:cNvSpPr>
          <p:nvPr>
            <p:ph type="sldNum" sz="quarter" idx="12"/>
          </p:nvPr>
        </p:nvSpPr>
        <p:spPr>
          <a:ln/>
        </p:spPr>
        <p:txBody>
          <a:bodyPr/>
          <a:lstStyle>
            <a:lvl1pPr>
              <a:defRPr/>
            </a:lvl1pPr>
          </a:lstStyle>
          <a:p>
            <a:pPr>
              <a:defRPr/>
            </a:pPr>
            <a:fld id="{CE6C54B3-DC64-43E1-90B6-649BF029C520}" type="slidenum">
              <a:rPr lang="en-US"/>
              <a:pPr>
                <a:defRPr/>
              </a:pPr>
              <a:t>‹#›</a:t>
            </a:fld>
            <a:endParaRPr lang="en-US"/>
          </a:p>
        </p:txBody>
      </p:sp>
    </p:spTree>
    <p:extLst>
      <p:ext uri="{BB962C8B-B14F-4D97-AF65-F5344CB8AC3E}">
        <p14:creationId xmlns:p14="http://schemas.microsoft.com/office/powerpoint/2010/main" val="93523536"/>
      </p:ext>
    </p:extLst>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7"/>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8"/>
          <p:cNvSpPr>
            <a:spLocks noGrp="1" noChangeArrowheads="1"/>
          </p:cNvSpPr>
          <p:nvPr>
            <p:ph type="sldNum" sz="quarter" idx="12"/>
          </p:nvPr>
        </p:nvSpPr>
        <p:spPr>
          <a:ln/>
        </p:spPr>
        <p:txBody>
          <a:bodyPr/>
          <a:lstStyle>
            <a:lvl1pPr>
              <a:defRPr/>
            </a:lvl1pPr>
          </a:lstStyle>
          <a:p>
            <a:pPr>
              <a:defRPr/>
            </a:pPr>
            <a:fld id="{9D23A1C0-384F-49CF-BA80-295FE3A9D924}" type="slidenum">
              <a:rPr lang="en-US"/>
              <a:pPr>
                <a:defRPr/>
              </a:pPr>
              <a:t>‹#›</a:t>
            </a:fld>
            <a:endParaRPr lang="en-US"/>
          </a:p>
        </p:txBody>
      </p:sp>
    </p:spTree>
    <p:extLst>
      <p:ext uri="{BB962C8B-B14F-4D97-AF65-F5344CB8AC3E}">
        <p14:creationId xmlns:p14="http://schemas.microsoft.com/office/powerpoint/2010/main" val="1867156029"/>
      </p:ext>
    </p:extLst>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27"/>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8"/>
          <p:cNvSpPr>
            <a:spLocks noGrp="1" noChangeArrowheads="1"/>
          </p:cNvSpPr>
          <p:nvPr>
            <p:ph type="sldNum" sz="quarter" idx="12"/>
          </p:nvPr>
        </p:nvSpPr>
        <p:spPr>
          <a:ln/>
        </p:spPr>
        <p:txBody>
          <a:bodyPr/>
          <a:lstStyle>
            <a:lvl1pPr>
              <a:defRPr/>
            </a:lvl1pPr>
          </a:lstStyle>
          <a:p>
            <a:pPr>
              <a:defRPr/>
            </a:pPr>
            <a:fld id="{7994E698-0B89-4CA8-AA49-A22D086E90E3}" type="slidenum">
              <a:rPr lang="en-US"/>
              <a:pPr>
                <a:defRPr/>
              </a:pPr>
              <a:t>‹#›</a:t>
            </a:fld>
            <a:endParaRPr lang="en-US"/>
          </a:p>
        </p:txBody>
      </p:sp>
    </p:spTree>
    <p:extLst>
      <p:ext uri="{BB962C8B-B14F-4D97-AF65-F5344CB8AC3E}">
        <p14:creationId xmlns:p14="http://schemas.microsoft.com/office/powerpoint/2010/main" val="2859288229"/>
      </p:ext>
    </p:extLst>
  </p:cSld>
  <p:clrMapOvr>
    <a:masterClrMapping/>
  </p:clrMapOvr>
  <p:transition spd="slow">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8768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27"/>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28"/>
          <p:cNvSpPr>
            <a:spLocks noGrp="1" noChangeArrowheads="1"/>
          </p:cNvSpPr>
          <p:nvPr>
            <p:ph type="sldNum" sz="quarter" idx="12"/>
          </p:nvPr>
        </p:nvSpPr>
        <p:spPr>
          <a:ln/>
        </p:spPr>
        <p:txBody>
          <a:bodyPr/>
          <a:lstStyle>
            <a:lvl1pPr>
              <a:defRPr/>
            </a:lvl1pPr>
          </a:lstStyle>
          <a:p>
            <a:pPr>
              <a:defRPr/>
            </a:pPr>
            <a:fld id="{D706B32B-56A9-484C-A6C3-36F25EE53110}" type="slidenum">
              <a:rPr lang="en-US"/>
              <a:pPr>
                <a:defRPr/>
              </a:pPr>
              <a:t>‹#›</a:t>
            </a:fld>
            <a:endParaRPr lang="en-US"/>
          </a:p>
        </p:txBody>
      </p:sp>
    </p:spTree>
    <p:extLst>
      <p:ext uri="{BB962C8B-B14F-4D97-AF65-F5344CB8AC3E}">
        <p14:creationId xmlns:p14="http://schemas.microsoft.com/office/powerpoint/2010/main" val="3591261723"/>
      </p:ext>
    </p:extLst>
  </p:cSld>
  <p:clrMapOvr>
    <a:masterClrMapping/>
  </p:clrMapOvr>
  <p:transition spd="slow">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27"/>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28"/>
          <p:cNvSpPr>
            <a:spLocks noGrp="1" noChangeArrowheads="1"/>
          </p:cNvSpPr>
          <p:nvPr>
            <p:ph type="sldNum" sz="quarter" idx="12"/>
          </p:nvPr>
        </p:nvSpPr>
        <p:spPr>
          <a:ln/>
        </p:spPr>
        <p:txBody>
          <a:bodyPr/>
          <a:lstStyle>
            <a:lvl1pPr>
              <a:defRPr/>
            </a:lvl1pPr>
          </a:lstStyle>
          <a:p>
            <a:pPr>
              <a:defRPr/>
            </a:pPr>
            <a:fld id="{D2E5B9B0-0A49-40A4-9E1A-9BE08FB6FCB2}" type="slidenum">
              <a:rPr lang="en-US"/>
              <a:pPr>
                <a:defRPr/>
              </a:pPr>
              <a:t>‹#›</a:t>
            </a:fld>
            <a:endParaRPr lang="en-US"/>
          </a:p>
        </p:txBody>
      </p:sp>
    </p:spTree>
    <p:extLst>
      <p:ext uri="{BB962C8B-B14F-4D97-AF65-F5344CB8AC3E}">
        <p14:creationId xmlns:p14="http://schemas.microsoft.com/office/powerpoint/2010/main" val="4286489790"/>
      </p:ext>
    </p:extLst>
  </p:cSld>
  <p:clrMapOvr>
    <a:masterClrMapping/>
  </p:clrMapOvr>
  <p:transition spd="slow">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7"/>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28"/>
          <p:cNvSpPr>
            <a:spLocks noGrp="1" noChangeArrowheads="1"/>
          </p:cNvSpPr>
          <p:nvPr>
            <p:ph type="sldNum" sz="quarter" idx="12"/>
          </p:nvPr>
        </p:nvSpPr>
        <p:spPr>
          <a:ln/>
        </p:spPr>
        <p:txBody>
          <a:bodyPr/>
          <a:lstStyle>
            <a:lvl1pPr>
              <a:defRPr/>
            </a:lvl1pPr>
          </a:lstStyle>
          <a:p>
            <a:pPr>
              <a:defRPr/>
            </a:pPr>
            <a:fld id="{BE44AF93-015B-484F-B850-02562363DCC3}" type="slidenum">
              <a:rPr lang="en-US"/>
              <a:pPr>
                <a:defRPr/>
              </a:pPr>
              <a:t>‹#›</a:t>
            </a:fld>
            <a:endParaRPr lang="en-US"/>
          </a:p>
        </p:txBody>
      </p:sp>
    </p:spTree>
    <p:extLst>
      <p:ext uri="{BB962C8B-B14F-4D97-AF65-F5344CB8AC3E}">
        <p14:creationId xmlns:p14="http://schemas.microsoft.com/office/powerpoint/2010/main" val="3279795177"/>
      </p:ext>
    </p:extLst>
  </p:cSld>
  <p:clrMapOvr>
    <a:masterClrMapping/>
  </p:clrMapOvr>
  <p:transition spd="slow">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7"/>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28"/>
          <p:cNvSpPr>
            <a:spLocks noGrp="1" noChangeArrowheads="1"/>
          </p:cNvSpPr>
          <p:nvPr>
            <p:ph type="sldNum" sz="quarter" idx="12"/>
          </p:nvPr>
        </p:nvSpPr>
        <p:spPr>
          <a:ln/>
        </p:spPr>
        <p:txBody>
          <a:bodyPr/>
          <a:lstStyle>
            <a:lvl1pPr>
              <a:defRPr/>
            </a:lvl1pPr>
          </a:lstStyle>
          <a:p>
            <a:pPr>
              <a:defRPr/>
            </a:pPr>
            <a:fld id="{5CA02937-BF07-4527-AA9D-89E932E139C9}" type="slidenum">
              <a:rPr lang="en-US"/>
              <a:pPr>
                <a:defRPr/>
              </a:pPr>
              <a:t>‹#›</a:t>
            </a:fld>
            <a:endParaRPr lang="en-US"/>
          </a:p>
        </p:txBody>
      </p:sp>
    </p:spTree>
    <p:extLst>
      <p:ext uri="{BB962C8B-B14F-4D97-AF65-F5344CB8AC3E}">
        <p14:creationId xmlns:p14="http://schemas.microsoft.com/office/powerpoint/2010/main" val="724332699"/>
      </p:ext>
    </p:extLst>
  </p:cSld>
  <p:clrMapOvr>
    <a:masterClrMapping/>
  </p:clrMapOvr>
  <p:transition spd="slow">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27"/>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28"/>
          <p:cNvSpPr>
            <a:spLocks noGrp="1" noChangeArrowheads="1"/>
          </p:cNvSpPr>
          <p:nvPr>
            <p:ph type="sldNum" sz="quarter" idx="12"/>
          </p:nvPr>
        </p:nvSpPr>
        <p:spPr>
          <a:ln/>
        </p:spPr>
        <p:txBody>
          <a:bodyPr/>
          <a:lstStyle>
            <a:lvl1pPr>
              <a:defRPr/>
            </a:lvl1pPr>
          </a:lstStyle>
          <a:p>
            <a:pPr>
              <a:defRPr/>
            </a:pPr>
            <a:fld id="{3F68933D-20AC-46C7-85B6-AC94D9FE208F}" type="slidenum">
              <a:rPr lang="en-US"/>
              <a:pPr>
                <a:defRPr/>
              </a:pPr>
              <a:t>‹#›</a:t>
            </a:fld>
            <a:endParaRPr lang="en-US"/>
          </a:p>
        </p:txBody>
      </p:sp>
    </p:spTree>
    <p:extLst>
      <p:ext uri="{BB962C8B-B14F-4D97-AF65-F5344CB8AC3E}">
        <p14:creationId xmlns:p14="http://schemas.microsoft.com/office/powerpoint/2010/main" val="1043428249"/>
      </p:ext>
    </p:extLst>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2872E16A-55D9-4036-B36F-73411B015287}" type="slidenum">
              <a:rPr lang="en-US"/>
              <a:pPr>
                <a:defRPr/>
              </a:pPr>
              <a:t>‹#›</a:t>
            </a:fld>
            <a:endParaRPr lang="en-US"/>
          </a:p>
        </p:txBody>
      </p:sp>
    </p:spTree>
    <p:extLst>
      <p:ext uri="{BB962C8B-B14F-4D97-AF65-F5344CB8AC3E}">
        <p14:creationId xmlns:p14="http://schemas.microsoft.com/office/powerpoint/2010/main" val="1188673085"/>
      </p:ext>
    </p:extLst>
  </p:cSld>
  <p:clrMapOvr>
    <a:masterClrMapping/>
  </p:clrMapOvr>
  <p:transition spd="slow">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27"/>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28"/>
          <p:cNvSpPr>
            <a:spLocks noGrp="1" noChangeArrowheads="1"/>
          </p:cNvSpPr>
          <p:nvPr>
            <p:ph type="sldNum" sz="quarter" idx="12"/>
          </p:nvPr>
        </p:nvSpPr>
        <p:spPr>
          <a:ln/>
        </p:spPr>
        <p:txBody>
          <a:bodyPr/>
          <a:lstStyle>
            <a:lvl1pPr>
              <a:defRPr/>
            </a:lvl1pPr>
          </a:lstStyle>
          <a:p>
            <a:pPr>
              <a:defRPr/>
            </a:pPr>
            <a:fld id="{00F54F9D-3134-419D-AF32-DE363109D2EF}" type="slidenum">
              <a:rPr lang="en-US"/>
              <a:pPr>
                <a:defRPr/>
              </a:pPr>
              <a:t>‹#›</a:t>
            </a:fld>
            <a:endParaRPr lang="en-US"/>
          </a:p>
        </p:txBody>
      </p:sp>
    </p:spTree>
    <p:extLst>
      <p:ext uri="{BB962C8B-B14F-4D97-AF65-F5344CB8AC3E}">
        <p14:creationId xmlns:p14="http://schemas.microsoft.com/office/powerpoint/2010/main" val="708181316"/>
      </p:ext>
    </p:extLst>
  </p:cSld>
  <p:clrMapOvr>
    <a:masterClrMapping/>
  </p:clrMapOvr>
  <p:transition spd="slow">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7"/>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8"/>
          <p:cNvSpPr>
            <a:spLocks noGrp="1" noChangeArrowheads="1"/>
          </p:cNvSpPr>
          <p:nvPr>
            <p:ph type="sldNum" sz="quarter" idx="12"/>
          </p:nvPr>
        </p:nvSpPr>
        <p:spPr>
          <a:ln/>
        </p:spPr>
        <p:txBody>
          <a:bodyPr/>
          <a:lstStyle>
            <a:lvl1pPr>
              <a:defRPr/>
            </a:lvl1pPr>
          </a:lstStyle>
          <a:p>
            <a:pPr>
              <a:defRPr/>
            </a:pPr>
            <a:fld id="{EABF18C0-A640-49A1-AF5A-0E02E3BFD644}" type="slidenum">
              <a:rPr lang="en-US"/>
              <a:pPr>
                <a:defRPr/>
              </a:pPr>
              <a:t>‹#›</a:t>
            </a:fld>
            <a:endParaRPr lang="en-US"/>
          </a:p>
        </p:txBody>
      </p:sp>
    </p:spTree>
    <p:extLst>
      <p:ext uri="{BB962C8B-B14F-4D97-AF65-F5344CB8AC3E}">
        <p14:creationId xmlns:p14="http://schemas.microsoft.com/office/powerpoint/2010/main" val="2428576261"/>
      </p:ext>
    </p:extLst>
  </p:cSld>
  <p:clrMapOvr>
    <a:masterClrMapping/>
  </p:clrMapOvr>
  <p:transition spd="slow">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4638"/>
            <a:ext cx="1943100" cy="574516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274638"/>
            <a:ext cx="5676900" cy="5745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7"/>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16"/>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8"/>
          <p:cNvSpPr>
            <a:spLocks noGrp="1" noChangeArrowheads="1"/>
          </p:cNvSpPr>
          <p:nvPr>
            <p:ph type="sldNum" sz="quarter" idx="12"/>
          </p:nvPr>
        </p:nvSpPr>
        <p:spPr>
          <a:ln/>
        </p:spPr>
        <p:txBody>
          <a:bodyPr/>
          <a:lstStyle>
            <a:lvl1pPr>
              <a:defRPr/>
            </a:lvl1pPr>
          </a:lstStyle>
          <a:p>
            <a:pPr>
              <a:defRPr/>
            </a:pPr>
            <a:fld id="{7168920B-85CC-4FC0-929C-83B643F0F795}" type="slidenum">
              <a:rPr lang="en-US"/>
              <a:pPr>
                <a:defRPr/>
              </a:pPr>
              <a:t>‹#›</a:t>
            </a:fld>
            <a:endParaRPr lang="en-US"/>
          </a:p>
        </p:txBody>
      </p:sp>
    </p:spTree>
    <p:extLst>
      <p:ext uri="{BB962C8B-B14F-4D97-AF65-F5344CB8AC3E}">
        <p14:creationId xmlns:p14="http://schemas.microsoft.com/office/powerpoint/2010/main" val="509524234"/>
      </p:ext>
    </p:extLst>
  </p:cSld>
  <p:clrMapOvr>
    <a:masterClrMapping/>
  </p:clrMapOvr>
  <p:transition spd="slow">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9B36588C-8DB0-42DE-A216-1184D3D5CA97}" type="slidenum">
              <a:rPr lang="en-US"/>
              <a:pPr>
                <a:defRPr/>
              </a:pPr>
              <a:t>‹#›</a:t>
            </a:fld>
            <a:endParaRPr lang="en-US"/>
          </a:p>
        </p:txBody>
      </p:sp>
    </p:spTree>
    <p:extLst>
      <p:ext uri="{BB962C8B-B14F-4D97-AF65-F5344CB8AC3E}">
        <p14:creationId xmlns:p14="http://schemas.microsoft.com/office/powerpoint/2010/main" val="504816981"/>
      </p:ext>
    </p:extLst>
  </p:cSld>
  <p:clrMapOvr>
    <a:masterClrMapping/>
  </p:clrMapOvr>
  <p:transition spd="slow">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23E54C8F-8B9F-4F19-94A1-1B4F9D2044DA}" type="slidenum">
              <a:rPr lang="en-US"/>
              <a:pPr>
                <a:defRPr/>
              </a:pPr>
              <a:t>‹#›</a:t>
            </a:fld>
            <a:endParaRPr lang="en-US"/>
          </a:p>
        </p:txBody>
      </p:sp>
    </p:spTree>
    <p:extLst>
      <p:ext uri="{BB962C8B-B14F-4D97-AF65-F5344CB8AC3E}">
        <p14:creationId xmlns:p14="http://schemas.microsoft.com/office/powerpoint/2010/main" val="3128343628"/>
      </p:ext>
    </p:extLst>
  </p:cSld>
  <p:clrMapOvr>
    <a:masterClrMapping/>
  </p:clrMapOvr>
  <p:transition spd="slow">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BAA6996A-59B1-4ACB-9F2D-2904FAE3111D}" type="slidenum">
              <a:rPr lang="en-US"/>
              <a:pPr>
                <a:defRPr/>
              </a:pPr>
              <a:t>‹#›</a:t>
            </a:fld>
            <a:endParaRPr lang="en-US"/>
          </a:p>
        </p:txBody>
      </p:sp>
    </p:spTree>
    <p:extLst>
      <p:ext uri="{BB962C8B-B14F-4D97-AF65-F5344CB8AC3E}">
        <p14:creationId xmlns:p14="http://schemas.microsoft.com/office/powerpoint/2010/main" val="1838612993"/>
      </p:ext>
    </p:extLst>
  </p:cSld>
  <p:clrMapOvr>
    <a:masterClrMapping/>
  </p:clrMapOvr>
  <p:transition spd="slow">
    <p:zo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8768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54002BDB-E264-48C1-8DCA-D18A12A104DE}" type="slidenum">
              <a:rPr lang="en-US"/>
              <a:pPr>
                <a:defRPr/>
              </a:pPr>
              <a:t>‹#›</a:t>
            </a:fld>
            <a:endParaRPr lang="en-US"/>
          </a:p>
        </p:txBody>
      </p:sp>
    </p:spTree>
    <p:extLst>
      <p:ext uri="{BB962C8B-B14F-4D97-AF65-F5344CB8AC3E}">
        <p14:creationId xmlns:p14="http://schemas.microsoft.com/office/powerpoint/2010/main" val="3188668960"/>
      </p:ext>
    </p:extLst>
  </p:cSld>
  <p:clrMapOvr>
    <a:masterClrMapping/>
  </p:clrMapOvr>
  <p:transition spd="slow">
    <p:zo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A355434F-8A15-441F-A9AE-06AA1E4A5866}" type="slidenum">
              <a:rPr lang="en-US"/>
              <a:pPr>
                <a:defRPr/>
              </a:pPr>
              <a:t>‹#›</a:t>
            </a:fld>
            <a:endParaRPr lang="en-US"/>
          </a:p>
        </p:txBody>
      </p:sp>
    </p:spTree>
    <p:extLst>
      <p:ext uri="{BB962C8B-B14F-4D97-AF65-F5344CB8AC3E}">
        <p14:creationId xmlns:p14="http://schemas.microsoft.com/office/powerpoint/2010/main" val="1783921342"/>
      </p:ext>
    </p:extLst>
  </p:cSld>
  <p:clrMapOvr>
    <a:masterClrMapping/>
  </p:clrMapOvr>
  <p:transition spd="slow">
    <p:zo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1AF1E960-2D70-4EFD-A138-1B2F7544F5F2}" type="slidenum">
              <a:rPr lang="en-US"/>
              <a:pPr>
                <a:defRPr/>
              </a:pPr>
              <a:t>‹#›</a:t>
            </a:fld>
            <a:endParaRPr lang="en-US"/>
          </a:p>
        </p:txBody>
      </p:sp>
    </p:spTree>
    <p:extLst>
      <p:ext uri="{BB962C8B-B14F-4D97-AF65-F5344CB8AC3E}">
        <p14:creationId xmlns:p14="http://schemas.microsoft.com/office/powerpoint/2010/main" val="135942103"/>
      </p:ext>
    </p:extLst>
  </p:cSld>
  <p:clrMapOvr>
    <a:masterClrMapping/>
  </p:clrMapOvr>
  <p:transition spd="slow">
    <p:zo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8718B464-F9BE-4CE2-9C3D-08DFE4D2A495}" type="slidenum">
              <a:rPr lang="en-US"/>
              <a:pPr>
                <a:defRPr/>
              </a:pPr>
              <a:t>‹#›</a:t>
            </a:fld>
            <a:endParaRPr lang="en-US"/>
          </a:p>
        </p:txBody>
      </p:sp>
    </p:spTree>
    <p:extLst>
      <p:ext uri="{BB962C8B-B14F-4D97-AF65-F5344CB8AC3E}">
        <p14:creationId xmlns:p14="http://schemas.microsoft.com/office/powerpoint/2010/main" val="2021688470"/>
      </p:ext>
    </p:extLst>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69190509-5658-4EE6-9E01-3BAABD52DAE6}" type="slidenum">
              <a:rPr lang="en-US"/>
              <a:pPr>
                <a:defRPr/>
              </a:pPr>
              <a:t>‹#›</a:t>
            </a:fld>
            <a:endParaRPr lang="en-US"/>
          </a:p>
        </p:txBody>
      </p:sp>
    </p:spTree>
    <p:extLst>
      <p:ext uri="{BB962C8B-B14F-4D97-AF65-F5344CB8AC3E}">
        <p14:creationId xmlns:p14="http://schemas.microsoft.com/office/powerpoint/2010/main" val="2073434503"/>
      </p:ext>
    </p:extLst>
  </p:cSld>
  <p:clrMapOvr>
    <a:masterClrMapping/>
  </p:clrMapOvr>
  <p:transition spd="slow">
    <p:zo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171C2FC9-DE59-4121-9B8B-BABACD3F3DC2}" type="slidenum">
              <a:rPr lang="en-US"/>
              <a:pPr>
                <a:defRPr/>
              </a:pPr>
              <a:t>‹#›</a:t>
            </a:fld>
            <a:endParaRPr lang="en-US"/>
          </a:p>
        </p:txBody>
      </p:sp>
    </p:spTree>
    <p:extLst>
      <p:ext uri="{BB962C8B-B14F-4D97-AF65-F5344CB8AC3E}">
        <p14:creationId xmlns:p14="http://schemas.microsoft.com/office/powerpoint/2010/main" val="2843396385"/>
      </p:ext>
    </p:extLst>
  </p:cSld>
  <p:clrMapOvr>
    <a:masterClrMapping/>
  </p:clrMapOvr>
  <p:transition spd="slow">
    <p:zo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2969571F-59BE-4425-B213-C11F660E8879}" type="slidenum">
              <a:rPr lang="en-US"/>
              <a:pPr>
                <a:defRPr/>
              </a:pPr>
              <a:t>‹#›</a:t>
            </a:fld>
            <a:endParaRPr lang="en-US"/>
          </a:p>
        </p:txBody>
      </p:sp>
    </p:spTree>
    <p:extLst>
      <p:ext uri="{BB962C8B-B14F-4D97-AF65-F5344CB8AC3E}">
        <p14:creationId xmlns:p14="http://schemas.microsoft.com/office/powerpoint/2010/main" val="978696068"/>
      </p:ext>
    </p:extLst>
  </p:cSld>
  <p:clrMapOvr>
    <a:masterClrMapping/>
  </p:clrMapOvr>
  <p:transition spd="slow">
    <p:zo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2D84D07E-3F28-4471-BA7C-04BCE7073E57}" type="slidenum">
              <a:rPr lang="en-US"/>
              <a:pPr>
                <a:defRPr/>
              </a:pPr>
              <a:t>‹#›</a:t>
            </a:fld>
            <a:endParaRPr lang="en-US"/>
          </a:p>
        </p:txBody>
      </p:sp>
    </p:spTree>
    <p:extLst>
      <p:ext uri="{BB962C8B-B14F-4D97-AF65-F5344CB8AC3E}">
        <p14:creationId xmlns:p14="http://schemas.microsoft.com/office/powerpoint/2010/main" val="1251900633"/>
      </p:ext>
    </p:extLst>
  </p:cSld>
  <p:clrMapOvr>
    <a:masterClrMapping/>
  </p:clrMapOvr>
  <p:transition spd="slow">
    <p:zo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4638"/>
            <a:ext cx="1943100" cy="574516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274638"/>
            <a:ext cx="5676900" cy="5745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C388C34B-B83F-4F56-99F0-7664305F7BA8}" type="slidenum">
              <a:rPr lang="en-US"/>
              <a:pPr>
                <a:defRPr/>
              </a:pPr>
              <a:t>‹#›</a:t>
            </a:fld>
            <a:endParaRPr lang="en-US"/>
          </a:p>
        </p:txBody>
      </p:sp>
    </p:spTree>
    <p:extLst>
      <p:ext uri="{BB962C8B-B14F-4D97-AF65-F5344CB8AC3E}">
        <p14:creationId xmlns:p14="http://schemas.microsoft.com/office/powerpoint/2010/main" val="3885977173"/>
      </p:ext>
    </p:extLst>
  </p:cSld>
  <p:clrMapOvr>
    <a:masterClrMapping/>
  </p:clrMapOvr>
  <p:transition spd="slow">
    <p:zo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F97BA093-20BD-4568-93C8-B5C795973194}" type="slidenum">
              <a:rPr lang="en-US"/>
              <a:pPr>
                <a:defRPr/>
              </a:pPr>
              <a:t>‹#›</a:t>
            </a:fld>
            <a:endParaRPr lang="en-US"/>
          </a:p>
        </p:txBody>
      </p:sp>
    </p:spTree>
    <p:extLst>
      <p:ext uri="{BB962C8B-B14F-4D97-AF65-F5344CB8AC3E}">
        <p14:creationId xmlns:p14="http://schemas.microsoft.com/office/powerpoint/2010/main" val="3710666930"/>
      </p:ext>
    </p:extLst>
  </p:cSld>
  <p:clrMapOvr>
    <a:masterClrMapping/>
  </p:clrMapOvr>
  <p:transition spd="slow">
    <p:zo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64A8B555-2676-4EA4-BF2B-A827826C6C42}" type="slidenum">
              <a:rPr lang="en-US"/>
              <a:pPr>
                <a:defRPr/>
              </a:pPr>
              <a:t>‹#›</a:t>
            </a:fld>
            <a:endParaRPr lang="en-US"/>
          </a:p>
        </p:txBody>
      </p:sp>
    </p:spTree>
    <p:extLst>
      <p:ext uri="{BB962C8B-B14F-4D97-AF65-F5344CB8AC3E}">
        <p14:creationId xmlns:p14="http://schemas.microsoft.com/office/powerpoint/2010/main" val="558840515"/>
      </p:ext>
    </p:extLst>
  </p:cSld>
  <p:clrMapOvr>
    <a:masterClrMapping/>
  </p:clrMapOvr>
  <p:transition spd="slow">
    <p:zo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6F606CF2-5595-4062-9E04-52FB1B4BCDA6}" type="slidenum">
              <a:rPr lang="en-US"/>
              <a:pPr>
                <a:defRPr/>
              </a:pPr>
              <a:t>‹#›</a:t>
            </a:fld>
            <a:endParaRPr lang="en-US"/>
          </a:p>
        </p:txBody>
      </p:sp>
    </p:spTree>
    <p:extLst>
      <p:ext uri="{BB962C8B-B14F-4D97-AF65-F5344CB8AC3E}">
        <p14:creationId xmlns:p14="http://schemas.microsoft.com/office/powerpoint/2010/main" val="3463357673"/>
      </p:ext>
    </p:extLst>
  </p:cSld>
  <p:clrMapOvr>
    <a:masterClrMapping/>
  </p:clrMapOvr>
  <p:transition spd="slow">
    <p:zo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8768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ln/>
        </p:spPr>
        <p:txBody>
          <a:bodyPr/>
          <a:lstStyle>
            <a:lvl1pPr>
              <a:defRPr/>
            </a:lvl1pPr>
          </a:lstStyle>
          <a:p>
            <a:pPr>
              <a:defRPr/>
            </a:pPr>
            <a:fld id="{97158949-32DE-4132-8AC5-7848AE867A2B}" type="slidenum">
              <a:rPr lang="en-US"/>
              <a:pPr>
                <a:defRPr/>
              </a:pPr>
              <a:t>‹#›</a:t>
            </a:fld>
            <a:endParaRPr lang="en-US"/>
          </a:p>
        </p:txBody>
      </p:sp>
    </p:spTree>
    <p:extLst>
      <p:ext uri="{BB962C8B-B14F-4D97-AF65-F5344CB8AC3E}">
        <p14:creationId xmlns:p14="http://schemas.microsoft.com/office/powerpoint/2010/main" val="401746715"/>
      </p:ext>
    </p:extLst>
  </p:cSld>
  <p:clrMapOvr>
    <a:masterClrMapping/>
  </p:clrMapOvr>
  <p:transition spd="slow">
    <p:zo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4"/>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6"/>
          <p:cNvSpPr>
            <a:spLocks noGrp="1" noChangeArrowheads="1"/>
          </p:cNvSpPr>
          <p:nvPr>
            <p:ph type="sldNum" sz="quarter" idx="12"/>
          </p:nvPr>
        </p:nvSpPr>
        <p:spPr>
          <a:ln/>
        </p:spPr>
        <p:txBody>
          <a:bodyPr/>
          <a:lstStyle>
            <a:lvl1pPr>
              <a:defRPr/>
            </a:lvl1pPr>
          </a:lstStyle>
          <a:p>
            <a:pPr>
              <a:defRPr/>
            </a:pPr>
            <a:fld id="{45CC6610-F4CE-4AF7-9ACC-AA00C0655679}" type="slidenum">
              <a:rPr lang="en-US"/>
              <a:pPr>
                <a:defRPr/>
              </a:pPr>
              <a:t>‹#›</a:t>
            </a:fld>
            <a:endParaRPr lang="en-US"/>
          </a:p>
        </p:txBody>
      </p:sp>
    </p:spTree>
    <p:extLst>
      <p:ext uri="{BB962C8B-B14F-4D97-AF65-F5344CB8AC3E}">
        <p14:creationId xmlns:p14="http://schemas.microsoft.com/office/powerpoint/2010/main" val="2619057355"/>
      </p:ext>
    </p:extLst>
  </p:cSld>
  <p:clrMapOvr>
    <a:masterClrMapping/>
  </p:clrMapOvr>
  <p:transition spd="slow">
    <p:zo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4"/>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6"/>
          <p:cNvSpPr>
            <a:spLocks noGrp="1" noChangeArrowheads="1"/>
          </p:cNvSpPr>
          <p:nvPr>
            <p:ph type="sldNum" sz="quarter" idx="12"/>
          </p:nvPr>
        </p:nvSpPr>
        <p:spPr>
          <a:ln/>
        </p:spPr>
        <p:txBody>
          <a:bodyPr/>
          <a:lstStyle>
            <a:lvl1pPr>
              <a:defRPr/>
            </a:lvl1pPr>
          </a:lstStyle>
          <a:p>
            <a:pPr>
              <a:defRPr/>
            </a:pPr>
            <a:fld id="{04D194C5-6B98-4196-B306-F1A6ADB43316}" type="slidenum">
              <a:rPr lang="en-US"/>
              <a:pPr>
                <a:defRPr/>
              </a:pPr>
              <a:t>‹#›</a:t>
            </a:fld>
            <a:endParaRPr lang="en-US"/>
          </a:p>
        </p:txBody>
      </p:sp>
    </p:spTree>
    <p:extLst>
      <p:ext uri="{BB962C8B-B14F-4D97-AF65-F5344CB8AC3E}">
        <p14:creationId xmlns:p14="http://schemas.microsoft.com/office/powerpoint/2010/main" val="246248994"/>
      </p:ext>
    </p:extLst>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8768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13"/>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22"/>
          <p:cNvSpPr>
            <a:spLocks noGrp="1" noChangeArrowheads="1"/>
          </p:cNvSpPr>
          <p:nvPr>
            <p:ph type="sldNum" sz="quarter" idx="12"/>
          </p:nvPr>
        </p:nvSpPr>
        <p:spPr>
          <a:ln/>
        </p:spPr>
        <p:txBody>
          <a:bodyPr/>
          <a:lstStyle>
            <a:lvl1pPr>
              <a:defRPr/>
            </a:lvl1pPr>
          </a:lstStyle>
          <a:p>
            <a:pPr>
              <a:defRPr/>
            </a:pPr>
            <a:fld id="{944A9199-9DF2-408D-BEE5-A678CC8EE7D4}" type="slidenum">
              <a:rPr lang="en-US"/>
              <a:pPr>
                <a:defRPr/>
              </a:pPr>
              <a:t>‹#›</a:t>
            </a:fld>
            <a:endParaRPr lang="en-US"/>
          </a:p>
        </p:txBody>
      </p:sp>
    </p:spTree>
    <p:extLst>
      <p:ext uri="{BB962C8B-B14F-4D97-AF65-F5344CB8AC3E}">
        <p14:creationId xmlns:p14="http://schemas.microsoft.com/office/powerpoint/2010/main" val="1573459611"/>
      </p:ext>
    </p:extLst>
  </p:cSld>
  <p:clrMapOvr>
    <a:masterClrMapping/>
  </p:clrMapOvr>
  <p:transition spd="slow">
    <p:zo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6"/>
          <p:cNvSpPr>
            <a:spLocks noGrp="1" noChangeArrowheads="1"/>
          </p:cNvSpPr>
          <p:nvPr>
            <p:ph type="sldNum" sz="quarter" idx="12"/>
          </p:nvPr>
        </p:nvSpPr>
        <p:spPr>
          <a:ln/>
        </p:spPr>
        <p:txBody>
          <a:bodyPr/>
          <a:lstStyle>
            <a:lvl1pPr>
              <a:defRPr/>
            </a:lvl1pPr>
          </a:lstStyle>
          <a:p>
            <a:pPr>
              <a:defRPr/>
            </a:pPr>
            <a:fld id="{95BF85B9-D3C8-4748-8595-66A4351A3B86}" type="slidenum">
              <a:rPr lang="en-US"/>
              <a:pPr>
                <a:defRPr/>
              </a:pPr>
              <a:t>‹#›</a:t>
            </a:fld>
            <a:endParaRPr lang="en-US"/>
          </a:p>
        </p:txBody>
      </p:sp>
    </p:spTree>
    <p:extLst>
      <p:ext uri="{BB962C8B-B14F-4D97-AF65-F5344CB8AC3E}">
        <p14:creationId xmlns:p14="http://schemas.microsoft.com/office/powerpoint/2010/main" val="1768542271"/>
      </p:ext>
    </p:extLst>
  </p:cSld>
  <p:clrMapOvr>
    <a:masterClrMapping/>
  </p:clrMapOvr>
  <p:transition spd="slow">
    <p:zo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ln/>
        </p:spPr>
        <p:txBody>
          <a:bodyPr/>
          <a:lstStyle>
            <a:lvl1pPr>
              <a:defRPr/>
            </a:lvl1pPr>
          </a:lstStyle>
          <a:p>
            <a:pPr>
              <a:defRPr/>
            </a:pPr>
            <a:fld id="{1492189A-D278-404C-AB7B-ACE623BFBF02}" type="slidenum">
              <a:rPr lang="en-US"/>
              <a:pPr>
                <a:defRPr/>
              </a:pPr>
              <a:t>‹#›</a:t>
            </a:fld>
            <a:endParaRPr lang="en-US"/>
          </a:p>
        </p:txBody>
      </p:sp>
    </p:spTree>
    <p:extLst>
      <p:ext uri="{BB962C8B-B14F-4D97-AF65-F5344CB8AC3E}">
        <p14:creationId xmlns:p14="http://schemas.microsoft.com/office/powerpoint/2010/main" val="1631827621"/>
      </p:ext>
    </p:extLst>
  </p:cSld>
  <p:clrMapOvr>
    <a:masterClrMapping/>
  </p:clrMapOvr>
  <p:transition spd="slow">
    <p:zo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ln/>
        </p:spPr>
        <p:txBody>
          <a:bodyPr/>
          <a:lstStyle>
            <a:lvl1pPr>
              <a:defRPr/>
            </a:lvl1pPr>
          </a:lstStyle>
          <a:p>
            <a:pPr>
              <a:defRPr/>
            </a:pPr>
            <a:fld id="{C27A87BC-CE19-429A-BCC7-2AEF6B0AF30A}" type="slidenum">
              <a:rPr lang="en-US"/>
              <a:pPr>
                <a:defRPr/>
              </a:pPr>
              <a:t>‹#›</a:t>
            </a:fld>
            <a:endParaRPr lang="en-US"/>
          </a:p>
        </p:txBody>
      </p:sp>
    </p:spTree>
    <p:extLst>
      <p:ext uri="{BB962C8B-B14F-4D97-AF65-F5344CB8AC3E}">
        <p14:creationId xmlns:p14="http://schemas.microsoft.com/office/powerpoint/2010/main" val="282691714"/>
      </p:ext>
    </p:extLst>
  </p:cSld>
  <p:clrMapOvr>
    <a:masterClrMapping/>
  </p:clrMapOvr>
  <p:transition spd="slow">
    <p:zo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B2FC53AE-30CB-43BE-8D3D-B13D2E465DD7}" type="slidenum">
              <a:rPr lang="en-US"/>
              <a:pPr>
                <a:defRPr/>
              </a:pPr>
              <a:t>‹#›</a:t>
            </a:fld>
            <a:endParaRPr lang="en-US"/>
          </a:p>
        </p:txBody>
      </p:sp>
    </p:spTree>
    <p:extLst>
      <p:ext uri="{BB962C8B-B14F-4D97-AF65-F5344CB8AC3E}">
        <p14:creationId xmlns:p14="http://schemas.microsoft.com/office/powerpoint/2010/main" val="2025783555"/>
      </p:ext>
    </p:extLst>
  </p:cSld>
  <p:clrMapOvr>
    <a:masterClrMapping/>
  </p:clrMapOvr>
  <p:transition spd="slow">
    <p:zo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4638"/>
            <a:ext cx="1943100" cy="574516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274638"/>
            <a:ext cx="5676900" cy="5745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53E1608C-7161-47E8-A43F-93228E6E062C}" type="slidenum">
              <a:rPr lang="en-US"/>
              <a:pPr>
                <a:defRPr/>
              </a:pPr>
              <a:t>‹#›</a:t>
            </a:fld>
            <a:endParaRPr lang="en-US"/>
          </a:p>
        </p:txBody>
      </p:sp>
    </p:spTree>
    <p:extLst>
      <p:ext uri="{BB962C8B-B14F-4D97-AF65-F5344CB8AC3E}">
        <p14:creationId xmlns:p14="http://schemas.microsoft.com/office/powerpoint/2010/main" val="313351657"/>
      </p:ext>
    </p:extLst>
  </p:cSld>
  <p:clrMapOvr>
    <a:masterClrMapping/>
  </p:clrMapOvr>
  <p:transition spd="slow">
    <p:zo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208E0D7D-B808-4BFF-9456-AAD44E1CC658}" type="slidenum">
              <a:rPr lang="en-US"/>
              <a:pPr>
                <a:defRPr/>
              </a:pPr>
              <a:t>‹#›</a:t>
            </a:fld>
            <a:endParaRPr lang="en-US"/>
          </a:p>
        </p:txBody>
      </p:sp>
    </p:spTree>
    <p:extLst>
      <p:ext uri="{BB962C8B-B14F-4D97-AF65-F5344CB8AC3E}">
        <p14:creationId xmlns:p14="http://schemas.microsoft.com/office/powerpoint/2010/main" val="3128672793"/>
      </p:ext>
    </p:extLst>
  </p:cSld>
  <p:clrMapOvr>
    <a:masterClrMapping/>
  </p:clrMapOvr>
  <p:transition spd="slow">
    <p:zo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FAAA43E6-8F82-4DB6-A20D-C82D220B47EA}" type="slidenum">
              <a:rPr lang="en-US"/>
              <a:pPr>
                <a:defRPr/>
              </a:pPr>
              <a:t>‹#›</a:t>
            </a:fld>
            <a:endParaRPr lang="en-US"/>
          </a:p>
        </p:txBody>
      </p:sp>
    </p:spTree>
    <p:extLst>
      <p:ext uri="{BB962C8B-B14F-4D97-AF65-F5344CB8AC3E}">
        <p14:creationId xmlns:p14="http://schemas.microsoft.com/office/powerpoint/2010/main" val="3595390091"/>
      </p:ext>
    </p:extLst>
  </p:cSld>
  <p:clrMapOvr>
    <a:masterClrMapping/>
  </p:clrMapOvr>
  <p:transition spd="slow">
    <p:zo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5B421361-EEBE-40FE-84D3-72A8EA00F7AC}" type="slidenum">
              <a:rPr lang="en-US"/>
              <a:pPr>
                <a:defRPr/>
              </a:pPr>
              <a:t>‹#›</a:t>
            </a:fld>
            <a:endParaRPr lang="en-US"/>
          </a:p>
        </p:txBody>
      </p:sp>
    </p:spTree>
    <p:extLst>
      <p:ext uri="{BB962C8B-B14F-4D97-AF65-F5344CB8AC3E}">
        <p14:creationId xmlns:p14="http://schemas.microsoft.com/office/powerpoint/2010/main" val="1181745389"/>
      </p:ext>
    </p:extLst>
  </p:cSld>
  <p:clrMapOvr>
    <a:masterClrMapping/>
  </p:clrMapOvr>
  <p:transition spd="slow">
    <p:zo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876800" y="1447800"/>
            <a:ext cx="38100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ln/>
        </p:spPr>
        <p:txBody>
          <a:bodyPr/>
          <a:lstStyle>
            <a:lvl1pPr>
              <a:defRPr/>
            </a:lvl1pPr>
          </a:lstStyle>
          <a:p>
            <a:pPr>
              <a:defRPr/>
            </a:pPr>
            <a:fld id="{6E097D4D-78E3-405D-A54B-E812F1C298ED}" type="slidenum">
              <a:rPr lang="en-US"/>
              <a:pPr>
                <a:defRPr/>
              </a:pPr>
              <a:t>‹#›</a:t>
            </a:fld>
            <a:endParaRPr lang="en-US"/>
          </a:p>
        </p:txBody>
      </p:sp>
    </p:spTree>
    <p:extLst>
      <p:ext uri="{BB962C8B-B14F-4D97-AF65-F5344CB8AC3E}">
        <p14:creationId xmlns:p14="http://schemas.microsoft.com/office/powerpoint/2010/main" val="351358084"/>
      </p:ext>
    </p:extLst>
  </p:cSld>
  <p:clrMapOvr>
    <a:masterClrMapping/>
  </p:clrMapOvr>
  <p:transition spd="slow">
    <p:zo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4"/>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6"/>
          <p:cNvSpPr>
            <a:spLocks noGrp="1" noChangeArrowheads="1"/>
          </p:cNvSpPr>
          <p:nvPr>
            <p:ph type="sldNum" sz="quarter" idx="12"/>
          </p:nvPr>
        </p:nvSpPr>
        <p:spPr>
          <a:ln/>
        </p:spPr>
        <p:txBody>
          <a:bodyPr/>
          <a:lstStyle>
            <a:lvl1pPr>
              <a:defRPr/>
            </a:lvl1pPr>
          </a:lstStyle>
          <a:p>
            <a:pPr>
              <a:defRPr/>
            </a:pPr>
            <a:fld id="{0F724672-AF9F-4B4E-8BE1-A53240B97621}" type="slidenum">
              <a:rPr lang="en-US"/>
              <a:pPr>
                <a:defRPr/>
              </a:pPr>
              <a:t>‹#›</a:t>
            </a:fld>
            <a:endParaRPr lang="en-US"/>
          </a:p>
        </p:txBody>
      </p:sp>
    </p:spTree>
    <p:extLst>
      <p:ext uri="{BB962C8B-B14F-4D97-AF65-F5344CB8AC3E}">
        <p14:creationId xmlns:p14="http://schemas.microsoft.com/office/powerpoint/2010/main" val="4133992265"/>
      </p:ext>
    </p:extLst>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13"/>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22"/>
          <p:cNvSpPr>
            <a:spLocks noGrp="1" noChangeArrowheads="1"/>
          </p:cNvSpPr>
          <p:nvPr>
            <p:ph type="sldNum" sz="quarter" idx="12"/>
          </p:nvPr>
        </p:nvSpPr>
        <p:spPr>
          <a:ln/>
        </p:spPr>
        <p:txBody>
          <a:bodyPr/>
          <a:lstStyle>
            <a:lvl1pPr>
              <a:defRPr/>
            </a:lvl1pPr>
          </a:lstStyle>
          <a:p>
            <a:pPr>
              <a:defRPr/>
            </a:pPr>
            <a:fld id="{76090768-40B0-4170-B52A-A60EEE299839}" type="slidenum">
              <a:rPr lang="en-US"/>
              <a:pPr>
                <a:defRPr/>
              </a:pPr>
              <a:t>‹#›</a:t>
            </a:fld>
            <a:endParaRPr lang="en-US"/>
          </a:p>
        </p:txBody>
      </p:sp>
    </p:spTree>
    <p:extLst>
      <p:ext uri="{BB962C8B-B14F-4D97-AF65-F5344CB8AC3E}">
        <p14:creationId xmlns:p14="http://schemas.microsoft.com/office/powerpoint/2010/main" val="2982511018"/>
      </p:ext>
    </p:extLst>
  </p:cSld>
  <p:clrMapOvr>
    <a:masterClrMapping/>
  </p:clrMapOvr>
  <p:transition spd="slow">
    <p:zo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4"/>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6"/>
          <p:cNvSpPr>
            <a:spLocks noGrp="1" noChangeArrowheads="1"/>
          </p:cNvSpPr>
          <p:nvPr>
            <p:ph type="sldNum" sz="quarter" idx="12"/>
          </p:nvPr>
        </p:nvSpPr>
        <p:spPr>
          <a:ln/>
        </p:spPr>
        <p:txBody>
          <a:bodyPr/>
          <a:lstStyle>
            <a:lvl1pPr>
              <a:defRPr/>
            </a:lvl1pPr>
          </a:lstStyle>
          <a:p>
            <a:pPr>
              <a:defRPr/>
            </a:pPr>
            <a:fld id="{C225E2AB-5651-4815-861B-62353FE5E2F1}" type="slidenum">
              <a:rPr lang="en-US"/>
              <a:pPr>
                <a:defRPr/>
              </a:pPr>
              <a:t>‹#›</a:t>
            </a:fld>
            <a:endParaRPr lang="en-US"/>
          </a:p>
        </p:txBody>
      </p:sp>
    </p:spTree>
    <p:extLst>
      <p:ext uri="{BB962C8B-B14F-4D97-AF65-F5344CB8AC3E}">
        <p14:creationId xmlns:p14="http://schemas.microsoft.com/office/powerpoint/2010/main" val="3238146722"/>
      </p:ext>
    </p:extLst>
  </p:cSld>
  <p:clrMapOvr>
    <a:masterClrMapping/>
  </p:clrMapOvr>
  <p:transition spd="slow">
    <p:zo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6"/>
          <p:cNvSpPr>
            <a:spLocks noGrp="1" noChangeArrowheads="1"/>
          </p:cNvSpPr>
          <p:nvPr>
            <p:ph type="sldNum" sz="quarter" idx="12"/>
          </p:nvPr>
        </p:nvSpPr>
        <p:spPr>
          <a:ln/>
        </p:spPr>
        <p:txBody>
          <a:bodyPr/>
          <a:lstStyle>
            <a:lvl1pPr>
              <a:defRPr/>
            </a:lvl1pPr>
          </a:lstStyle>
          <a:p>
            <a:pPr>
              <a:defRPr/>
            </a:pPr>
            <a:fld id="{9D7D54F9-078D-4103-9184-F8374284D2FB}" type="slidenum">
              <a:rPr lang="en-US"/>
              <a:pPr>
                <a:defRPr/>
              </a:pPr>
              <a:t>‹#›</a:t>
            </a:fld>
            <a:endParaRPr lang="en-US"/>
          </a:p>
        </p:txBody>
      </p:sp>
    </p:spTree>
    <p:extLst>
      <p:ext uri="{BB962C8B-B14F-4D97-AF65-F5344CB8AC3E}">
        <p14:creationId xmlns:p14="http://schemas.microsoft.com/office/powerpoint/2010/main" val="3241475620"/>
      </p:ext>
    </p:extLst>
  </p:cSld>
  <p:clrMapOvr>
    <a:masterClrMapping/>
  </p:clrMapOvr>
  <p:transition spd="slow">
    <p:zo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ln/>
        </p:spPr>
        <p:txBody>
          <a:bodyPr/>
          <a:lstStyle>
            <a:lvl1pPr>
              <a:defRPr/>
            </a:lvl1pPr>
          </a:lstStyle>
          <a:p>
            <a:pPr>
              <a:defRPr/>
            </a:pPr>
            <a:fld id="{641BAB4A-EDE4-478E-B2B2-81A51489E8B4}" type="slidenum">
              <a:rPr lang="en-US"/>
              <a:pPr>
                <a:defRPr/>
              </a:pPr>
              <a:t>‹#›</a:t>
            </a:fld>
            <a:endParaRPr lang="en-US"/>
          </a:p>
        </p:txBody>
      </p:sp>
    </p:spTree>
    <p:extLst>
      <p:ext uri="{BB962C8B-B14F-4D97-AF65-F5344CB8AC3E}">
        <p14:creationId xmlns:p14="http://schemas.microsoft.com/office/powerpoint/2010/main" val="1311775802"/>
      </p:ext>
    </p:extLst>
  </p:cSld>
  <p:clrMapOvr>
    <a:masterClrMapping/>
  </p:clrMapOvr>
  <p:transition spd="slow">
    <p:zo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ln/>
        </p:spPr>
        <p:txBody>
          <a:bodyPr/>
          <a:lstStyle>
            <a:lvl1pPr>
              <a:defRPr/>
            </a:lvl1pPr>
          </a:lstStyle>
          <a:p>
            <a:pPr>
              <a:defRPr/>
            </a:pPr>
            <a:fld id="{B9A823E5-1F3D-41AD-9BDC-D73FE04FCA5E}" type="slidenum">
              <a:rPr lang="en-US"/>
              <a:pPr>
                <a:defRPr/>
              </a:pPr>
              <a:t>‹#›</a:t>
            </a:fld>
            <a:endParaRPr lang="en-US"/>
          </a:p>
        </p:txBody>
      </p:sp>
    </p:spTree>
    <p:extLst>
      <p:ext uri="{BB962C8B-B14F-4D97-AF65-F5344CB8AC3E}">
        <p14:creationId xmlns:p14="http://schemas.microsoft.com/office/powerpoint/2010/main" val="181599300"/>
      </p:ext>
    </p:extLst>
  </p:cSld>
  <p:clrMapOvr>
    <a:masterClrMapping/>
  </p:clrMapOvr>
  <p:transition spd="slow">
    <p:zo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55114320-8637-486D-AC90-A56E17B3F037}" type="slidenum">
              <a:rPr lang="en-US"/>
              <a:pPr>
                <a:defRPr/>
              </a:pPr>
              <a:t>‹#›</a:t>
            </a:fld>
            <a:endParaRPr lang="en-US"/>
          </a:p>
        </p:txBody>
      </p:sp>
    </p:spTree>
    <p:extLst>
      <p:ext uri="{BB962C8B-B14F-4D97-AF65-F5344CB8AC3E}">
        <p14:creationId xmlns:p14="http://schemas.microsoft.com/office/powerpoint/2010/main" val="4081581868"/>
      </p:ext>
    </p:extLst>
  </p:cSld>
  <p:clrMapOvr>
    <a:masterClrMapping/>
  </p:clrMapOvr>
  <p:transition spd="slow">
    <p:zo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4638"/>
            <a:ext cx="1943100" cy="574516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274638"/>
            <a:ext cx="5676900" cy="5745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p:cNvSpPr>
            <a:spLocks noGrp="1" noChangeArrowheads="1"/>
          </p:cNvSpPr>
          <p:nvPr>
            <p:ph type="sldNum" sz="quarter" idx="12"/>
          </p:nvPr>
        </p:nvSpPr>
        <p:spPr>
          <a:ln/>
        </p:spPr>
        <p:txBody>
          <a:bodyPr/>
          <a:lstStyle>
            <a:lvl1pPr>
              <a:defRPr/>
            </a:lvl1pPr>
          </a:lstStyle>
          <a:p>
            <a:pPr>
              <a:defRPr/>
            </a:pPr>
            <a:fld id="{9984DFA9-D428-43E8-99E5-E74AA439C8D0}" type="slidenum">
              <a:rPr lang="en-US"/>
              <a:pPr>
                <a:defRPr/>
              </a:pPr>
              <a:t>‹#›</a:t>
            </a:fld>
            <a:endParaRPr lang="en-US"/>
          </a:p>
        </p:txBody>
      </p:sp>
    </p:spTree>
    <p:extLst>
      <p:ext uri="{BB962C8B-B14F-4D97-AF65-F5344CB8AC3E}">
        <p14:creationId xmlns:p14="http://schemas.microsoft.com/office/powerpoint/2010/main" val="1412338270"/>
      </p:ext>
    </p:extLst>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13"/>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22"/>
          <p:cNvSpPr>
            <a:spLocks noGrp="1" noChangeArrowheads="1"/>
          </p:cNvSpPr>
          <p:nvPr>
            <p:ph type="sldNum" sz="quarter" idx="12"/>
          </p:nvPr>
        </p:nvSpPr>
        <p:spPr>
          <a:ln/>
        </p:spPr>
        <p:txBody>
          <a:bodyPr/>
          <a:lstStyle>
            <a:lvl1pPr>
              <a:defRPr/>
            </a:lvl1pPr>
          </a:lstStyle>
          <a:p>
            <a:pPr>
              <a:defRPr/>
            </a:pPr>
            <a:fld id="{6ED175A6-347A-4DAF-B6A6-F423089DBC37}" type="slidenum">
              <a:rPr lang="en-US"/>
              <a:pPr>
                <a:defRPr/>
              </a:pPr>
              <a:t>‹#›</a:t>
            </a:fld>
            <a:endParaRPr lang="en-US"/>
          </a:p>
        </p:txBody>
      </p:sp>
    </p:spTree>
    <p:extLst>
      <p:ext uri="{BB962C8B-B14F-4D97-AF65-F5344CB8AC3E}">
        <p14:creationId xmlns:p14="http://schemas.microsoft.com/office/powerpoint/2010/main" val="487628908"/>
      </p:ext>
    </p:extLst>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22"/>
          <p:cNvSpPr>
            <a:spLocks noGrp="1" noChangeArrowheads="1"/>
          </p:cNvSpPr>
          <p:nvPr>
            <p:ph type="sldNum" sz="quarter" idx="12"/>
          </p:nvPr>
        </p:nvSpPr>
        <p:spPr>
          <a:ln/>
        </p:spPr>
        <p:txBody>
          <a:bodyPr/>
          <a:lstStyle>
            <a:lvl1pPr>
              <a:defRPr/>
            </a:lvl1pPr>
          </a:lstStyle>
          <a:p>
            <a:pPr>
              <a:defRPr/>
            </a:pPr>
            <a:fld id="{4C879A02-8771-4B52-8347-05E82368F71E}" type="slidenum">
              <a:rPr lang="en-US"/>
              <a:pPr>
                <a:defRPr/>
              </a:pPr>
              <a:t>‹#›</a:t>
            </a:fld>
            <a:endParaRPr lang="en-US"/>
          </a:p>
        </p:txBody>
      </p:sp>
    </p:spTree>
    <p:extLst>
      <p:ext uri="{BB962C8B-B14F-4D97-AF65-F5344CB8AC3E}">
        <p14:creationId xmlns:p14="http://schemas.microsoft.com/office/powerpoint/2010/main" val="1281006741"/>
      </p:ext>
    </p:extLst>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3"/>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22"/>
          <p:cNvSpPr>
            <a:spLocks noGrp="1" noChangeArrowheads="1"/>
          </p:cNvSpPr>
          <p:nvPr>
            <p:ph type="sldNum" sz="quarter" idx="12"/>
          </p:nvPr>
        </p:nvSpPr>
        <p:spPr>
          <a:ln/>
        </p:spPr>
        <p:txBody>
          <a:bodyPr/>
          <a:lstStyle>
            <a:lvl1pPr>
              <a:defRPr/>
            </a:lvl1pPr>
          </a:lstStyle>
          <a:p>
            <a:pPr>
              <a:defRPr/>
            </a:pPr>
            <a:fld id="{DEA10A16-9130-4883-A1EE-F5F0A37F1ECF}" type="slidenum">
              <a:rPr lang="en-US"/>
              <a:pPr>
                <a:defRPr/>
              </a:pPr>
              <a:t>‹#›</a:t>
            </a:fld>
            <a:endParaRPr lang="en-US"/>
          </a:p>
        </p:txBody>
      </p:sp>
    </p:spTree>
    <p:extLst>
      <p:ext uri="{BB962C8B-B14F-4D97-AF65-F5344CB8AC3E}">
        <p14:creationId xmlns:p14="http://schemas.microsoft.com/office/powerpoint/2010/main" val="78733864"/>
      </p:ext>
    </p:extLst>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3"/>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22"/>
          <p:cNvSpPr>
            <a:spLocks noGrp="1" noChangeArrowheads="1"/>
          </p:cNvSpPr>
          <p:nvPr>
            <p:ph type="sldNum" sz="quarter" idx="12"/>
          </p:nvPr>
        </p:nvSpPr>
        <p:spPr>
          <a:ln/>
        </p:spPr>
        <p:txBody>
          <a:bodyPr/>
          <a:lstStyle>
            <a:lvl1pPr>
              <a:defRPr/>
            </a:lvl1pPr>
          </a:lstStyle>
          <a:p>
            <a:pPr>
              <a:defRPr/>
            </a:pPr>
            <a:fld id="{48F220B4-3AEB-4537-8DA9-49321363EB16}" type="slidenum">
              <a:rPr lang="en-US"/>
              <a:pPr>
                <a:defRPr/>
              </a:pPr>
              <a:t>‹#›</a:t>
            </a:fld>
            <a:endParaRPr lang="en-US"/>
          </a:p>
        </p:txBody>
      </p:sp>
    </p:spTree>
    <p:extLst>
      <p:ext uri="{BB962C8B-B14F-4D97-AF65-F5344CB8AC3E}">
        <p14:creationId xmlns:p14="http://schemas.microsoft.com/office/powerpoint/2010/main" val="4120034604"/>
      </p:ext>
    </p:extLst>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8"/>
          <p:cNvSpPr>
            <a:spLocks noChangeArrowheads="1"/>
          </p:cNvSpPr>
          <p:nvPr/>
        </p:nvSpPr>
        <p:spPr bwMode="auto">
          <a:xfrm>
            <a:off x="0" y="0"/>
            <a:ext cx="9144000" cy="6858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useBgFill="1">
        <p:nvSpPr>
          <p:cNvPr id="1027" name="Rounded Rectangle 7"/>
          <p:cNvSpPr>
            <a:spLocks noChangeArrowheads="1"/>
          </p:cNvSpPr>
          <p:nvPr/>
        </p:nvSpPr>
        <p:spPr bwMode="auto">
          <a:xfrm>
            <a:off x="63500" y="69850"/>
            <a:ext cx="9013825" cy="6692900"/>
          </a:xfrm>
          <a:prstGeom prst="roundRect">
            <a:avLst>
              <a:gd name="adj" fmla="val 4931"/>
            </a:avLst>
          </a:prstGeom>
          <a:ln w="6350" cap="sq" cmpd="sng">
            <a:solidFill>
              <a:schemeClr val="tx1"/>
            </a:solidFill>
            <a:round/>
            <a:headEnd/>
            <a:tailEnd/>
          </a:ln>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1028" name="Title Placeholder 21"/>
          <p:cNvSpPr>
            <a:spLocks noGrp="1" noChangeArrowheads="1"/>
          </p:cNvSpPr>
          <p:nvPr>
            <p:ph type="title"/>
          </p:nvPr>
        </p:nvSpPr>
        <p:spPr bwMode="auto">
          <a:xfrm>
            <a:off x="914400" y="2746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p>
            <a:pPr lvl="0"/>
            <a:r>
              <a:rPr lang="en-US"/>
              <a:t>Click to edit Master title style</a:t>
            </a:r>
          </a:p>
        </p:txBody>
      </p:sp>
      <p:sp>
        <p:nvSpPr>
          <p:cNvPr id="1029" name="Text Placeholder 12"/>
          <p:cNvSpPr>
            <a:spLocks noGrp="1" noChangeArrowheads="1"/>
          </p:cNvSpPr>
          <p:nvPr>
            <p:ph type="body" idx="1"/>
          </p:nvPr>
        </p:nvSpPr>
        <p:spPr bwMode="auto">
          <a:xfrm>
            <a:off x="9144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Date Placeholder 13"/>
          <p:cNvSpPr>
            <a:spLocks noGrp="1" noChangeArrowheads="1"/>
          </p:cNvSpPr>
          <p:nvPr>
            <p:ph type="dt" sz="half" idx="2"/>
          </p:nvPr>
        </p:nvSpPr>
        <p:spPr bwMode="auto">
          <a:xfrm>
            <a:off x="6172200" y="6191250"/>
            <a:ext cx="24765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400" smtClean="0">
                <a:solidFill>
                  <a:schemeClr val="tx2"/>
                </a:solidFill>
              </a:defRPr>
            </a:lvl1pPr>
          </a:lstStyle>
          <a:p>
            <a:pPr>
              <a:defRPr/>
            </a:pPr>
            <a:endParaRPr lang="en-US"/>
          </a:p>
        </p:txBody>
      </p:sp>
      <p:sp>
        <p:nvSpPr>
          <p:cNvPr id="1031" name="Footer Placeholder 2"/>
          <p:cNvSpPr>
            <a:spLocks noGrp="1" noChangeArrowheads="1"/>
          </p:cNvSpPr>
          <p:nvPr>
            <p:ph type="ftr" sz="quarter" idx="3"/>
          </p:nvPr>
        </p:nvSpPr>
        <p:spPr bwMode="auto">
          <a:xfrm>
            <a:off x="914400" y="6172200"/>
            <a:ext cx="396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400" smtClean="0">
                <a:solidFill>
                  <a:schemeClr val="tx2"/>
                </a:solidFill>
              </a:defRPr>
            </a:lvl1pPr>
          </a:lstStyle>
          <a:p>
            <a:pPr>
              <a:defRPr/>
            </a:pPr>
            <a:endParaRPr lang="en-US"/>
          </a:p>
        </p:txBody>
      </p:sp>
      <p:sp>
        <p:nvSpPr>
          <p:cNvPr id="1032" name="Slide Number Placeholder 22"/>
          <p:cNvSpPr>
            <a:spLocks noGrp="1" noChangeArrowheads="1"/>
          </p:cNvSpPr>
          <p:nvPr>
            <p:ph type="sldNum" sz="quarter" idx="4"/>
          </p:nvPr>
        </p:nvSpPr>
        <p:spPr bwMode="auto">
          <a:xfrm>
            <a:off x="146050" y="6210300"/>
            <a:ext cx="457200" cy="4572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none" lIns="0" tIns="0" rIns="0" bIns="0" numCol="1" anchor="ctr" anchorCtr="1" compatLnSpc="1">
            <a:prstTxWarp prst="textNoShape">
              <a:avLst/>
            </a:prstTxWarp>
          </a:bodyPr>
          <a:lstStyle>
            <a:lvl1pPr algn="ctr" eaLnBrk="1" hangingPunct="1">
              <a:defRPr sz="1400" smtClean="0">
                <a:solidFill>
                  <a:srgbClr val="FFFFFF"/>
                </a:solidFill>
                <a:latin typeface="+mj-lt"/>
              </a:defRPr>
            </a:lvl1pPr>
          </a:lstStyle>
          <a:p>
            <a:pPr>
              <a:defRPr/>
            </a:pPr>
            <a:fld id="{125CFFA7-DA5D-4BF7-88C2-28BAFF81D8E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ransition spd="slow">
    <p:zoom/>
  </p:transition>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anose="05020102010507070707"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anose="05020102010507070707"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AEC7D0"/>
        </a:buClr>
        <a:buSzPct val="8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C32D2E"/>
        </a:buClr>
        <a:buSzPct val="80000"/>
        <a:buFont typeface="Wingdings 2" panose="05020102010507070707"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C32D2E"/>
        </a:buClr>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9"/>
          <p:cNvSpPr>
            <a:spLocks noChangeArrowheads="1"/>
          </p:cNvSpPr>
          <p:nvPr/>
        </p:nvSpPr>
        <p:spPr bwMode="auto">
          <a:xfrm>
            <a:off x="0" y="0"/>
            <a:ext cx="9144000" cy="6858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useBgFill="1">
        <p:nvSpPr>
          <p:cNvPr id="2051" name="Rounded Rectangle 10"/>
          <p:cNvSpPr>
            <a:spLocks noChangeArrowheads="1"/>
          </p:cNvSpPr>
          <p:nvPr/>
        </p:nvSpPr>
        <p:spPr bwMode="auto">
          <a:xfrm>
            <a:off x="65088" y="69850"/>
            <a:ext cx="9013825" cy="6691313"/>
          </a:xfrm>
          <a:prstGeom prst="roundRect">
            <a:avLst>
              <a:gd name="adj" fmla="val 4931"/>
            </a:avLst>
          </a:prstGeom>
          <a:ln w="6350" cap="sq" cmpd="sng">
            <a:solidFill>
              <a:schemeClr val="tx1"/>
            </a:solidFill>
            <a:round/>
            <a:headEnd/>
            <a:tailEnd/>
          </a:ln>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2052" name="Rectangle 11"/>
          <p:cNvSpPr>
            <a:spLocks noChangeArrowheads="1"/>
          </p:cNvSpPr>
          <p:nvPr/>
        </p:nvSpPr>
        <p:spPr bwMode="auto">
          <a:xfrm>
            <a:off x="63500" y="1449388"/>
            <a:ext cx="9020175" cy="152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2053" name="Rectangle 12"/>
          <p:cNvSpPr>
            <a:spLocks noChangeArrowheads="1"/>
          </p:cNvSpPr>
          <p:nvPr/>
        </p:nvSpPr>
        <p:spPr bwMode="auto">
          <a:xfrm>
            <a:off x="63500" y="1397000"/>
            <a:ext cx="9020175" cy="120650"/>
          </a:xfrm>
          <a:prstGeom prst="rect">
            <a:avLst/>
          </a:prstGeom>
          <a:solidFill>
            <a:srgbClr val="AEC7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2054" name="Rectangle 14"/>
          <p:cNvSpPr>
            <a:spLocks noChangeArrowheads="1"/>
          </p:cNvSpPr>
          <p:nvPr/>
        </p:nvSpPr>
        <p:spPr bwMode="auto">
          <a:xfrm>
            <a:off x="63500" y="2976563"/>
            <a:ext cx="9020175" cy="111125"/>
          </a:xfrm>
          <a:prstGeom prst="rect">
            <a:avLst/>
          </a:prstGeom>
          <a:solidFill>
            <a:srgbClr val="96430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2055" name="Title Placeholder 21"/>
          <p:cNvSpPr>
            <a:spLocks noGrp="1" noChangeArrowheads="1"/>
          </p:cNvSpPr>
          <p:nvPr>
            <p:ph type="title"/>
          </p:nvPr>
        </p:nvSpPr>
        <p:spPr bwMode="auto">
          <a:xfrm>
            <a:off x="914400" y="2746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p>
            <a:pPr lvl="0"/>
            <a:r>
              <a:rPr lang="en-US"/>
              <a:t>Click to edit Master title style</a:t>
            </a:r>
          </a:p>
        </p:txBody>
      </p:sp>
      <p:sp>
        <p:nvSpPr>
          <p:cNvPr id="2056" name="Text Placeholder 12"/>
          <p:cNvSpPr>
            <a:spLocks noGrp="1" noChangeArrowheads="1"/>
          </p:cNvSpPr>
          <p:nvPr>
            <p:ph type="body" idx="1"/>
          </p:nvPr>
        </p:nvSpPr>
        <p:spPr bwMode="auto">
          <a:xfrm>
            <a:off x="9144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57" name="Date Placeholder 27"/>
          <p:cNvSpPr>
            <a:spLocks noGrp="1" noChangeArrowheads="1"/>
          </p:cNvSpPr>
          <p:nvPr>
            <p:ph type="dt" sz="half" idx="2"/>
          </p:nvPr>
        </p:nvSpPr>
        <p:spPr bwMode="auto">
          <a:xfrm>
            <a:off x="6172200" y="6191250"/>
            <a:ext cx="24765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400" smtClean="0">
                <a:solidFill>
                  <a:schemeClr val="tx2"/>
                </a:solidFill>
              </a:defRPr>
            </a:lvl1pPr>
          </a:lstStyle>
          <a:p>
            <a:pPr>
              <a:defRPr/>
            </a:pPr>
            <a:endParaRPr lang="en-US"/>
          </a:p>
        </p:txBody>
      </p:sp>
      <p:sp>
        <p:nvSpPr>
          <p:cNvPr id="2058" name="Footer Placeholder 16"/>
          <p:cNvSpPr>
            <a:spLocks noGrp="1" noChangeArrowheads="1"/>
          </p:cNvSpPr>
          <p:nvPr>
            <p:ph type="ftr" sz="quarter" idx="3"/>
          </p:nvPr>
        </p:nvSpPr>
        <p:spPr bwMode="auto">
          <a:xfrm>
            <a:off x="914400" y="6172200"/>
            <a:ext cx="396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400" smtClean="0">
                <a:solidFill>
                  <a:schemeClr val="tx2"/>
                </a:solidFill>
              </a:defRPr>
            </a:lvl1pPr>
          </a:lstStyle>
          <a:p>
            <a:pPr>
              <a:defRPr/>
            </a:pPr>
            <a:endParaRPr lang="en-US"/>
          </a:p>
        </p:txBody>
      </p:sp>
      <p:sp>
        <p:nvSpPr>
          <p:cNvPr id="2059" name="Slide Number Placeholder 28"/>
          <p:cNvSpPr>
            <a:spLocks noGrp="1" noChangeArrowheads="1"/>
          </p:cNvSpPr>
          <p:nvPr>
            <p:ph type="sldNum" sz="quarter" idx="4"/>
          </p:nvPr>
        </p:nvSpPr>
        <p:spPr bwMode="auto">
          <a:xfrm>
            <a:off x="146050" y="6210300"/>
            <a:ext cx="457200" cy="4572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none" lIns="0" tIns="0" rIns="0" bIns="0" numCol="1" anchor="ctr" anchorCtr="1" compatLnSpc="1">
            <a:prstTxWarp prst="textNoShape">
              <a:avLst/>
            </a:prstTxWarp>
          </a:bodyPr>
          <a:lstStyle>
            <a:lvl1pPr algn="ctr" eaLnBrk="1" hangingPunct="1">
              <a:defRPr sz="1400" smtClean="0">
                <a:solidFill>
                  <a:srgbClr val="FFFFFF"/>
                </a:solidFill>
                <a:latin typeface="+mj-lt"/>
              </a:defRPr>
            </a:lvl1pPr>
          </a:lstStyle>
          <a:p>
            <a:pPr>
              <a:defRPr/>
            </a:pPr>
            <a:fld id="{3D493AA7-415F-4348-B3EC-57849F947C7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transition spd="slow">
    <p:zoom/>
  </p:transition>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anose="05020102010507070707"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anose="05020102010507070707"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AEC7D0"/>
        </a:buClr>
        <a:buSzPct val="8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C32D2E"/>
        </a:buClr>
        <a:buSzPct val="80000"/>
        <a:buFont typeface="Wingdings 2" panose="05020102010507070707"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C32D2E"/>
        </a:buClr>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9"/>
          <p:cNvSpPr>
            <a:spLocks noChangeArrowheads="1"/>
          </p:cNvSpPr>
          <p:nvPr/>
        </p:nvSpPr>
        <p:spPr bwMode="auto">
          <a:xfrm>
            <a:off x="0" y="0"/>
            <a:ext cx="9144000" cy="6858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grpSp>
        <p:nvGrpSpPr>
          <p:cNvPr id="3075" name="Group 3"/>
          <p:cNvGrpSpPr>
            <a:grpSpLocks/>
          </p:cNvGrpSpPr>
          <p:nvPr/>
        </p:nvGrpSpPr>
        <p:grpSpPr bwMode="auto">
          <a:xfrm>
            <a:off x="60325" y="60325"/>
            <a:ext cx="9028113" cy="6711950"/>
            <a:chOff x="0" y="0"/>
            <a:chExt cx="5687" cy="4228"/>
          </a:xfrm>
        </p:grpSpPr>
        <p:pic>
          <p:nvPicPr>
            <p:cNvPr id="2" name="Rounded Rectangle 10"/>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5687" cy="4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 Box 5"/>
            <p:cNvSpPr txBox="1">
              <a:spLocks noChangeArrowheads="1"/>
            </p:cNvSpPr>
            <p:nvPr/>
          </p:nvSpPr>
          <p:spPr bwMode="auto">
            <a:xfrm>
              <a:off x="64" y="67"/>
              <a:ext cx="5556" cy="4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grpSp>
      <p:sp>
        <p:nvSpPr>
          <p:cNvPr id="3078" name="Rectangle 11"/>
          <p:cNvSpPr>
            <a:spLocks noChangeArrowheads="1"/>
          </p:cNvSpPr>
          <p:nvPr/>
        </p:nvSpPr>
        <p:spPr bwMode="auto">
          <a:xfrm flipV="1">
            <a:off x="69850" y="2376488"/>
            <a:ext cx="9013825" cy="920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3079" name="Rectangle 12"/>
          <p:cNvSpPr>
            <a:spLocks noChangeArrowheads="1"/>
          </p:cNvSpPr>
          <p:nvPr/>
        </p:nvSpPr>
        <p:spPr bwMode="auto">
          <a:xfrm>
            <a:off x="69850" y="2341563"/>
            <a:ext cx="9013825" cy="46037"/>
          </a:xfrm>
          <a:prstGeom prst="rect">
            <a:avLst/>
          </a:prstGeom>
          <a:solidFill>
            <a:srgbClr val="AEC7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3080" name="Rectangle 14"/>
          <p:cNvSpPr>
            <a:spLocks noChangeArrowheads="1"/>
          </p:cNvSpPr>
          <p:nvPr/>
        </p:nvSpPr>
        <p:spPr bwMode="auto">
          <a:xfrm>
            <a:off x="68263" y="2468563"/>
            <a:ext cx="9015412" cy="46037"/>
          </a:xfrm>
          <a:prstGeom prst="rect">
            <a:avLst/>
          </a:prstGeom>
          <a:solidFill>
            <a:srgbClr val="96430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3" name="Title Placeholder 21"/>
          <p:cNvSpPr>
            <a:spLocks noGrp="1" noChangeArrowheads="1"/>
          </p:cNvSpPr>
          <p:nvPr>
            <p:ph type="title"/>
          </p:nvPr>
        </p:nvSpPr>
        <p:spPr bwMode="auto">
          <a:xfrm>
            <a:off x="914400" y="2746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p>
            <a:pPr lvl="0"/>
            <a:r>
              <a:rPr lang="en-US"/>
              <a:t>Click to edit Master title style</a:t>
            </a:r>
          </a:p>
        </p:txBody>
      </p:sp>
      <p:sp>
        <p:nvSpPr>
          <p:cNvPr id="4" name="Text Placeholder 12"/>
          <p:cNvSpPr>
            <a:spLocks noGrp="1" noChangeArrowheads="1"/>
          </p:cNvSpPr>
          <p:nvPr>
            <p:ph type="body" idx="1"/>
          </p:nvPr>
        </p:nvSpPr>
        <p:spPr bwMode="auto">
          <a:xfrm>
            <a:off x="9144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83" name="Date Placeholder 3"/>
          <p:cNvSpPr>
            <a:spLocks noGrp="1" noChangeArrowheads="1"/>
          </p:cNvSpPr>
          <p:nvPr>
            <p:ph type="dt" sz="half" idx="2"/>
          </p:nvPr>
        </p:nvSpPr>
        <p:spPr bwMode="auto">
          <a:xfrm>
            <a:off x="6172200" y="6191250"/>
            <a:ext cx="24765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400" smtClean="0">
                <a:solidFill>
                  <a:schemeClr val="tx2"/>
                </a:solidFill>
              </a:defRPr>
            </a:lvl1pPr>
          </a:lstStyle>
          <a:p>
            <a:pPr>
              <a:defRPr/>
            </a:pPr>
            <a:endParaRPr lang="en-US"/>
          </a:p>
        </p:txBody>
      </p:sp>
      <p:sp>
        <p:nvSpPr>
          <p:cNvPr id="3084" name="Footer Placeholder 4"/>
          <p:cNvSpPr>
            <a:spLocks noGrp="1" noChangeArrowheads="1"/>
          </p:cNvSpPr>
          <p:nvPr>
            <p:ph type="ftr" sz="quarter" idx="3"/>
          </p:nvPr>
        </p:nvSpPr>
        <p:spPr bwMode="auto">
          <a:xfrm>
            <a:off x="800100" y="6172200"/>
            <a:ext cx="4000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400" smtClean="0">
                <a:solidFill>
                  <a:schemeClr val="tx2"/>
                </a:solidFill>
              </a:defRPr>
            </a:lvl1pPr>
          </a:lstStyle>
          <a:p>
            <a:pPr>
              <a:defRPr/>
            </a:pPr>
            <a:endParaRPr lang="en-US"/>
          </a:p>
        </p:txBody>
      </p:sp>
      <p:sp>
        <p:nvSpPr>
          <p:cNvPr id="3085" name="Slide Number Placeholder 5"/>
          <p:cNvSpPr>
            <a:spLocks noGrp="1" noChangeArrowheads="1"/>
          </p:cNvSpPr>
          <p:nvPr>
            <p:ph type="sldNum" sz="quarter" idx="4"/>
          </p:nvPr>
        </p:nvSpPr>
        <p:spPr bwMode="auto">
          <a:xfrm>
            <a:off x="146050" y="6208713"/>
            <a:ext cx="457200" cy="4572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none" lIns="0" tIns="0" rIns="0" bIns="0" numCol="1" anchor="ctr" anchorCtr="1" compatLnSpc="1">
            <a:prstTxWarp prst="textNoShape">
              <a:avLst/>
            </a:prstTxWarp>
          </a:bodyPr>
          <a:lstStyle>
            <a:lvl1pPr algn="ctr" eaLnBrk="1" hangingPunct="1">
              <a:defRPr sz="1400" smtClean="0">
                <a:solidFill>
                  <a:srgbClr val="FFFFFF"/>
                </a:solidFill>
                <a:latin typeface="+mj-lt"/>
              </a:defRPr>
            </a:lvl1pPr>
          </a:lstStyle>
          <a:p>
            <a:pPr>
              <a:defRPr/>
            </a:pPr>
            <a:fld id="{B729328C-28E3-4ED0-B03C-39767869E62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Lst>
  <p:transition spd="slow">
    <p:zoom/>
  </p:transition>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anose="05020102010507070707"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anose="05020102010507070707"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AEC7D0"/>
        </a:buClr>
        <a:buSzPct val="8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C32D2E"/>
        </a:buClr>
        <a:buSzPct val="80000"/>
        <a:buFont typeface="Wingdings 2" panose="05020102010507070707"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C32D2E"/>
        </a:buClr>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8"/>
          <p:cNvSpPr>
            <a:spLocks noChangeArrowheads="1"/>
          </p:cNvSpPr>
          <p:nvPr/>
        </p:nvSpPr>
        <p:spPr bwMode="auto">
          <a:xfrm>
            <a:off x="0" y="0"/>
            <a:ext cx="9144000" cy="6858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useBgFill="1">
        <p:nvSpPr>
          <p:cNvPr id="4099" name="Rounded Rectangle 7"/>
          <p:cNvSpPr>
            <a:spLocks noChangeArrowheads="1"/>
          </p:cNvSpPr>
          <p:nvPr/>
        </p:nvSpPr>
        <p:spPr bwMode="auto">
          <a:xfrm>
            <a:off x="63500" y="69850"/>
            <a:ext cx="9013825" cy="6692900"/>
          </a:xfrm>
          <a:prstGeom prst="roundRect">
            <a:avLst>
              <a:gd name="adj" fmla="val 4931"/>
            </a:avLst>
          </a:prstGeom>
          <a:ln w="6350" cap="sq" cmpd="sng">
            <a:solidFill>
              <a:schemeClr val="tx1"/>
            </a:solidFill>
            <a:round/>
            <a:headEnd/>
            <a:tailEnd/>
          </a:ln>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4100" name="Rectangle 9"/>
          <p:cNvSpPr>
            <a:spLocks noChangeArrowheads="1"/>
          </p:cNvSpPr>
          <p:nvPr/>
        </p:nvSpPr>
        <p:spPr bwMode="auto">
          <a:xfrm>
            <a:off x="0" y="0"/>
            <a:ext cx="9144000" cy="6858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useBgFill="1">
        <p:nvSpPr>
          <p:cNvPr id="4101" name="Rounded Rectangle 10"/>
          <p:cNvSpPr>
            <a:spLocks noChangeArrowheads="1"/>
          </p:cNvSpPr>
          <p:nvPr/>
        </p:nvSpPr>
        <p:spPr bwMode="auto">
          <a:xfrm>
            <a:off x="63500" y="69850"/>
            <a:ext cx="9013825" cy="6692900"/>
          </a:xfrm>
          <a:prstGeom prst="roundRect">
            <a:avLst>
              <a:gd name="adj" fmla="val 4931"/>
            </a:avLst>
          </a:prstGeom>
          <a:ln w="6350" cap="sq" cmpd="sng">
            <a:solidFill>
              <a:schemeClr val="tx1"/>
            </a:solidFill>
            <a:round/>
            <a:headEnd/>
            <a:tailEnd/>
          </a:ln>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4102" name="Title Placeholder 21"/>
          <p:cNvSpPr>
            <a:spLocks noGrp="1" noChangeArrowheads="1"/>
          </p:cNvSpPr>
          <p:nvPr>
            <p:ph type="title"/>
          </p:nvPr>
        </p:nvSpPr>
        <p:spPr bwMode="auto">
          <a:xfrm>
            <a:off x="914400" y="2746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p>
            <a:pPr lvl="0"/>
            <a:r>
              <a:rPr lang="en-US"/>
              <a:t>Click to edit Master title style</a:t>
            </a:r>
          </a:p>
        </p:txBody>
      </p:sp>
      <p:sp>
        <p:nvSpPr>
          <p:cNvPr id="4103" name="Text Placeholder 12"/>
          <p:cNvSpPr>
            <a:spLocks noGrp="1" noChangeArrowheads="1"/>
          </p:cNvSpPr>
          <p:nvPr>
            <p:ph type="body" idx="1"/>
          </p:nvPr>
        </p:nvSpPr>
        <p:spPr bwMode="auto">
          <a:xfrm>
            <a:off x="9144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4" name="Date Placeholder 4"/>
          <p:cNvSpPr>
            <a:spLocks noGrp="1" noChangeArrowheads="1"/>
          </p:cNvSpPr>
          <p:nvPr>
            <p:ph type="dt" sz="half" idx="2"/>
          </p:nvPr>
        </p:nvSpPr>
        <p:spPr bwMode="auto">
          <a:xfrm>
            <a:off x="6172200" y="6191250"/>
            <a:ext cx="24765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400" smtClean="0">
                <a:solidFill>
                  <a:schemeClr val="tx2"/>
                </a:solidFill>
              </a:defRPr>
            </a:lvl1pPr>
          </a:lstStyle>
          <a:p>
            <a:pPr>
              <a:defRPr/>
            </a:pPr>
            <a:endParaRPr lang="en-US"/>
          </a:p>
        </p:txBody>
      </p:sp>
      <p:sp>
        <p:nvSpPr>
          <p:cNvPr id="4105" name="Footer Placeholder 5"/>
          <p:cNvSpPr>
            <a:spLocks noGrp="1" noChangeArrowheads="1"/>
          </p:cNvSpPr>
          <p:nvPr>
            <p:ph type="ftr" sz="quarter" idx="3"/>
          </p:nvPr>
        </p:nvSpPr>
        <p:spPr bwMode="auto">
          <a:xfrm>
            <a:off x="914400" y="6172200"/>
            <a:ext cx="396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400" smtClean="0">
                <a:solidFill>
                  <a:schemeClr val="tx2"/>
                </a:solidFill>
              </a:defRPr>
            </a:lvl1pPr>
          </a:lstStyle>
          <a:p>
            <a:pPr>
              <a:defRPr/>
            </a:pPr>
            <a:endParaRPr lang="en-US"/>
          </a:p>
        </p:txBody>
      </p:sp>
      <p:sp>
        <p:nvSpPr>
          <p:cNvPr id="4106" name="Slide Number Placeholder 6"/>
          <p:cNvSpPr>
            <a:spLocks noGrp="1" noChangeArrowheads="1"/>
          </p:cNvSpPr>
          <p:nvPr>
            <p:ph type="sldNum" sz="quarter" idx="4"/>
          </p:nvPr>
        </p:nvSpPr>
        <p:spPr bwMode="auto">
          <a:xfrm>
            <a:off x="146050" y="6210300"/>
            <a:ext cx="457200" cy="4572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none" lIns="0" tIns="0" rIns="0" bIns="0" numCol="1" anchor="ctr" anchorCtr="1" compatLnSpc="1">
            <a:prstTxWarp prst="textNoShape">
              <a:avLst/>
            </a:prstTxWarp>
          </a:bodyPr>
          <a:lstStyle>
            <a:lvl1pPr algn="ctr" eaLnBrk="1" hangingPunct="1">
              <a:defRPr sz="1400" smtClean="0">
                <a:solidFill>
                  <a:srgbClr val="FFFFFF"/>
                </a:solidFill>
                <a:latin typeface="+mj-lt"/>
              </a:defRPr>
            </a:lvl1pPr>
          </a:lstStyle>
          <a:p>
            <a:pPr>
              <a:defRPr/>
            </a:pPr>
            <a:fld id="{3DCC1AB3-AD8F-4439-B176-72F030C50A9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ransition spd="slow">
    <p:zoom/>
  </p:transition>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anose="05020102010507070707"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anose="05020102010507070707"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AEC7D0"/>
        </a:buClr>
        <a:buSzPct val="8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C32D2E"/>
        </a:buClr>
        <a:buSzPct val="80000"/>
        <a:buFont typeface="Wingdings 2" panose="05020102010507070707"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C32D2E"/>
        </a:buClr>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8"/>
          <p:cNvSpPr>
            <a:spLocks noChangeArrowheads="1"/>
          </p:cNvSpPr>
          <p:nvPr/>
        </p:nvSpPr>
        <p:spPr bwMode="auto">
          <a:xfrm>
            <a:off x="0" y="0"/>
            <a:ext cx="9144000" cy="6858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useBgFill="1">
        <p:nvSpPr>
          <p:cNvPr id="5123" name="Rounded Rectangle 7"/>
          <p:cNvSpPr>
            <a:spLocks noChangeArrowheads="1"/>
          </p:cNvSpPr>
          <p:nvPr/>
        </p:nvSpPr>
        <p:spPr bwMode="auto">
          <a:xfrm>
            <a:off x="63500" y="69850"/>
            <a:ext cx="9013825" cy="6692900"/>
          </a:xfrm>
          <a:prstGeom prst="roundRect">
            <a:avLst>
              <a:gd name="adj" fmla="val 4931"/>
            </a:avLst>
          </a:prstGeom>
          <a:ln w="6350" cap="sq" cmpd="sng">
            <a:solidFill>
              <a:schemeClr val="tx1"/>
            </a:solidFill>
            <a:round/>
            <a:headEnd/>
            <a:tailEnd/>
          </a:ln>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5124" name="Rectangle 9"/>
          <p:cNvSpPr>
            <a:spLocks noChangeArrowheads="1"/>
          </p:cNvSpPr>
          <p:nvPr/>
        </p:nvSpPr>
        <p:spPr bwMode="auto">
          <a:xfrm flipV="1">
            <a:off x="68263" y="4683125"/>
            <a:ext cx="9007475" cy="920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5125" name="Rectangle 10"/>
          <p:cNvSpPr>
            <a:spLocks noChangeArrowheads="1"/>
          </p:cNvSpPr>
          <p:nvPr/>
        </p:nvSpPr>
        <p:spPr bwMode="auto">
          <a:xfrm>
            <a:off x="68263" y="4649788"/>
            <a:ext cx="9007475" cy="46037"/>
          </a:xfrm>
          <a:prstGeom prst="rect">
            <a:avLst/>
          </a:prstGeom>
          <a:solidFill>
            <a:srgbClr val="AEC7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5126" name="Rectangle 11"/>
          <p:cNvSpPr>
            <a:spLocks noChangeArrowheads="1"/>
          </p:cNvSpPr>
          <p:nvPr/>
        </p:nvSpPr>
        <p:spPr bwMode="auto">
          <a:xfrm>
            <a:off x="68263" y="4773613"/>
            <a:ext cx="9007475" cy="47625"/>
          </a:xfrm>
          <a:prstGeom prst="rect">
            <a:avLst/>
          </a:prstGeom>
          <a:solidFill>
            <a:srgbClr val="96430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defRPr/>
            </a:pPr>
            <a:endParaRPr lang="en-US">
              <a:solidFill>
                <a:srgbClr val="FFFFFF"/>
              </a:solidFill>
              <a:latin typeface="Perpetua" panose="02020502060401020303" pitchFamily="18" charset="0"/>
            </a:endParaRPr>
          </a:p>
        </p:txBody>
      </p:sp>
      <p:sp>
        <p:nvSpPr>
          <p:cNvPr id="5127" name="Title Placeholder 21"/>
          <p:cNvSpPr>
            <a:spLocks noGrp="1" noChangeArrowheads="1"/>
          </p:cNvSpPr>
          <p:nvPr>
            <p:ph type="title"/>
          </p:nvPr>
        </p:nvSpPr>
        <p:spPr bwMode="auto">
          <a:xfrm>
            <a:off x="914400" y="2746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p>
            <a:pPr lvl="0"/>
            <a:r>
              <a:rPr lang="en-US"/>
              <a:t>Click to edit Master title style</a:t>
            </a:r>
          </a:p>
        </p:txBody>
      </p:sp>
      <p:sp>
        <p:nvSpPr>
          <p:cNvPr id="5128" name="Text Placeholder 12"/>
          <p:cNvSpPr>
            <a:spLocks noGrp="1" noChangeArrowheads="1"/>
          </p:cNvSpPr>
          <p:nvPr>
            <p:ph type="body" idx="1"/>
          </p:nvPr>
        </p:nvSpPr>
        <p:spPr bwMode="auto">
          <a:xfrm>
            <a:off x="9144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9" name="Date Placeholder 4"/>
          <p:cNvSpPr>
            <a:spLocks noGrp="1" noChangeArrowheads="1"/>
          </p:cNvSpPr>
          <p:nvPr>
            <p:ph type="dt" sz="half" idx="2"/>
          </p:nvPr>
        </p:nvSpPr>
        <p:spPr bwMode="auto">
          <a:xfrm>
            <a:off x="6172200" y="6191250"/>
            <a:ext cx="24765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400" smtClean="0">
                <a:solidFill>
                  <a:schemeClr val="tx2"/>
                </a:solidFill>
              </a:defRPr>
            </a:lvl1pPr>
          </a:lstStyle>
          <a:p>
            <a:pPr>
              <a:defRPr/>
            </a:pPr>
            <a:endParaRPr lang="en-US"/>
          </a:p>
        </p:txBody>
      </p:sp>
      <p:sp>
        <p:nvSpPr>
          <p:cNvPr id="5130" name="Footer Placeholder 5"/>
          <p:cNvSpPr>
            <a:spLocks noGrp="1" noChangeArrowheads="1"/>
          </p:cNvSpPr>
          <p:nvPr>
            <p:ph type="ftr" sz="quarter" idx="3"/>
          </p:nvPr>
        </p:nvSpPr>
        <p:spPr bwMode="auto">
          <a:xfrm>
            <a:off x="914400" y="6172200"/>
            <a:ext cx="388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400" smtClean="0">
                <a:solidFill>
                  <a:schemeClr val="tx2"/>
                </a:solidFill>
              </a:defRPr>
            </a:lvl1pPr>
          </a:lstStyle>
          <a:p>
            <a:pPr>
              <a:defRPr/>
            </a:pPr>
            <a:endParaRPr lang="en-US"/>
          </a:p>
        </p:txBody>
      </p:sp>
      <p:sp>
        <p:nvSpPr>
          <p:cNvPr id="5131" name="Slide Number Placeholder 6"/>
          <p:cNvSpPr>
            <a:spLocks noGrp="1" noChangeArrowheads="1"/>
          </p:cNvSpPr>
          <p:nvPr>
            <p:ph type="sldNum" sz="quarter" idx="4"/>
          </p:nvPr>
        </p:nvSpPr>
        <p:spPr bwMode="auto">
          <a:xfrm>
            <a:off x="146050" y="6208713"/>
            <a:ext cx="457200" cy="4572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none" lIns="0" tIns="0" rIns="0" bIns="0" numCol="1" anchor="ctr" anchorCtr="1" compatLnSpc="1">
            <a:prstTxWarp prst="textNoShape">
              <a:avLst/>
            </a:prstTxWarp>
          </a:bodyPr>
          <a:lstStyle>
            <a:lvl1pPr algn="ctr" eaLnBrk="1" hangingPunct="1">
              <a:defRPr sz="1400" smtClean="0">
                <a:solidFill>
                  <a:srgbClr val="FFFFFF"/>
                </a:solidFill>
                <a:latin typeface="+mj-lt"/>
              </a:defRPr>
            </a:lvl1pPr>
          </a:lstStyle>
          <a:p>
            <a:pPr>
              <a:defRPr/>
            </a:pPr>
            <a:fld id="{1C029F59-0A0A-4CB9-83DE-906612B5D37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Lst>
  <p:transition spd="slow">
    <p:zoom/>
  </p:transition>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anose="05020102010507070707"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anose="05020102010507070707"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AEC7D0"/>
        </a:buClr>
        <a:buSzPct val="8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C32D2E"/>
        </a:buClr>
        <a:buSzPct val="80000"/>
        <a:buFont typeface="Wingdings 2" panose="05020102010507070707"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C32D2E"/>
        </a:buClr>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1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6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6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6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4.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3.png"/></Relationships>
</file>

<file path=ppt/slides/_rels/slide6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8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9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9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9888" y="1124744"/>
            <a:ext cx="5797550" cy="458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6">
            <a:extLst>
              <a:ext uri="{FF2B5EF4-FFF2-40B4-BE49-F238E27FC236}">
                <a16:creationId xmlns:a16="http://schemas.microsoft.com/office/drawing/2014/main" id="{F5CA85AD-E5BE-1E72-6B06-E21E7784D77E}"/>
              </a:ext>
            </a:extLst>
          </p:cNvPr>
          <p:cNvSpPr txBox="1">
            <a:spLocks noChangeArrowheads="1"/>
          </p:cNvSpPr>
          <p:nvPr/>
        </p:nvSpPr>
        <p:spPr bwMode="auto">
          <a:xfrm>
            <a:off x="1907704" y="188640"/>
            <a:ext cx="54006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spcBef>
                <a:spcPct val="50000"/>
              </a:spcBef>
              <a:defRPr/>
            </a:pPr>
            <a:r>
              <a:rPr lang="en-GB" altLang="en-US" sz="4400" i="0" dirty="0">
                <a:solidFill>
                  <a:srgbClr val="800000"/>
                </a:solidFill>
                <a:effectLst>
                  <a:outerShdw blurRad="38100" dist="38100" dir="2700000" algn="tl">
                    <a:srgbClr val="C0C0C0"/>
                  </a:outerShdw>
                </a:effectLst>
                <a:latin typeface="Times New Roman" panose="02020603050405020304" pitchFamily="18" charset="0"/>
                <a:ea typeface="Calibri" panose="020F0502020204030204" pitchFamily="34" charset="0"/>
                <a:cs typeface="Times New Roman" panose="02020603050405020304" pitchFamily="18" charset="0"/>
              </a:rPr>
              <a:t>THORACIC WALL</a:t>
            </a:r>
            <a:endParaRPr lang="en-US" altLang="en-US" sz="4400" i="0" dirty="0">
              <a:solidFill>
                <a:srgbClr val="800000"/>
              </a:solidFill>
              <a:effectLst>
                <a:outerShdw blurRad="38100" dist="38100" dir="2700000" algn="tl">
                  <a:srgbClr val="C0C0C0"/>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C8276373-B5D7-E104-B8F6-AB0776A91A04}"/>
              </a:ext>
            </a:extLst>
          </p:cNvPr>
          <p:cNvSpPr txBox="1"/>
          <p:nvPr/>
        </p:nvSpPr>
        <p:spPr>
          <a:xfrm>
            <a:off x="395536" y="5746030"/>
            <a:ext cx="4572000" cy="923330"/>
          </a:xfrm>
          <a:prstGeom prst="rect">
            <a:avLst/>
          </a:prstGeom>
          <a:noFill/>
        </p:spPr>
        <p:txBody>
          <a:bodyPr wrap="square">
            <a:spAutoFit/>
          </a:bodyPr>
          <a:lstStyle/>
          <a:p>
            <a:pPr eaLnBrk="1" hangingPunct="1">
              <a:lnSpc>
                <a:spcPct val="90000"/>
              </a:lnSpc>
              <a:buFontTx/>
              <a:buNone/>
              <a:defRPr/>
            </a:pPr>
            <a:r>
              <a:rPr lang="en-GB" altLang="en-US" sz="2000" b="1" dirty="0">
                <a:solidFill>
                  <a:srgbClr val="CC33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Anatomy of thorax:</a:t>
            </a:r>
          </a:p>
          <a:p>
            <a:pPr eaLnBrk="1" hangingPunct="1">
              <a:lnSpc>
                <a:spcPct val="90000"/>
              </a:lnSpc>
              <a:buFontTx/>
              <a:buNone/>
              <a:defRPr/>
            </a:pPr>
            <a:r>
              <a:rPr lang="en-GB" altLang="en-US" sz="2000" b="1" dirty="0">
                <a:solidFill>
                  <a:srgbClr val="CC33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Anatomy of  thoracic wall</a:t>
            </a:r>
            <a:br>
              <a:rPr lang="en-GB" altLang="en-US" sz="2000" b="1" dirty="0">
                <a:solidFill>
                  <a:srgbClr val="CC33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GB" altLang="en-US" sz="2000" b="1" dirty="0">
                <a:solidFill>
                  <a:srgbClr val="CC33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Anatomy of thoracic cavity</a:t>
            </a:r>
            <a:endParaRPr lang="sr-Latn-CS" altLang="en-US" sz="2000" b="1" dirty="0">
              <a:solidFill>
                <a:srgbClr val="CC33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Tree>
  </p:cSld>
  <p:clrMapOvr>
    <a:masterClrMapping/>
  </p:clrMapOvr>
  <p:transition spd="slow">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title" idx="4294967295"/>
          </p:nvPr>
        </p:nvSpPr>
        <p:spPr>
          <a:xfrm>
            <a:off x="457200" y="274638"/>
            <a:ext cx="8229600" cy="490537"/>
          </a:xfrm>
        </p:spPr>
        <p:txBody>
          <a:bodyPr/>
          <a:lstStyle/>
          <a:p>
            <a:pPr eaLnBrk="1" hangingPunct="1">
              <a:defRPr/>
            </a:pPr>
            <a:r>
              <a:rPr lang="en-GB" altLang="en-US" sz="2700" b="1" dirty="0">
                <a:solidFill>
                  <a:srgbClr val="990000"/>
                </a:solidFill>
                <a:effectLst>
                  <a:outerShdw blurRad="38100" dist="38100" dir="2700000" algn="tl">
                    <a:srgbClr val="C0C0C0"/>
                  </a:outerShdw>
                </a:effectLst>
                <a:latin typeface="Cambria" panose="02040503050406030204" pitchFamily="18" charset="0"/>
              </a:rPr>
              <a:t>THORACIC WALLS</a:t>
            </a:r>
            <a:endParaRPr lang="en-US" altLang="en-US" sz="2700" b="1" dirty="0">
              <a:solidFill>
                <a:srgbClr val="990000"/>
              </a:solidFill>
              <a:effectLst>
                <a:outerShdw blurRad="38100" dist="38100" dir="2700000" algn="tl">
                  <a:srgbClr val="C0C0C0"/>
                </a:outerShdw>
              </a:effectLst>
              <a:latin typeface="Perpetua" panose="02020502060401020303" pitchFamily="18" charset="0"/>
            </a:endParaRPr>
          </a:p>
        </p:txBody>
      </p:sp>
      <p:pic>
        <p:nvPicPr>
          <p:cNvPr id="13315" name="Picture 5" descr="0004a zidovi"/>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572000" y="3279775"/>
            <a:ext cx="4578350" cy="3389313"/>
          </a:xfrm>
        </p:spPr>
      </p:pic>
      <p:sp>
        <p:nvSpPr>
          <p:cNvPr id="14340" name="Rectangle 7"/>
          <p:cNvSpPr>
            <a:spLocks noGrp="1" noChangeArrowheads="1"/>
          </p:cNvSpPr>
          <p:nvPr>
            <p:ph type="body" sz="half" idx="4294967295"/>
          </p:nvPr>
        </p:nvSpPr>
        <p:spPr>
          <a:xfrm>
            <a:off x="0" y="1111250"/>
            <a:ext cx="5214938" cy="5472112"/>
          </a:xfrm>
        </p:spPr>
        <p:txBody>
          <a:bodyPr/>
          <a:lstStyle/>
          <a:p>
            <a:pPr eaLnBrk="1" hangingPunct="1">
              <a:buFontTx/>
              <a:buNone/>
              <a:defRPr/>
            </a:pPr>
            <a:r>
              <a:rPr lang="en-GB" altLang="en-US" sz="2000" b="1" i="1" dirty="0">
                <a:solidFill>
                  <a:srgbClr val="CC3300"/>
                </a:solidFill>
                <a:effectLst>
                  <a:outerShdw blurRad="38100" dist="38100" dir="2700000" algn="tl">
                    <a:srgbClr val="C0C0C0"/>
                  </a:outerShdw>
                </a:effectLst>
                <a:latin typeface="Cambria" panose="02040503050406030204" pitchFamily="18" charset="0"/>
              </a:rPr>
              <a:t>Anterolateral</a:t>
            </a:r>
            <a:r>
              <a:rPr lang="sr-Latn-CS" altLang="en-US" sz="2000" b="1" i="1" dirty="0">
                <a:solidFill>
                  <a:srgbClr val="CC3300"/>
                </a:solidFill>
                <a:effectLst>
                  <a:outerShdw blurRad="38100" dist="38100" dir="2700000" algn="tl">
                    <a:srgbClr val="C0C0C0"/>
                  </a:outerShdw>
                </a:effectLst>
              </a:rPr>
              <a:t>, </a:t>
            </a:r>
            <a:r>
              <a:rPr lang="en-GB" altLang="en-US" sz="2000" b="1" i="1" dirty="0">
                <a:solidFill>
                  <a:srgbClr val="CC3300"/>
                </a:solidFill>
                <a:effectLst>
                  <a:outerShdw blurRad="38100" dist="38100" dir="2700000" algn="tl">
                    <a:srgbClr val="C0C0C0"/>
                  </a:outerShdw>
                </a:effectLst>
                <a:latin typeface="Cambria" panose="02040503050406030204" pitchFamily="18" charset="0"/>
              </a:rPr>
              <a:t>posterior</a:t>
            </a:r>
            <a:r>
              <a:rPr lang="sr-Latn-CS" altLang="en-US" sz="2000" b="1" i="1" dirty="0">
                <a:solidFill>
                  <a:srgbClr val="CC3300"/>
                </a:solidFill>
                <a:effectLst>
                  <a:outerShdw blurRad="38100" dist="38100" dir="2700000" algn="tl">
                    <a:srgbClr val="C0C0C0"/>
                  </a:outerShdw>
                </a:effectLst>
              </a:rPr>
              <a:t> </a:t>
            </a:r>
            <a:r>
              <a:rPr lang="en-GB" altLang="en-US" sz="2000" b="1" i="1" dirty="0">
                <a:solidFill>
                  <a:srgbClr val="CC3300"/>
                </a:solidFill>
                <a:effectLst>
                  <a:outerShdw blurRad="38100" dist="38100" dir="2700000" algn="tl">
                    <a:srgbClr val="C0C0C0"/>
                  </a:outerShdw>
                </a:effectLst>
                <a:latin typeface="Cambria" panose="02040503050406030204" pitchFamily="18" charset="0"/>
              </a:rPr>
              <a:t>and inferior</a:t>
            </a:r>
            <a:r>
              <a:rPr lang="sr-Latn-CS" altLang="en-US" sz="2000" b="1" i="1" dirty="0">
                <a:solidFill>
                  <a:srgbClr val="CC3300"/>
                </a:solidFill>
                <a:effectLst>
                  <a:outerShdw blurRad="38100" dist="38100" dir="2700000" algn="tl">
                    <a:srgbClr val="C0C0C0"/>
                  </a:outerShdw>
                </a:effectLst>
              </a:rPr>
              <a:t>;</a:t>
            </a:r>
          </a:p>
          <a:p>
            <a:pPr eaLnBrk="1" hangingPunct="1">
              <a:buFontTx/>
              <a:buNone/>
              <a:defRPr/>
            </a:pPr>
            <a:endParaRPr lang="en-GB" altLang="en-US" sz="2400" b="1" i="1" u="sng" dirty="0">
              <a:solidFill>
                <a:srgbClr val="CC3300"/>
              </a:solidFill>
              <a:effectLst>
                <a:outerShdw blurRad="38100" dist="38100" dir="2700000" algn="tl">
                  <a:srgbClr val="C0C0C0"/>
                </a:outerShdw>
              </a:effectLst>
            </a:endParaRPr>
          </a:p>
          <a:p>
            <a:pPr eaLnBrk="1" hangingPunct="1">
              <a:buFontTx/>
              <a:buNone/>
              <a:defRPr/>
            </a:pPr>
            <a:r>
              <a:rPr lang="en-GB" altLang="en-US" sz="2400" b="1" i="1" u="sng" dirty="0">
                <a:solidFill>
                  <a:srgbClr val="CC3300"/>
                </a:solidFill>
                <a:effectLst>
                  <a:outerShdw blurRad="38100" dist="38100" dir="2700000" algn="tl">
                    <a:srgbClr val="C0C0C0"/>
                  </a:outerShdw>
                </a:effectLst>
              </a:rPr>
              <a:t>Layers</a:t>
            </a:r>
            <a:endParaRPr lang="sr-Latn-CS" altLang="en-US" sz="2400" b="1" i="1" u="sng" dirty="0">
              <a:solidFill>
                <a:srgbClr val="CC3300"/>
              </a:solidFill>
              <a:effectLst>
                <a:outerShdw blurRad="38100" dist="38100" dir="2700000" algn="tl">
                  <a:srgbClr val="C0C0C0"/>
                </a:outerShdw>
              </a:effectLst>
            </a:endParaRPr>
          </a:p>
          <a:p>
            <a:pPr eaLnBrk="1" hangingPunct="1">
              <a:buFontTx/>
              <a:buNone/>
              <a:defRPr/>
            </a:pPr>
            <a:r>
              <a:rPr lang="sr-Latn-CS" altLang="en-US" sz="2400" b="1" i="1" dirty="0">
                <a:solidFill>
                  <a:srgbClr val="CC3300"/>
                </a:solidFill>
                <a:effectLst>
                  <a:outerShdw blurRad="38100" dist="38100" dir="2700000" algn="tl">
                    <a:srgbClr val="C0C0C0"/>
                  </a:outerShdw>
                </a:effectLst>
              </a:rPr>
              <a:t>I </a:t>
            </a:r>
            <a:r>
              <a:rPr lang="sr-Latn-CS" altLang="en-US" sz="2000" b="1" i="1" dirty="0">
                <a:solidFill>
                  <a:srgbClr val="CC3300"/>
                </a:solidFill>
                <a:effectLst>
                  <a:outerShdw blurRad="38100" dist="38100" dir="2700000" algn="tl">
                    <a:srgbClr val="C0C0C0"/>
                  </a:outerShdw>
                </a:effectLst>
              </a:rPr>
              <a:t>– </a:t>
            </a:r>
            <a:r>
              <a:rPr lang="en-GB" altLang="en-US" sz="2000" i="1" dirty="0">
                <a:solidFill>
                  <a:srgbClr val="CC3300"/>
                </a:solidFill>
                <a:effectLst>
                  <a:outerShdw blurRad="38100" dist="38100" dir="2700000" algn="tl">
                    <a:srgbClr val="C0C0C0"/>
                  </a:outerShdw>
                </a:effectLst>
                <a:latin typeface="Cambria" panose="02040503050406030204" pitchFamily="18" charset="0"/>
              </a:rPr>
              <a:t>skin</a:t>
            </a:r>
            <a:r>
              <a:rPr lang="sr-Latn-CS" altLang="en-US" sz="2000" i="1" dirty="0">
                <a:solidFill>
                  <a:srgbClr val="CC3300"/>
                </a:solidFill>
                <a:effectLst>
                  <a:outerShdw blurRad="38100" dist="38100" dir="2700000" algn="tl">
                    <a:srgbClr val="C0C0C0"/>
                  </a:outerShdw>
                </a:effectLst>
              </a:rPr>
              <a:t>, </a:t>
            </a:r>
            <a:r>
              <a:rPr lang="en-GB" altLang="en-US" sz="2000" i="1" dirty="0">
                <a:solidFill>
                  <a:srgbClr val="CC3300"/>
                </a:solidFill>
                <a:effectLst>
                  <a:outerShdw blurRad="38100" dist="38100" dir="2700000" algn="tl">
                    <a:srgbClr val="C0C0C0"/>
                  </a:outerShdw>
                </a:effectLst>
                <a:latin typeface="Cambria" panose="02040503050406030204" pitchFamily="18" charset="0"/>
              </a:rPr>
              <a:t>subcutaneous fibrous and adipose tissue</a:t>
            </a:r>
            <a:r>
              <a:rPr lang="sr-Latn-CS" altLang="en-US" sz="2000" i="1" dirty="0">
                <a:solidFill>
                  <a:srgbClr val="CC3300"/>
                </a:solidFill>
                <a:effectLst>
                  <a:outerShdw blurRad="38100" dist="38100" dir="2700000" algn="tl">
                    <a:srgbClr val="C0C0C0"/>
                  </a:outerShdw>
                </a:effectLst>
              </a:rPr>
              <a:t>, </a:t>
            </a:r>
            <a:r>
              <a:rPr lang="en-GB" altLang="en-US" sz="2000" i="1" dirty="0">
                <a:solidFill>
                  <a:srgbClr val="CC3300"/>
                </a:solidFill>
                <a:effectLst>
                  <a:outerShdw blurRad="38100" dist="38100" dir="2700000" algn="tl">
                    <a:srgbClr val="C0C0C0"/>
                  </a:outerShdw>
                </a:effectLst>
                <a:latin typeface="Cambria" panose="02040503050406030204" pitchFamily="18" charset="0"/>
              </a:rPr>
              <a:t>muscles of thoracic wall</a:t>
            </a:r>
            <a:endParaRPr lang="sr-Latn-CS" altLang="en-US" sz="2000" i="1" dirty="0">
              <a:solidFill>
                <a:srgbClr val="CC3300"/>
              </a:solidFill>
              <a:effectLst>
                <a:outerShdw blurRad="38100" dist="38100" dir="2700000" algn="tl">
                  <a:srgbClr val="C0C0C0"/>
                </a:outerShdw>
              </a:effectLst>
            </a:endParaRPr>
          </a:p>
          <a:p>
            <a:pPr eaLnBrk="1" hangingPunct="1">
              <a:buFontTx/>
              <a:buNone/>
              <a:defRPr/>
            </a:pPr>
            <a:endParaRPr lang="sr-Latn-CS" altLang="en-US" sz="2000" i="1" dirty="0">
              <a:solidFill>
                <a:srgbClr val="CC3300"/>
              </a:solidFill>
              <a:effectLst>
                <a:outerShdw blurRad="38100" dist="38100" dir="2700000" algn="tl">
                  <a:srgbClr val="C0C0C0"/>
                </a:outerShdw>
              </a:effectLst>
            </a:endParaRPr>
          </a:p>
          <a:p>
            <a:pPr eaLnBrk="1" hangingPunct="1">
              <a:buFontTx/>
              <a:buNone/>
              <a:defRPr/>
            </a:pPr>
            <a:r>
              <a:rPr lang="sr-Latn-CS" altLang="en-US" sz="2400" b="1" i="1" dirty="0">
                <a:solidFill>
                  <a:srgbClr val="CC3300"/>
                </a:solidFill>
                <a:effectLst>
                  <a:outerShdw blurRad="38100" dist="38100" dir="2700000" algn="tl">
                    <a:srgbClr val="C0C0C0"/>
                  </a:outerShdw>
                </a:effectLst>
              </a:rPr>
              <a:t>II </a:t>
            </a:r>
            <a:r>
              <a:rPr lang="sr-Latn-CS" altLang="en-US" sz="2000" b="1" i="1" dirty="0">
                <a:solidFill>
                  <a:srgbClr val="CC3300"/>
                </a:solidFill>
                <a:effectLst>
                  <a:outerShdw blurRad="38100" dist="38100" dir="2700000" algn="tl">
                    <a:srgbClr val="C0C0C0"/>
                  </a:outerShdw>
                </a:effectLst>
              </a:rPr>
              <a:t>– </a:t>
            </a:r>
            <a:r>
              <a:rPr lang="en-GB" altLang="en-US" sz="2000" i="1" dirty="0">
                <a:solidFill>
                  <a:srgbClr val="CC3300"/>
                </a:solidFill>
                <a:effectLst>
                  <a:outerShdw blurRad="38100" dist="38100" dir="2700000" algn="tl">
                    <a:srgbClr val="C0C0C0"/>
                  </a:outerShdw>
                </a:effectLst>
                <a:latin typeface="Cambria" panose="02040503050406030204" pitchFamily="18" charset="0"/>
              </a:rPr>
              <a:t>bones</a:t>
            </a:r>
            <a:r>
              <a:rPr lang="sr-Latn-CS" altLang="en-US" sz="2000" i="1" dirty="0">
                <a:solidFill>
                  <a:srgbClr val="CC3300"/>
                </a:solidFill>
                <a:effectLst>
                  <a:outerShdw blurRad="38100" dist="38100" dir="2700000" algn="tl">
                    <a:srgbClr val="C0C0C0"/>
                  </a:outerShdw>
                </a:effectLst>
              </a:rPr>
              <a:t>, </a:t>
            </a:r>
            <a:r>
              <a:rPr lang="en-GB" altLang="en-US" sz="2000" i="1" dirty="0">
                <a:solidFill>
                  <a:srgbClr val="CC3300"/>
                </a:solidFill>
                <a:effectLst>
                  <a:outerShdw blurRad="38100" dist="38100" dir="2700000" algn="tl">
                    <a:srgbClr val="C0C0C0"/>
                  </a:outerShdw>
                </a:effectLst>
                <a:latin typeface="Cambria" panose="02040503050406030204" pitchFamily="18" charset="0"/>
              </a:rPr>
              <a:t>joints</a:t>
            </a:r>
            <a:r>
              <a:rPr lang="sr-Latn-CS" altLang="en-US" sz="2000" i="1" dirty="0">
                <a:solidFill>
                  <a:srgbClr val="CC3300"/>
                </a:solidFill>
                <a:effectLst>
                  <a:outerShdw blurRad="38100" dist="38100" dir="2700000" algn="tl">
                    <a:srgbClr val="C0C0C0"/>
                  </a:outerShdw>
                </a:effectLst>
              </a:rPr>
              <a:t>, </a:t>
            </a:r>
            <a:r>
              <a:rPr lang="en-GB" altLang="en-US" sz="2000" i="1" dirty="0">
                <a:solidFill>
                  <a:srgbClr val="CC3300"/>
                </a:solidFill>
                <a:effectLst>
                  <a:outerShdw blurRad="38100" dist="38100" dir="2700000" algn="tl">
                    <a:srgbClr val="C0C0C0"/>
                  </a:outerShdw>
                </a:effectLst>
                <a:latin typeface="Cambria" panose="02040503050406030204" pitchFamily="18" charset="0"/>
              </a:rPr>
              <a:t>respiratory muscles</a:t>
            </a:r>
            <a:endParaRPr lang="sr-Latn-CS" altLang="en-US" sz="2000" i="1" dirty="0">
              <a:solidFill>
                <a:srgbClr val="CC3300"/>
              </a:solidFill>
              <a:effectLst>
                <a:outerShdw blurRad="38100" dist="38100" dir="2700000" algn="tl">
                  <a:srgbClr val="C0C0C0"/>
                </a:outerShdw>
              </a:effectLst>
            </a:endParaRPr>
          </a:p>
          <a:p>
            <a:pPr eaLnBrk="1" hangingPunct="1">
              <a:buFontTx/>
              <a:buNone/>
              <a:defRPr/>
            </a:pPr>
            <a:endParaRPr lang="sr-Latn-CS" altLang="en-US" sz="2000" i="1" dirty="0">
              <a:solidFill>
                <a:srgbClr val="CC3300"/>
              </a:solidFill>
              <a:effectLst>
                <a:outerShdw blurRad="38100" dist="38100" dir="2700000" algn="tl">
                  <a:srgbClr val="C0C0C0"/>
                </a:outerShdw>
              </a:effectLst>
            </a:endParaRPr>
          </a:p>
          <a:p>
            <a:pPr eaLnBrk="1" hangingPunct="1">
              <a:buFontTx/>
              <a:buNone/>
              <a:defRPr/>
            </a:pPr>
            <a:r>
              <a:rPr lang="sr-Latn-CS" altLang="en-US" sz="2400" b="1" i="1" dirty="0">
                <a:solidFill>
                  <a:srgbClr val="CC3300"/>
                </a:solidFill>
                <a:effectLst>
                  <a:outerShdw blurRad="38100" dist="38100" dir="2700000" algn="tl">
                    <a:srgbClr val="C0C0C0"/>
                  </a:outerShdw>
                </a:effectLst>
              </a:rPr>
              <a:t>III </a:t>
            </a:r>
            <a:r>
              <a:rPr lang="sr-Latn-CS" altLang="en-US" sz="2000" b="1" i="1" dirty="0">
                <a:solidFill>
                  <a:srgbClr val="CC3300"/>
                </a:solidFill>
                <a:effectLst>
                  <a:outerShdw blurRad="38100" dist="38100" dir="2700000" algn="tl">
                    <a:srgbClr val="C0C0C0"/>
                  </a:outerShdw>
                </a:effectLst>
              </a:rPr>
              <a:t>– </a:t>
            </a:r>
            <a:r>
              <a:rPr lang="en-GB" altLang="en-US" sz="2000" i="1" dirty="0">
                <a:solidFill>
                  <a:srgbClr val="CC3300"/>
                </a:solidFill>
                <a:effectLst>
                  <a:outerShdw blurRad="38100" dist="38100" dir="2700000" algn="tl">
                    <a:srgbClr val="C0C0C0"/>
                  </a:outerShdw>
                </a:effectLst>
                <a:latin typeface="Cambria" panose="02040503050406030204" pitchFamily="18" charset="0"/>
              </a:rPr>
              <a:t>internal thoracic fascia</a:t>
            </a:r>
            <a:endParaRPr lang="sr-Latn-CS" altLang="en-US" sz="2000" i="1" dirty="0">
              <a:solidFill>
                <a:srgbClr val="CC3300"/>
              </a:solidFill>
              <a:effectLst>
                <a:outerShdw blurRad="38100" dist="38100" dir="2700000" algn="tl">
                  <a:srgbClr val="C0C0C0"/>
                </a:outerShdw>
              </a:effectLst>
            </a:endParaRPr>
          </a:p>
          <a:p>
            <a:pPr eaLnBrk="1" hangingPunct="1">
              <a:buFontTx/>
              <a:buNone/>
              <a:defRPr/>
            </a:pPr>
            <a:r>
              <a:rPr lang="sr-Latn-CS" altLang="en-US" sz="2400" b="1" i="1" dirty="0">
                <a:solidFill>
                  <a:srgbClr val="CC3300"/>
                </a:solidFill>
                <a:effectLst>
                  <a:outerShdw blurRad="38100" dist="38100" dir="2700000" algn="tl">
                    <a:srgbClr val="C0C0C0"/>
                  </a:outerShdw>
                </a:effectLst>
              </a:rPr>
              <a:t>	</a:t>
            </a:r>
            <a:r>
              <a:rPr lang="sr-Latn-CS" altLang="en-US" sz="2000" b="1" i="1" dirty="0">
                <a:solidFill>
                  <a:srgbClr val="CC3300"/>
                </a:solidFill>
                <a:effectLst>
                  <a:outerShdw blurRad="38100" dist="38100" dir="2700000" algn="tl">
                    <a:srgbClr val="C0C0C0"/>
                  </a:outerShdw>
                </a:effectLst>
                <a:latin typeface="Cambria" panose="02040503050406030204" pitchFamily="18" charset="0"/>
              </a:rPr>
              <a:t>     </a:t>
            </a:r>
            <a:r>
              <a:rPr lang="sr-Latn-CS" altLang="en-US" sz="2000" i="1" dirty="0">
                <a:solidFill>
                  <a:srgbClr val="CC3300"/>
                </a:solidFill>
                <a:effectLst>
                  <a:outerShdw blurRad="38100" dist="38100" dir="2700000" algn="tl">
                    <a:srgbClr val="C0C0C0"/>
                  </a:outerShdw>
                </a:effectLst>
                <a:latin typeface="Cambria" panose="02040503050406030204" pitchFamily="18" charset="0"/>
              </a:rPr>
              <a:t>(fascia </a:t>
            </a:r>
            <a:r>
              <a:rPr lang="sr-Latn-CS" altLang="en-US" sz="2000" i="1" dirty="0" err="1">
                <a:solidFill>
                  <a:srgbClr val="CC3300"/>
                </a:solidFill>
                <a:effectLst>
                  <a:outerShdw blurRad="38100" dist="38100" dir="2700000" algn="tl">
                    <a:srgbClr val="C0C0C0"/>
                  </a:outerShdw>
                </a:effectLst>
                <a:latin typeface="Cambria" panose="02040503050406030204" pitchFamily="18" charset="0"/>
              </a:rPr>
              <a:t>endothoracica</a:t>
            </a:r>
            <a:r>
              <a:rPr lang="sr-Latn-CS" altLang="en-US" sz="2000" i="1" dirty="0">
                <a:solidFill>
                  <a:srgbClr val="CC3300"/>
                </a:solidFill>
                <a:effectLst>
                  <a:outerShdw blurRad="38100" dist="38100" dir="2700000" algn="tl">
                    <a:srgbClr val="C0C0C0"/>
                  </a:outerShdw>
                </a:effectLst>
                <a:latin typeface="Cambria" panose="02040503050406030204" pitchFamily="18" charset="0"/>
              </a:rPr>
              <a:t>)</a:t>
            </a:r>
          </a:p>
          <a:p>
            <a:pPr eaLnBrk="1" hangingPunct="1">
              <a:buFontTx/>
              <a:buNone/>
              <a:defRPr/>
            </a:pPr>
            <a:r>
              <a:rPr lang="sr-Latn-CS" altLang="en-US" sz="2000" b="1" i="1" dirty="0">
                <a:solidFill>
                  <a:srgbClr val="CC3300"/>
                </a:solidFill>
                <a:effectLst>
                  <a:outerShdw blurRad="38100" dist="38100" dir="2700000" algn="tl">
                    <a:srgbClr val="C0C0C0"/>
                  </a:outerShdw>
                </a:effectLst>
                <a:latin typeface="Cambria" panose="02040503050406030204" pitchFamily="18" charset="0"/>
              </a:rPr>
              <a:t>	  - </a:t>
            </a:r>
            <a:r>
              <a:rPr lang="sr-Latn-CS" altLang="en-US" sz="2000" i="1" dirty="0">
                <a:solidFill>
                  <a:srgbClr val="CC3300"/>
                </a:solidFill>
                <a:effectLst>
                  <a:outerShdw blurRad="38100" dist="38100" dir="2700000" algn="tl">
                    <a:srgbClr val="C0C0C0"/>
                  </a:outerShdw>
                </a:effectLst>
                <a:latin typeface="Cambria" panose="02040503050406030204" pitchFamily="18" charset="0"/>
              </a:rPr>
              <a:t>pleura </a:t>
            </a:r>
            <a:r>
              <a:rPr lang="sr-Latn-CS" altLang="en-US" sz="2000" i="1" dirty="0" err="1">
                <a:solidFill>
                  <a:srgbClr val="CC3300"/>
                </a:solidFill>
                <a:effectLst>
                  <a:outerShdw blurRad="38100" dist="38100" dir="2700000" algn="tl">
                    <a:srgbClr val="C0C0C0"/>
                  </a:outerShdw>
                </a:effectLst>
                <a:latin typeface="Cambria" panose="02040503050406030204" pitchFamily="18" charset="0"/>
              </a:rPr>
              <a:t>costalis</a:t>
            </a:r>
            <a:endParaRPr lang="sr-Latn-CS" altLang="en-US" sz="2000" i="1" dirty="0">
              <a:solidFill>
                <a:srgbClr val="CC3300"/>
              </a:solidFill>
              <a:effectLst>
                <a:outerShdw blurRad="38100" dist="38100" dir="2700000" algn="tl">
                  <a:srgbClr val="C0C0C0"/>
                </a:outerShdw>
              </a:effectLst>
              <a:latin typeface="Cambria" panose="02040503050406030204" pitchFamily="18" charset="0"/>
            </a:endParaRPr>
          </a:p>
        </p:txBody>
      </p:sp>
      <p:pic>
        <p:nvPicPr>
          <p:cNvPr id="133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5713" y="207963"/>
            <a:ext cx="3492500" cy="299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0" y="571500"/>
            <a:ext cx="4357688" cy="4785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ts val="600"/>
              </a:spcBef>
              <a:buClrTx/>
              <a:buSzTx/>
              <a:buFontTx/>
              <a:buChar char="-"/>
            </a:pPr>
            <a:endParaRPr lang="sr-Latn-CS" altLang="en-US" sz="2000" dirty="0">
              <a:latin typeface="Calibri" panose="020F0502020204030204" pitchFamily="34" charset="0"/>
            </a:endParaRPr>
          </a:p>
          <a:p>
            <a:pPr eaLnBrk="1" hangingPunct="1">
              <a:spcBef>
                <a:spcPts val="600"/>
              </a:spcBef>
              <a:buClrTx/>
              <a:buSzTx/>
              <a:buFontTx/>
              <a:buChar char="-"/>
            </a:pPr>
            <a:endParaRPr lang="sr-Latn-CS" altLang="en-US" sz="2000" dirty="0">
              <a:latin typeface="Calibri" panose="020F0502020204030204" pitchFamily="34" charset="0"/>
            </a:endParaRPr>
          </a:p>
          <a:p>
            <a:pPr eaLnBrk="1" hangingPunct="1">
              <a:spcBef>
                <a:spcPts val="600"/>
              </a:spcBef>
              <a:buClrTx/>
              <a:buSzTx/>
              <a:buFontTx/>
              <a:buChar char="-"/>
            </a:pPr>
            <a:r>
              <a:rPr lang="en-GB" altLang="en-US" sz="2000" dirty="0">
                <a:latin typeface="Calibri" panose="020F0502020204030204" pitchFamily="34" charset="0"/>
              </a:rPr>
              <a:t>Further: runs through</a:t>
            </a:r>
            <a:r>
              <a:rPr lang="sr-Latn-CS" altLang="en-US" sz="2000" dirty="0">
                <a:latin typeface="Calibri" panose="020F0502020204030204" pitchFamily="34" charset="0"/>
              </a:rPr>
              <a:t> </a:t>
            </a:r>
            <a:r>
              <a:rPr lang="en-GB" altLang="en-US" sz="2000" dirty="0">
                <a:latin typeface="Calibri" panose="020F0502020204030204" pitchFamily="34" charset="0"/>
              </a:rPr>
              <a:t>costal groove between </a:t>
            </a:r>
            <a:r>
              <a:rPr lang="sr-Latn-CS" altLang="en-US" sz="2000" dirty="0">
                <a:latin typeface="Calibri" panose="020F0502020204030204" pitchFamily="34" charset="0"/>
              </a:rPr>
              <a:t>m. </a:t>
            </a:r>
            <a:r>
              <a:rPr lang="sr-Latn-CS" altLang="en-US" sz="2000" dirty="0" err="1">
                <a:latin typeface="Calibri" panose="020F0502020204030204" pitchFamily="34" charset="0"/>
              </a:rPr>
              <a:t>Intercostalis</a:t>
            </a:r>
            <a:r>
              <a:rPr lang="sr-Latn-CS" altLang="en-US" sz="2000" dirty="0">
                <a:latin typeface="Calibri" panose="020F0502020204030204" pitchFamily="34" charset="0"/>
              </a:rPr>
              <a:t> </a:t>
            </a:r>
            <a:r>
              <a:rPr lang="sr-Latn-CS" altLang="en-US" sz="2000" dirty="0" err="1">
                <a:latin typeface="Calibri" panose="020F0502020204030204" pitchFamily="34" charset="0"/>
              </a:rPr>
              <a:t>internus</a:t>
            </a:r>
            <a:r>
              <a:rPr lang="en-GB" altLang="en-US" sz="2000" dirty="0">
                <a:latin typeface="Calibri" panose="020F0502020204030204" pitchFamily="34" charset="0"/>
              </a:rPr>
              <a:t> (superficially located) a</a:t>
            </a:r>
            <a:r>
              <a:rPr lang="sr-Latn-CS" altLang="en-US" sz="2000" dirty="0">
                <a:latin typeface="Calibri" panose="020F0502020204030204" pitchFamily="34" charset="0"/>
              </a:rPr>
              <a:t> </a:t>
            </a:r>
            <a:r>
              <a:rPr lang="sr-Latn-CS" altLang="en-US" sz="2000" dirty="0" err="1">
                <a:latin typeface="Calibri" panose="020F0502020204030204" pitchFamily="34" charset="0"/>
              </a:rPr>
              <a:t>m.intercostalis</a:t>
            </a:r>
            <a:r>
              <a:rPr lang="sr-Latn-CS" altLang="en-US" sz="2000" dirty="0">
                <a:latin typeface="Calibri" panose="020F0502020204030204" pitchFamily="34" charset="0"/>
              </a:rPr>
              <a:t> intimus</a:t>
            </a:r>
            <a:r>
              <a:rPr lang="en-GB" altLang="en-US" sz="2000" dirty="0">
                <a:latin typeface="Calibri" panose="020F0502020204030204" pitchFamily="34" charset="0"/>
              </a:rPr>
              <a:t> (deeper located);</a:t>
            </a:r>
            <a:r>
              <a:rPr lang="sr-Latn-CS" altLang="en-US" sz="2000" dirty="0">
                <a:latin typeface="Calibri" panose="020F0502020204030204" pitchFamily="34" charset="0"/>
              </a:rPr>
              <a:t> VAN</a:t>
            </a:r>
            <a:r>
              <a:rPr lang="en-GB" altLang="en-US" sz="2000" dirty="0">
                <a:latin typeface="Calibri" panose="020F0502020204030204" pitchFamily="34" charset="0"/>
              </a:rPr>
              <a:t>: vein is superiorly, artery is in the middle and nerve is inferiorly</a:t>
            </a:r>
            <a:endParaRPr lang="sr-Latn-CS" altLang="en-US" sz="2000" dirty="0">
              <a:latin typeface="Calibri" panose="020F0502020204030204" pitchFamily="34" charset="0"/>
            </a:endParaRPr>
          </a:p>
          <a:p>
            <a:pPr eaLnBrk="1" hangingPunct="1">
              <a:spcBef>
                <a:spcPts val="600"/>
              </a:spcBef>
              <a:buClrTx/>
              <a:buSzTx/>
              <a:buFontTx/>
              <a:buChar char="-"/>
            </a:pPr>
            <a:endParaRPr lang="sr-Latn-CS" altLang="en-US" sz="2000" dirty="0">
              <a:latin typeface="Calibri" panose="020F0502020204030204" pitchFamily="34" charset="0"/>
            </a:endParaRPr>
          </a:p>
          <a:p>
            <a:pPr eaLnBrk="1" hangingPunct="1">
              <a:spcBef>
                <a:spcPts val="600"/>
              </a:spcBef>
              <a:buClrTx/>
              <a:buSzTx/>
              <a:buNone/>
            </a:pPr>
            <a:endParaRPr lang="sr-Latn-CS" altLang="en-US" sz="2000" dirty="0">
              <a:latin typeface="Calibri" panose="020F0502020204030204" pitchFamily="34" charset="0"/>
            </a:endParaRPr>
          </a:p>
          <a:p>
            <a:pPr eaLnBrk="1" hangingPunct="1">
              <a:spcBef>
                <a:spcPts val="600"/>
              </a:spcBef>
              <a:buClrTx/>
              <a:buSzTx/>
              <a:buFontTx/>
              <a:buChar char="-"/>
            </a:pPr>
            <a:r>
              <a:rPr lang="sr-Latn-CS" altLang="en-US" sz="2000" dirty="0">
                <a:latin typeface="Calibri" panose="020F0502020204030204" pitchFamily="34" charset="0"/>
              </a:rPr>
              <a:t>  </a:t>
            </a:r>
            <a:r>
              <a:rPr lang="en-GB" altLang="en-US" sz="2000" dirty="0">
                <a:latin typeface="Calibri" panose="020F0502020204030204" pitchFamily="34" charset="0"/>
              </a:rPr>
              <a:t>running toward the anterior part of intercostal space AIP is between </a:t>
            </a:r>
            <a:r>
              <a:rPr lang="sr-Latn-CS" altLang="en-US" sz="2000" dirty="0" err="1">
                <a:latin typeface="Calibri" panose="020F0502020204030204" pitchFamily="34" charset="0"/>
              </a:rPr>
              <a:t>m.intercostalis</a:t>
            </a:r>
            <a:r>
              <a:rPr lang="sr-Latn-CS" altLang="en-US" sz="2000" dirty="0">
                <a:latin typeface="Calibri" panose="020F0502020204030204" pitchFamily="34" charset="0"/>
              </a:rPr>
              <a:t> </a:t>
            </a:r>
            <a:r>
              <a:rPr lang="sr-Latn-CS" altLang="en-US" sz="2000" dirty="0" err="1">
                <a:latin typeface="Calibri" panose="020F0502020204030204" pitchFamily="34" charset="0"/>
              </a:rPr>
              <a:t>internus</a:t>
            </a:r>
            <a:r>
              <a:rPr lang="sr-Latn-CS" altLang="en-US" sz="2000" dirty="0">
                <a:latin typeface="Calibri" panose="020F0502020204030204" pitchFamily="34" charset="0"/>
              </a:rPr>
              <a:t> </a:t>
            </a:r>
            <a:r>
              <a:rPr lang="en-GB" altLang="en-US" sz="2000" dirty="0">
                <a:latin typeface="Calibri" panose="020F0502020204030204" pitchFamily="34" charset="0"/>
              </a:rPr>
              <a:t>(superficially) and </a:t>
            </a:r>
            <a:r>
              <a:rPr lang="sr-Cyrl-CS" altLang="en-US" sz="2000" dirty="0">
                <a:latin typeface="Calibri" panose="020F0502020204030204" pitchFamily="34" charset="0"/>
              </a:rPr>
              <a:t> </a:t>
            </a:r>
            <a:r>
              <a:rPr lang="sr-Latn-CS" altLang="en-US" sz="2000" dirty="0" err="1">
                <a:latin typeface="Calibri" panose="020F0502020204030204" pitchFamily="34" charset="0"/>
              </a:rPr>
              <a:t>m.transversus</a:t>
            </a:r>
            <a:r>
              <a:rPr lang="sr-Latn-CS" altLang="en-US" sz="2000" dirty="0">
                <a:latin typeface="Calibri" panose="020F0502020204030204" pitchFamily="34" charset="0"/>
              </a:rPr>
              <a:t> </a:t>
            </a:r>
            <a:r>
              <a:rPr lang="sr-Latn-CS" altLang="en-US" sz="2000" dirty="0" err="1">
                <a:latin typeface="Calibri" panose="020F0502020204030204" pitchFamily="34" charset="0"/>
              </a:rPr>
              <a:t>thoracis</a:t>
            </a:r>
            <a:r>
              <a:rPr lang="en-GB" altLang="en-US" sz="2000" dirty="0">
                <a:latin typeface="Calibri" panose="020F0502020204030204" pitchFamily="34" charset="0"/>
              </a:rPr>
              <a:t> (deeper)</a:t>
            </a:r>
            <a:endParaRPr lang="sr-Latn-CS" altLang="en-US" sz="2000" dirty="0">
              <a:latin typeface="Calibri" panose="020F0502020204030204" pitchFamily="34" charset="0"/>
            </a:endParaRPr>
          </a:p>
        </p:txBody>
      </p:sp>
      <p:sp>
        <p:nvSpPr>
          <p:cNvPr id="77827" name="Rectangle 3"/>
          <p:cNvSpPr>
            <a:spLocks noChangeArrowheads="1"/>
          </p:cNvSpPr>
          <p:nvPr/>
        </p:nvSpPr>
        <p:spPr bwMode="auto">
          <a:xfrm>
            <a:off x="2143125" y="0"/>
            <a:ext cx="52276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r>
              <a:rPr lang="sr-Latn-CS" altLang="en-US">
                <a:solidFill>
                  <a:srgbClr val="990000"/>
                </a:solidFill>
                <a:effectLst>
                  <a:outerShdw blurRad="38100" dist="38100" dir="2700000" algn="tl">
                    <a:srgbClr val="C0C0C0"/>
                  </a:outerShdw>
                </a:effectLst>
                <a:latin typeface="Perpetua" panose="02020502060401020303" pitchFamily="18" charset="0"/>
              </a:rPr>
              <a:t>Aa. intercostales posteriores (AIP)</a:t>
            </a:r>
            <a:endParaRPr lang="sr-Latn-CS" altLang="en-US">
              <a:latin typeface="Perpetua" panose="02020502060401020303" pitchFamily="18" charset="0"/>
            </a:endParaRPr>
          </a:p>
        </p:txBody>
      </p:sp>
      <p:pic>
        <p:nvPicPr>
          <p:cNvPr id="76804" name="Picture 7" descr="0051 krv"/>
          <p:cNvPicPr>
            <a:picLocks noChangeAspect="1" noChangeArrowheads="1"/>
          </p:cNvPicPr>
          <p:nvPr/>
        </p:nvPicPr>
        <p:blipFill>
          <a:blip r:embed="rId2">
            <a:lum contrast="12000"/>
            <a:extLst>
              <a:ext uri="{28A0092B-C50C-407E-A947-70E740481C1C}">
                <a14:useLocalDpi xmlns:a14="http://schemas.microsoft.com/office/drawing/2010/main" val="0"/>
              </a:ext>
            </a:extLst>
          </a:blip>
          <a:srcRect t="8929"/>
          <a:stretch>
            <a:fillRect/>
          </a:stretch>
        </p:blipFill>
        <p:spPr bwMode="auto">
          <a:xfrm>
            <a:off x="4572000" y="2928938"/>
            <a:ext cx="4406900" cy="3748087"/>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6805" name="Picture 3"/>
          <p:cNvPicPr>
            <a:picLocks noChangeAspect="1" noChangeArrowheads="1"/>
          </p:cNvPicPr>
          <p:nvPr/>
        </p:nvPicPr>
        <p:blipFill>
          <a:blip r:embed="rId3">
            <a:extLst>
              <a:ext uri="{28A0092B-C50C-407E-A947-70E740481C1C}">
                <a14:useLocalDpi xmlns:a14="http://schemas.microsoft.com/office/drawing/2010/main" val="0"/>
              </a:ext>
            </a:extLst>
          </a:blip>
          <a:srcRect l="42108" t="34093" r="14487" b="26447"/>
          <a:stretch>
            <a:fillRect/>
          </a:stretch>
        </p:blipFill>
        <p:spPr bwMode="auto">
          <a:xfrm>
            <a:off x="4714875" y="428625"/>
            <a:ext cx="4233863" cy="240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0042 spatium intercost"/>
          <p:cNvPicPr>
            <a:picLocks noGrp="1" noChangeAspect="1" noChangeArrowheads="1"/>
          </p:cNvPicPr>
          <p:nvPr>
            <p:ph idx="4294967295"/>
          </p:nvPr>
        </p:nvPicPr>
        <p:blipFill rotWithShape="1">
          <a:blip r:embed="rId2" cstate="print">
            <a:lum contrast="12000"/>
            <a:extLst>
              <a:ext uri="{28A0092B-C50C-407E-A947-70E740481C1C}">
                <a14:useLocalDpi xmlns:a14="http://schemas.microsoft.com/office/drawing/2010/main" val="0"/>
              </a:ext>
            </a:extLst>
          </a:blip>
          <a:srcRect l="44099" r="-399" b="-400"/>
          <a:stretch/>
        </p:blipFill>
        <p:spPr>
          <a:xfrm>
            <a:off x="4426648" y="548680"/>
            <a:ext cx="4717352" cy="6309320"/>
          </a:xfrm>
        </p:spPr>
      </p:pic>
      <p:sp>
        <p:nvSpPr>
          <p:cNvPr id="3" name="Content Placeholder 2"/>
          <p:cNvSpPr txBox="1">
            <a:spLocks/>
          </p:cNvSpPr>
          <p:nvPr/>
        </p:nvSpPr>
        <p:spPr bwMode="auto">
          <a:xfrm>
            <a:off x="0" y="785813"/>
            <a:ext cx="44688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anose="05020102010507070707"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anose="05020102010507070707"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AEC7D0"/>
              </a:buClr>
              <a:buSzPct val="8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C32D2E"/>
              </a:buClr>
              <a:buSzPct val="80000"/>
              <a:buFont typeface="Wingdings 2" panose="05020102010507070707"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C32D2E"/>
              </a:buClr>
              <a:buChar char="o"/>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Font typeface="Wingdings 2" panose="05020102010507070707" pitchFamily="18" charset="2"/>
              <a:buNone/>
            </a:pPr>
            <a:endParaRPr lang="sr-Cyrl-CS" altLang="en-US" sz="1800" b="0" i="0" dirty="0">
              <a:latin typeface="Cambria" panose="02040503050406030204" pitchFamily="18" charset="0"/>
            </a:endParaRPr>
          </a:p>
          <a:p>
            <a:pPr eaLnBrk="1" hangingPunct="1"/>
            <a:r>
              <a:rPr lang="en-GB" altLang="en-US" sz="1800" b="0" i="0" dirty="0">
                <a:latin typeface="Cambria" panose="02040503050406030204" pitchFamily="18" charset="0"/>
              </a:rPr>
              <a:t>Branches</a:t>
            </a:r>
            <a:r>
              <a:rPr lang="sr-Latn-CS" altLang="en-US" sz="2000" b="0" i="0" dirty="0"/>
              <a:t>:</a:t>
            </a:r>
          </a:p>
          <a:p>
            <a:pPr eaLnBrk="1" hangingPunct="1">
              <a:buFont typeface="Arial" panose="020B0604020202020204" pitchFamily="34" charset="0"/>
              <a:buNone/>
            </a:pPr>
            <a:r>
              <a:rPr lang="sr-Latn-CS" altLang="en-US" sz="2000" b="0" i="0" dirty="0"/>
              <a:t>	</a:t>
            </a:r>
            <a:endParaRPr lang="sr-Cyrl-CS" altLang="en-US" sz="2000" b="0" i="0" dirty="0">
              <a:latin typeface="Cambria" panose="02040503050406030204" pitchFamily="18" charset="0"/>
            </a:endParaRPr>
          </a:p>
          <a:p>
            <a:pPr eaLnBrk="1" hangingPunct="1">
              <a:buFont typeface="Arial" panose="020B0604020202020204" pitchFamily="34" charset="0"/>
              <a:buNone/>
            </a:pPr>
            <a:r>
              <a:rPr lang="sr-Cyrl-CS" altLang="en-US" sz="2000" b="0" i="0" dirty="0">
                <a:latin typeface="Cambria" panose="02040503050406030204" pitchFamily="18" charset="0"/>
              </a:rPr>
              <a:t>	</a:t>
            </a:r>
            <a:r>
              <a:rPr lang="sr-Latn-CS" altLang="en-US" sz="2000" b="0" i="0" dirty="0"/>
              <a:t>- R. </a:t>
            </a:r>
            <a:r>
              <a:rPr lang="sr-Latn-CS" altLang="en-US" sz="2000" b="0" i="0" dirty="0" err="1"/>
              <a:t>dorsalis</a:t>
            </a:r>
            <a:r>
              <a:rPr lang="en-GB" altLang="en-US" sz="2000" b="0" i="0" dirty="0"/>
              <a:t> (posterior branch)</a:t>
            </a:r>
            <a:br>
              <a:rPr lang="sr-Latn-CS" altLang="en-US" sz="2000" b="0" i="0" dirty="0"/>
            </a:br>
            <a:r>
              <a:rPr lang="en-GB" altLang="en-US" sz="2000" b="0" i="0" dirty="0"/>
              <a:t>      </a:t>
            </a:r>
            <a:r>
              <a:rPr lang="sr-Latn-CS" altLang="en-US" sz="2000" b="0" i="0" dirty="0"/>
              <a:t>- r. </a:t>
            </a:r>
            <a:r>
              <a:rPr lang="sr-Latn-CS" altLang="en-US" sz="2000" b="0" i="0" dirty="0" err="1"/>
              <a:t>spinalis</a:t>
            </a:r>
            <a:r>
              <a:rPr lang="en-GB" altLang="en-US" sz="2000" b="0" i="0" dirty="0"/>
              <a:t> (for the spinal cord)</a:t>
            </a:r>
            <a:br>
              <a:rPr lang="sr-Latn-CS" altLang="en-US" sz="2000" b="0" i="0" dirty="0"/>
            </a:br>
            <a:r>
              <a:rPr lang="en-GB" altLang="en-US" sz="2000" b="0" i="0" dirty="0"/>
              <a:t>      </a:t>
            </a:r>
            <a:r>
              <a:rPr lang="sr-Latn-CS" altLang="en-US" sz="2000" b="0" i="0" dirty="0"/>
              <a:t>- r. </a:t>
            </a:r>
            <a:r>
              <a:rPr lang="en-GB" altLang="en-US" sz="2000" b="0" i="0" dirty="0" err="1"/>
              <a:t>musculo</a:t>
            </a:r>
            <a:r>
              <a:rPr lang="sr-Latn-CS" altLang="en-US" sz="2000" b="0" i="0" dirty="0" err="1"/>
              <a:t>cutaneus</a:t>
            </a:r>
            <a:r>
              <a:rPr lang="sr-Latn-CS" altLang="en-US" sz="2000" b="0" i="0" dirty="0"/>
              <a:t> </a:t>
            </a:r>
            <a:r>
              <a:rPr lang="sr-Latn-CS" altLang="en-US" sz="2000" b="0" i="0" dirty="0" err="1"/>
              <a:t>medialis</a:t>
            </a:r>
            <a:r>
              <a:rPr lang="en-GB" altLang="en-US" sz="2000" b="0" i="0" dirty="0"/>
              <a:t> (for back)</a:t>
            </a:r>
            <a:br>
              <a:rPr lang="sr-Latn-CS" altLang="en-US" sz="2000" b="0" i="0" dirty="0"/>
            </a:br>
            <a:r>
              <a:rPr lang="en-GB" altLang="en-US" sz="2000" b="0" i="0" dirty="0"/>
              <a:t>      </a:t>
            </a:r>
            <a:r>
              <a:rPr lang="sr-Latn-CS" altLang="en-US" sz="2000" b="0" i="0" dirty="0"/>
              <a:t>- r. </a:t>
            </a:r>
            <a:r>
              <a:rPr lang="en-GB" altLang="en-US" sz="2000" b="0" i="0" dirty="0" err="1"/>
              <a:t>musculo</a:t>
            </a:r>
            <a:r>
              <a:rPr lang="sr-Latn-CS" altLang="en-US" sz="2000" b="0" i="0" dirty="0" err="1"/>
              <a:t>cutaneus</a:t>
            </a:r>
            <a:r>
              <a:rPr lang="sr-Latn-CS" altLang="en-US" sz="2000" b="0" i="0" dirty="0"/>
              <a:t> </a:t>
            </a:r>
            <a:r>
              <a:rPr lang="sr-Latn-CS" altLang="en-US" sz="2000" b="0" i="0" dirty="0" err="1"/>
              <a:t>lateralis</a:t>
            </a:r>
            <a:r>
              <a:rPr lang="en-GB" altLang="en-US" sz="2000" b="0" i="0" dirty="0"/>
              <a:t> (for back)</a:t>
            </a:r>
            <a:endParaRPr lang="sr-Cyrl-CS" altLang="en-US" sz="2000" b="0" i="0" dirty="0">
              <a:latin typeface="Cambria" panose="02040503050406030204" pitchFamily="18" charset="0"/>
            </a:endParaRPr>
          </a:p>
          <a:p>
            <a:pPr eaLnBrk="1" hangingPunct="1">
              <a:buFont typeface="Arial" panose="020B0604020202020204" pitchFamily="34" charset="0"/>
              <a:buNone/>
            </a:pPr>
            <a:endParaRPr lang="sr-Latn-CS" altLang="en-US" sz="2000" b="0" i="0" dirty="0"/>
          </a:p>
          <a:p>
            <a:pPr eaLnBrk="1" hangingPunct="1">
              <a:buFont typeface="Arial" panose="020B0604020202020204" pitchFamily="34" charset="0"/>
              <a:buNone/>
            </a:pPr>
            <a:r>
              <a:rPr lang="sr-Latn-CS" altLang="en-US" sz="2000" b="0" i="0" dirty="0"/>
              <a:t>	- R. </a:t>
            </a:r>
            <a:r>
              <a:rPr lang="sr-Latn-CS" altLang="en-US" sz="2000" b="0" i="0" dirty="0" err="1"/>
              <a:t>collateralis</a:t>
            </a:r>
            <a:r>
              <a:rPr lang="sr-Latn-CS" altLang="en-US" sz="2000" b="0" i="0" dirty="0"/>
              <a:t> </a:t>
            </a:r>
          </a:p>
          <a:p>
            <a:pPr eaLnBrk="1" hangingPunct="1">
              <a:buFont typeface="Arial" panose="020B0604020202020204" pitchFamily="34" charset="0"/>
              <a:buNone/>
            </a:pPr>
            <a:r>
              <a:rPr lang="sr-Latn-CS" altLang="en-US" sz="2000" b="0" i="0" dirty="0"/>
              <a:t>	     – </a:t>
            </a:r>
            <a:r>
              <a:rPr lang="en-GB" altLang="en-US" sz="1600" b="0" i="0" dirty="0">
                <a:latin typeface="Cambria" panose="02040503050406030204" pitchFamily="18" charset="0"/>
                <a:ea typeface="Cambria" panose="02040503050406030204" pitchFamily="18" charset="0"/>
              </a:rPr>
              <a:t>runs over the superior border of the</a:t>
            </a:r>
            <a:br>
              <a:rPr lang="en-GB" altLang="en-US" sz="1600" b="0" i="0" dirty="0">
                <a:latin typeface="Cambria" panose="02040503050406030204" pitchFamily="18" charset="0"/>
                <a:ea typeface="Cambria" panose="02040503050406030204" pitchFamily="18" charset="0"/>
              </a:rPr>
            </a:br>
            <a:r>
              <a:rPr lang="en-GB" altLang="en-US" sz="1600" b="0" i="0" dirty="0">
                <a:latin typeface="Cambria" panose="02040503050406030204" pitchFamily="18" charset="0"/>
                <a:ea typeface="Cambria" panose="02040503050406030204" pitchFamily="18" charset="0"/>
              </a:rPr>
              <a:t>           lower rib</a:t>
            </a:r>
            <a:r>
              <a:rPr lang="sr-Cyrl-CS" altLang="en-US" sz="1600" b="0" i="0" dirty="0">
                <a:latin typeface="Cambria" panose="02040503050406030204" pitchFamily="18" charset="0"/>
                <a:ea typeface="Cambria" panose="02040503050406030204" pitchFamily="18" charset="0"/>
              </a:rPr>
              <a:t>,</a:t>
            </a:r>
            <a:r>
              <a:rPr lang="en-GB" altLang="en-US" sz="1600" b="0" i="0" dirty="0">
                <a:latin typeface="Cambria" panose="02040503050406030204" pitchFamily="18" charset="0"/>
                <a:ea typeface="Cambria" panose="02040503050406030204" pitchFamily="18" charset="0"/>
              </a:rPr>
              <a:t> pierces</a:t>
            </a:r>
            <a:r>
              <a:rPr lang="sr-Latn-CS" altLang="en-US" sz="1600" b="0" i="0" dirty="0">
                <a:latin typeface="Cambria" panose="02040503050406030204" pitchFamily="18" charset="0"/>
                <a:ea typeface="Cambria" panose="02040503050406030204" pitchFamily="18" charset="0"/>
              </a:rPr>
              <a:t> m. </a:t>
            </a:r>
            <a:r>
              <a:rPr lang="sr-Latn-CS" altLang="en-US" sz="1600" b="0" i="0" dirty="0" err="1">
                <a:latin typeface="Cambria" panose="02040503050406030204" pitchFamily="18" charset="0"/>
                <a:ea typeface="Cambria" panose="02040503050406030204" pitchFamily="18" charset="0"/>
              </a:rPr>
              <a:t>intercostalis</a:t>
            </a:r>
            <a:br>
              <a:rPr lang="en-GB" altLang="en-US" sz="1600" b="0" i="0" dirty="0">
                <a:latin typeface="Cambria" panose="02040503050406030204" pitchFamily="18" charset="0"/>
                <a:ea typeface="Cambria" panose="02040503050406030204" pitchFamily="18" charset="0"/>
              </a:rPr>
            </a:br>
            <a:r>
              <a:rPr lang="en-GB" altLang="en-US" sz="1600" b="0" i="0" dirty="0">
                <a:latin typeface="Cambria" panose="02040503050406030204" pitchFamily="18" charset="0"/>
                <a:ea typeface="Cambria" panose="02040503050406030204" pitchFamily="18" charset="0"/>
              </a:rPr>
              <a:t>           </a:t>
            </a:r>
            <a:r>
              <a:rPr lang="sr-Latn-CS" altLang="en-US" sz="1600" b="0" i="0" dirty="0" err="1">
                <a:latin typeface="Cambria" panose="02040503050406030204" pitchFamily="18" charset="0"/>
                <a:ea typeface="Cambria" panose="02040503050406030204" pitchFamily="18" charset="0"/>
              </a:rPr>
              <a:t>externus</a:t>
            </a:r>
            <a:r>
              <a:rPr lang="sr-Latn-CS" altLang="en-US" sz="1600" b="0" i="0" dirty="0">
                <a:latin typeface="Cambria" panose="02040503050406030204" pitchFamily="18" charset="0"/>
                <a:ea typeface="Cambria" panose="02040503050406030204" pitchFamily="18" charset="0"/>
              </a:rPr>
              <a:t> </a:t>
            </a:r>
            <a:r>
              <a:rPr lang="en-GB" altLang="en-US" sz="1600" b="0" i="0" dirty="0">
                <a:latin typeface="Cambria" panose="02040503050406030204" pitchFamily="18" charset="0"/>
                <a:ea typeface="Cambria" panose="02040503050406030204" pitchFamily="18" charset="0"/>
              </a:rPr>
              <a:t>and continues as </a:t>
            </a:r>
            <a:r>
              <a:rPr lang="sr-Latn-CS" altLang="en-US" sz="2000" b="0" i="0" dirty="0"/>
              <a:t>r. </a:t>
            </a:r>
            <a:r>
              <a:rPr lang="en-GB" altLang="en-US" sz="2000" b="0" i="0" dirty="0"/>
              <a:t>c</a:t>
            </a:r>
            <a:r>
              <a:rPr lang="sr-Latn-CS" altLang="en-US" sz="2000" b="0" i="0" dirty="0" err="1"/>
              <a:t>utaneus</a:t>
            </a:r>
            <a:br>
              <a:rPr lang="en-GB" altLang="en-US" sz="2000" b="0" i="0" dirty="0"/>
            </a:br>
            <a:r>
              <a:rPr lang="en-GB" altLang="en-US" sz="2000" b="0" i="0" dirty="0"/>
              <a:t>        </a:t>
            </a:r>
            <a:r>
              <a:rPr lang="sr-Latn-CS" altLang="en-US" sz="2000" b="0" i="0" dirty="0" err="1"/>
              <a:t>lateralis</a:t>
            </a:r>
            <a:endParaRPr lang="en-GB" altLang="en-US" sz="2000" b="0" i="0" dirty="0"/>
          </a:p>
          <a:p>
            <a:pPr eaLnBrk="1" hangingPunct="1">
              <a:buFont typeface="Arial" panose="020B0604020202020204" pitchFamily="34" charset="0"/>
              <a:buNone/>
            </a:pPr>
            <a:endParaRPr lang="sr-Latn-CS" altLang="en-US" sz="2000" b="0" i="0" dirty="0"/>
          </a:p>
          <a:p>
            <a:pPr eaLnBrk="1" hangingPunct="1"/>
            <a:r>
              <a:rPr lang="en-GB" altLang="en-US" sz="1600" b="0" i="0" dirty="0">
                <a:latin typeface="Cambria" panose="02040503050406030204" pitchFamily="18" charset="0"/>
              </a:rPr>
              <a:t>AIB and its collateral branch runs to the anterior thoracic wall and ends by anastomoses with aa</a:t>
            </a:r>
            <a:r>
              <a:rPr lang="sr-Latn-CS" altLang="en-US" sz="2000" b="0" i="0" dirty="0"/>
              <a:t>.</a:t>
            </a:r>
            <a:r>
              <a:rPr lang="sr-Latn-CS" altLang="en-US" sz="2000" b="0" i="0" dirty="0" err="1"/>
              <a:t>intercostales</a:t>
            </a:r>
            <a:r>
              <a:rPr lang="sr-Latn-CS" altLang="en-US" sz="2000" b="0" i="0" dirty="0"/>
              <a:t> </a:t>
            </a:r>
            <a:r>
              <a:rPr lang="sr-Latn-CS" altLang="en-US" sz="2000" b="0" i="0" dirty="0" err="1"/>
              <a:t>anteriores</a:t>
            </a:r>
            <a:endParaRPr lang="sr-Latn-CS" altLang="en-US" sz="2000" b="0" i="0" dirty="0"/>
          </a:p>
        </p:txBody>
      </p:sp>
      <p:sp>
        <p:nvSpPr>
          <p:cNvPr id="4" name="Title 1"/>
          <p:cNvSpPr txBox="1">
            <a:spLocks/>
          </p:cNvSpPr>
          <p:nvPr/>
        </p:nvSpPr>
        <p:spPr bwMode="auto">
          <a:xfrm>
            <a:off x="457200" y="274638"/>
            <a:ext cx="822960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eaLnBrk="1" hangingPunct="1">
              <a:defRPr/>
            </a:pPr>
            <a:r>
              <a:rPr lang="sr-Latn-CS" altLang="en-US" sz="3600" b="1" i="0">
                <a:solidFill>
                  <a:srgbClr val="990000"/>
                </a:solidFill>
                <a:effectLst>
                  <a:outerShdw blurRad="38100" dist="38100" dir="2700000" algn="tl">
                    <a:srgbClr val="C0C0C0"/>
                  </a:outerShdw>
                </a:effectLst>
              </a:rPr>
              <a:t>Aa. intercostales posteriores (AIP)</a:t>
            </a:r>
            <a:endParaRPr lang="sr-Latn-CS" altLang="en-US" sz="3600" b="0" i="0" dirty="0"/>
          </a:p>
        </p:txBody>
      </p:sp>
    </p:spTree>
  </p:cSld>
  <p:clrMapOvr>
    <a:masterClrMapping/>
  </p:clrMapOvr>
  <p:transition spd="slow">
    <p:zoom/>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idx="4294967295"/>
          </p:nvPr>
        </p:nvSpPr>
        <p:spPr>
          <a:xfrm>
            <a:off x="457200" y="274638"/>
            <a:ext cx="8229600" cy="511175"/>
          </a:xfrm>
        </p:spPr>
        <p:txBody>
          <a:bodyPr/>
          <a:lstStyle/>
          <a:p>
            <a:pPr eaLnBrk="1" hangingPunct="1">
              <a:defRPr/>
            </a:pPr>
            <a:r>
              <a:rPr lang="sr-Latn-CS" altLang="en-US" sz="3600" b="1">
                <a:solidFill>
                  <a:srgbClr val="990000"/>
                </a:solidFill>
                <a:effectLst>
                  <a:outerShdw blurRad="38100" dist="38100" dir="2700000" algn="tl">
                    <a:srgbClr val="C0C0C0"/>
                  </a:outerShdw>
                </a:effectLst>
              </a:rPr>
              <a:t>Aa. intercostales posteriores (AIP)</a:t>
            </a:r>
            <a:endParaRPr lang="sr-Latn-CS" altLang="en-US" sz="3600"/>
          </a:p>
        </p:txBody>
      </p:sp>
      <p:sp>
        <p:nvSpPr>
          <p:cNvPr id="78851" name="Content Placeholder 2"/>
          <p:cNvSpPr>
            <a:spLocks noGrp="1"/>
          </p:cNvSpPr>
          <p:nvPr>
            <p:ph idx="4294967295"/>
          </p:nvPr>
        </p:nvSpPr>
        <p:spPr>
          <a:xfrm>
            <a:off x="107504" y="785813"/>
            <a:ext cx="9036495" cy="5857875"/>
          </a:xfrm>
        </p:spPr>
        <p:txBody>
          <a:bodyPr/>
          <a:lstStyle/>
          <a:p>
            <a:pPr eaLnBrk="1" hangingPunct="1"/>
            <a:r>
              <a:rPr lang="sr-Latn-CS" altLang="en-US" sz="2000" dirty="0" err="1"/>
              <a:t>Aa</a:t>
            </a:r>
            <a:r>
              <a:rPr lang="sr-Latn-CS" altLang="en-US" sz="2000" dirty="0"/>
              <a:t>. </a:t>
            </a:r>
            <a:r>
              <a:rPr lang="en-GB" altLang="en-US" sz="2000" dirty="0"/>
              <a:t>i</a:t>
            </a:r>
            <a:r>
              <a:rPr lang="sr-Latn-CS" altLang="en-US" sz="2000" dirty="0" err="1"/>
              <a:t>ntercostales</a:t>
            </a:r>
            <a:r>
              <a:rPr lang="sr-Latn-CS" altLang="en-US" sz="2000" dirty="0"/>
              <a:t> </a:t>
            </a:r>
            <a:r>
              <a:rPr lang="sr-Latn-CS" altLang="en-US" sz="2000" dirty="0" err="1"/>
              <a:t>posteriores</a:t>
            </a:r>
            <a:r>
              <a:rPr lang="sr-Latn-CS" altLang="en-US" sz="2000" dirty="0"/>
              <a:t> </a:t>
            </a:r>
            <a:r>
              <a:rPr lang="en-GB" altLang="en-US" sz="1700" dirty="0">
                <a:latin typeface="Cambria" panose="02040503050406030204" pitchFamily="18" charset="0"/>
              </a:rPr>
              <a:t>also give rise to arteries for</a:t>
            </a:r>
            <a:r>
              <a:rPr lang="sr-Latn-CS" altLang="en-US" sz="2000" dirty="0"/>
              <a:t>:</a:t>
            </a:r>
          </a:p>
          <a:p>
            <a:pPr eaLnBrk="1" hangingPunct="1">
              <a:buFont typeface="Arial" panose="020B0604020202020204" pitchFamily="34" charset="0"/>
              <a:buNone/>
            </a:pPr>
            <a:r>
              <a:rPr lang="sr-Latn-CS" altLang="en-US" sz="2000" dirty="0"/>
              <a:t>	- </a:t>
            </a:r>
            <a:r>
              <a:rPr lang="en-GB" altLang="en-US" sz="1700" dirty="0">
                <a:latin typeface="Cambria" panose="02040503050406030204" pitchFamily="18" charset="0"/>
              </a:rPr>
              <a:t>intercostal, pectoral and abdominal </a:t>
            </a:r>
            <a:r>
              <a:rPr lang="en-GB" altLang="en-US" sz="1700" dirty="0" err="1">
                <a:latin typeface="Cambria" panose="02040503050406030204" pitchFamily="18" charset="0"/>
              </a:rPr>
              <a:t>mucles</a:t>
            </a:r>
            <a:br>
              <a:rPr lang="sr-Latn-CS" altLang="en-US" sz="2000" dirty="0"/>
            </a:br>
            <a:r>
              <a:rPr lang="sr-Latn-CS" altLang="en-US" sz="2000" dirty="0"/>
              <a:t>- pleura </a:t>
            </a:r>
            <a:r>
              <a:rPr lang="sr-Latn-CS" altLang="en-US" sz="2000" dirty="0" err="1"/>
              <a:t>parietalis</a:t>
            </a:r>
            <a:br>
              <a:rPr lang="sr-Latn-CS" altLang="en-US" sz="2000" dirty="0"/>
            </a:br>
            <a:r>
              <a:rPr lang="sr-Latn-CS" altLang="en-US" sz="2000" dirty="0"/>
              <a:t>- </a:t>
            </a:r>
            <a:r>
              <a:rPr lang="en-GB" altLang="en-US" sz="1700" dirty="0">
                <a:latin typeface="Cambria" panose="02040503050406030204" pitchFamily="18" charset="0"/>
              </a:rPr>
              <a:t>skin of the thoracic wall</a:t>
            </a:r>
            <a:endParaRPr lang="sr-Latn-CS" altLang="en-US" sz="1700" dirty="0"/>
          </a:p>
          <a:p>
            <a:pPr eaLnBrk="1" hangingPunct="1"/>
            <a:r>
              <a:rPr lang="sr-Latn-CS" altLang="en-US" sz="2000" dirty="0" err="1"/>
              <a:t>Aa</a:t>
            </a:r>
            <a:r>
              <a:rPr lang="sr-Latn-CS" altLang="en-US" sz="2000" dirty="0"/>
              <a:t>. </a:t>
            </a:r>
            <a:r>
              <a:rPr lang="sr-Latn-CS" altLang="en-US" sz="2000" dirty="0" err="1"/>
              <a:t>intercostales</a:t>
            </a:r>
            <a:r>
              <a:rPr lang="sr-Latn-CS" altLang="en-US" sz="2000" dirty="0"/>
              <a:t> </a:t>
            </a:r>
            <a:r>
              <a:rPr lang="sr-Latn-CS" altLang="en-US" sz="2000" dirty="0" err="1"/>
              <a:t>posteriores</a:t>
            </a:r>
            <a:r>
              <a:rPr lang="sr-Latn-CS" altLang="en-US" sz="2000" dirty="0"/>
              <a:t> (III –V) </a:t>
            </a:r>
            <a:r>
              <a:rPr lang="en-GB" altLang="en-US" sz="1700" dirty="0">
                <a:latin typeface="Cambria" panose="02040503050406030204" pitchFamily="18" charset="0"/>
              </a:rPr>
              <a:t>give rise to</a:t>
            </a:r>
            <a:r>
              <a:rPr lang="sr-Latn-CS" altLang="en-US" sz="2000" dirty="0"/>
              <a:t> </a:t>
            </a:r>
            <a:r>
              <a:rPr lang="sr-Latn-CS" altLang="en-US" sz="2000" dirty="0" err="1"/>
              <a:t>rr</a:t>
            </a:r>
            <a:r>
              <a:rPr lang="sr-Latn-CS" altLang="en-US" sz="2000" dirty="0"/>
              <a:t>. </a:t>
            </a:r>
            <a:r>
              <a:rPr lang="sr-Latn-CS" altLang="en-US" sz="2000" dirty="0" err="1"/>
              <a:t>mammarii</a:t>
            </a:r>
            <a:r>
              <a:rPr lang="sr-Latn-CS" altLang="en-US" sz="2000" dirty="0"/>
              <a:t> </a:t>
            </a:r>
            <a:r>
              <a:rPr lang="sr-Latn-CS" altLang="en-US" sz="2000" dirty="0" err="1"/>
              <a:t>laterals</a:t>
            </a:r>
            <a:r>
              <a:rPr lang="en-GB" altLang="en-US" sz="2000" dirty="0"/>
              <a:t> (for breast)</a:t>
            </a:r>
            <a:endParaRPr lang="sr-Latn-CS" altLang="en-US" sz="2000" dirty="0"/>
          </a:p>
          <a:p>
            <a:pPr eaLnBrk="1" hangingPunct="1"/>
            <a:r>
              <a:rPr lang="sr-Latn-CS" altLang="en-US" sz="2000" dirty="0" err="1"/>
              <a:t>Aa</a:t>
            </a:r>
            <a:r>
              <a:rPr lang="sr-Latn-CS" altLang="en-US" sz="2000" dirty="0"/>
              <a:t>. </a:t>
            </a:r>
            <a:r>
              <a:rPr lang="sr-Latn-CS" altLang="en-US" sz="2000" dirty="0" err="1"/>
              <a:t>intercostales</a:t>
            </a:r>
            <a:r>
              <a:rPr lang="sr-Latn-CS" altLang="en-US" sz="2000" dirty="0"/>
              <a:t> </a:t>
            </a:r>
            <a:r>
              <a:rPr lang="sr-Latn-CS" altLang="en-US" sz="2000" dirty="0" err="1"/>
              <a:t>posteriores</a:t>
            </a:r>
            <a:r>
              <a:rPr lang="sr-Latn-CS" altLang="en-US" sz="2000" dirty="0"/>
              <a:t> (VII–IX) – </a:t>
            </a:r>
            <a:r>
              <a:rPr lang="en-GB" altLang="en-US" sz="1700" dirty="0">
                <a:latin typeface="Cambria" panose="02040503050406030204" pitchFamily="18" charset="0"/>
              </a:rPr>
              <a:t>anastomoses with branches of </a:t>
            </a:r>
            <a:r>
              <a:rPr lang="sr-Cyrl-CS" altLang="en-US" sz="1700" dirty="0">
                <a:latin typeface="Cambria" panose="02040503050406030204" pitchFamily="18" charset="0"/>
              </a:rPr>
              <a:t> </a:t>
            </a:r>
            <a:r>
              <a:rPr lang="sr-Latn-CS" altLang="en-US" sz="2000" dirty="0" err="1"/>
              <a:t>a.musculophrenica</a:t>
            </a:r>
            <a:endParaRPr lang="sr-Latn-CS" altLang="en-US" sz="2000" dirty="0"/>
          </a:p>
          <a:p>
            <a:pPr eaLnBrk="1" hangingPunct="1"/>
            <a:r>
              <a:rPr lang="sr-Latn-CS" altLang="en-US" sz="2000" dirty="0" err="1"/>
              <a:t>Aa</a:t>
            </a:r>
            <a:r>
              <a:rPr lang="sr-Latn-CS" altLang="en-US" sz="2000" dirty="0"/>
              <a:t>. </a:t>
            </a:r>
            <a:r>
              <a:rPr lang="sr-Latn-CS" altLang="en-US" sz="2000" dirty="0" err="1"/>
              <a:t>intercostales</a:t>
            </a:r>
            <a:r>
              <a:rPr lang="sr-Latn-CS" altLang="en-US" sz="2000" dirty="0"/>
              <a:t> </a:t>
            </a:r>
            <a:r>
              <a:rPr lang="sr-Latn-CS" altLang="en-US" sz="2000" dirty="0" err="1"/>
              <a:t>posteriores</a:t>
            </a:r>
            <a:r>
              <a:rPr lang="sr-Latn-CS" altLang="en-US" sz="2000" dirty="0"/>
              <a:t> (X-XI) </a:t>
            </a:r>
            <a:r>
              <a:rPr lang="en-GB" altLang="en-US" sz="1700" dirty="0">
                <a:latin typeface="Cambria" panose="02040503050406030204" pitchFamily="18" charset="0"/>
              </a:rPr>
              <a:t>and</a:t>
            </a:r>
            <a:r>
              <a:rPr lang="sr-Latn-CS" altLang="en-US" sz="2000" dirty="0"/>
              <a:t> a. </a:t>
            </a:r>
            <a:r>
              <a:rPr lang="sr-Latn-CS" altLang="en-US" sz="2000" dirty="0" err="1"/>
              <a:t>subcostalis</a:t>
            </a:r>
            <a:r>
              <a:rPr lang="sr-Latn-CS" altLang="en-US" sz="2000" dirty="0"/>
              <a:t> – </a:t>
            </a:r>
            <a:r>
              <a:rPr lang="en-GB" altLang="en-US" sz="2000" dirty="0"/>
              <a:t>anastomoses with </a:t>
            </a:r>
            <a:r>
              <a:rPr lang="sr-Latn-CS" altLang="en-US" sz="2000" dirty="0"/>
              <a:t>a.  </a:t>
            </a:r>
            <a:r>
              <a:rPr lang="sr-Latn-CS" altLang="en-US" sz="2000" dirty="0" err="1"/>
              <a:t>epigastrica</a:t>
            </a:r>
            <a:r>
              <a:rPr lang="sr-Latn-CS" altLang="en-US" sz="2000" dirty="0"/>
              <a:t> </a:t>
            </a:r>
            <a:r>
              <a:rPr lang="sr-Latn-CS" altLang="en-US" sz="2000" dirty="0" err="1"/>
              <a:t>sup</a:t>
            </a:r>
            <a:r>
              <a:rPr lang="sr-Latn-CS" altLang="en-US" sz="2000" dirty="0"/>
              <a:t>.</a:t>
            </a:r>
          </a:p>
        </p:txBody>
      </p:sp>
      <p:pic>
        <p:nvPicPr>
          <p:cNvPr id="78852" name="Picture 2" descr="0042 spatium intercost"/>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2123728" y="3284984"/>
            <a:ext cx="467518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idx="4294967295"/>
          </p:nvPr>
        </p:nvSpPr>
        <p:spPr>
          <a:xfrm>
            <a:off x="457200" y="274638"/>
            <a:ext cx="8229600" cy="633412"/>
          </a:xfrm>
        </p:spPr>
        <p:txBody>
          <a:bodyPr/>
          <a:lstStyle/>
          <a:p>
            <a:pPr eaLnBrk="1" hangingPunct="1">
              <a:defRPr/>
            </a:pPr>
            <a:r>
              <a:rPr lang="sr-Latn-CS" altLang="en-US" sz="3200" b="1" dirty="0" err="1">
                <a:solidFill>
                  <a:srgbClr val="990000"/>
                </a:solidFill>
                <a:effectLst>
                  <a:outerShdw blurRad="38100" dist="38100" dir="2700000" algn="tl">
                    <a:srgbClr val="C0C0C0"/>
                  </a:outerShdw>
                </a:effectLst>
              </a:rPr>
              <a:t>Aa</a:t>
            </a:r>
            <a:r>
              <a:rPr lang="sr-Latn-CS" altLang="en-US" sz="3200" b="1" dirty="0">
                <a:solidFill>
                  <a:srgbClr val="990000"/>
                </a:solidFill>
                <a:effectLst>
                  <a:outerShdw blurRad="38100" dist="38100" dir="2700000" algn="tl">
                    <a:srgbClr val="C0C0C0"/>
                  </a:outerShdw>
                </a:effectLst>
              </a:rPr>
              <a:t>. </a:t>
            </a:r>
            <a:r>
              <a:rPr lang="sr-Latn-CS" altLang="en-US" sz="3200" b="1" dirty="0" err="1">
                <a:solidFill>
                  <a:srgbClr val="990000"/>
                </a:solidFill>
                <a:effectLst>
                  <a:outerShdw blurRad="38100" dist="38100" dir="2700000" algn="tl">
                    <a:srgbClr val="C0C0C0"/>
                  </a:outerShdw>
                </a:effectLst>
              </a:rPr>
              <a:t>intercostales</a:t>
            </a:r>
            <a:r>
              <a:rPr lang="sr-Latn-CS" altLang="en-US" sz="3200" b="1" dirty="0">
                <a:solidFill>
                  <a:srgbClr val="990000"/>
                </a:solidFill>
                <a:effectLst>
                  <a:outerShdw blurRad="38100" dist="38100" dir="2700000" algn="tl">
                    <a:srgbClr val="C0C0C0"/>
                  </a:outerShdw>
                </a:effectLst>
              </a:rPr>
              <a:t> </a:t>
            </a:r>
            <a:r>
              <a:rPr lang="sr-Latn-CS" altLang="en-US" sz="3200" b="1" dirty="0" err="1">
                <a:solidFill>
                  <a:srgbClr val="990000"/>
                </a:solidFill>
                <a:effectLst>
                  <a:outerShdw blurRad="38100" dist="38100" dir="2700000" algn="tl">
                    <a:srgbClr val="C0C0C0"/>
                  </a:outerShdw>
                </a:effectLst>
              </a:rPr>
              <a:t>anteriores</a:t>
            </a:r>
            <a:r>
              <a:rPr lang="sr-Latn-CS" altLang="en-US" sz="3200" b="1" dirty="0">
                <a:solidFill>
                  <a:srgbClr val="990000"/>
                </a:solidFill>
                <a:effectLst>
                  <a:outerShdw blurRad="38100" dist="38100" dir="2700000" algn="tl">
                    <a:srgbClr val="C0C0C0"/>
                  </a:outerShdw>
                </a:effectLst>
              </a:rPr>
              <a:t> (AIA)</a:t>
            </a:r>
            <a:endParaRPr lang="en-US" altLang="en-US" sz="3200" b="1" dirty="0">
              <a:solidFill>
                <a:srgbClr val="990000"/>
              </a:solidFill>
              <a:effectLst>
                <a:outerShdw blurRad="38100" dist="38100" dir="2700000" algn="tl">
                  <a:srgbClr val="C0C0C0"/>
                </a:outerShdw>
              </a:effectLst>
            </a:endParaRPr>
          </a:p>
        </p:txBody>
      </p:sp>
      <p:sp>
        <p:nvSpPr>
          <p:cNvPr id="81923" name="Rectangle 3"/>
          <p:cNvSpPr>
            <a:spLocks noGrp="1" noChangeArrowheads="1"/>
          </p:cNvSpPr>
          <p:nvPr>
            <p:ph type="body" idx="4294967295"/>
          </p:nvPr>
        </p:nvSpPr>
        <p:spPr>
          <a:xfrm>
            <a:off x="0" y="857250"/>
            <a:ext cx="9144000" cy="6000750"/>
          </a:xfrm>
        </p:spPr>
        <p:txBody>
          <a:bodyPr/>
          <a:lstStyle/>
          <a:p>
            <a:pPr eaLnBrk="1" hangingPunct="1">
              <a:buFontTx/>
              <a:buNone/>
              <a:defRPr/>
            </a:pPr>
            <a:endParaRPr lang="sr-Latn-CS" altLang="en-US" b="1" dirty="0">
              <a:solidFill>
                <a:srgbClr val="990000"/>
              </a:solidFill>
              <a:effectLst>
                <a:outerShdw blurRad="38100" dist="38100" dir="2700000" algn="tl">
                  <a:srgbClr val="C0C0C0"/>
                </a:outerShdw>
              </a:effectLst>
            </a:endParaRPr>
          </a:p>
          <a:p>
            <a:pPr eaLnBrk="1" hangingPunct="1">
              <a:buFontTx/>
              <a:buNone/>
              <a:defRPr/>
            </a:pPr>
            <a:r>
              <a:rPr lang="sr-Latn-CS" altLang="en-US" b="1" dirty="0">
                <a:solidFill>
                  <a:srgbClr val="990000"/>
                </a:solidFill>
                <a:effectLst>
                  <a:outerShdw blurRad="38100" dist="38100" dir="2700000" algn="tl">
                    <a:srgbClr val="C0C0C0"/>
                  </a:outerShdw>
                </a:effectLst>
              </a:rPr>
              <a:t>*</a:t>
            </a:r>
            <a:r>
              <a:rPr lang="sr-Latn-CS" altLang="en-US" dirty="0"/>
              <a:t> </a:t>
            </a:r>
            <a:r>
              <a:rPr lang="sr-Latn-CS" altLang="en-US" sz="2800" b="1" dirty="0">
                <a:solidFill>
                  <a:srgbClr val="663300"/>
                </a:solidFill>
                <a:effectLst>
                  <a:outerShdw blurRad="38100" dist="38100" dir="2700000" algn="tl">
                    <a:srgbClr val="C0C0C0"/>
                  </a:outerShdw>
                </a:effectLst>
              </a:rPr>
              <a:t>A. </a:t>
            </a:r>
            <a:r>
              <a:rPr lang="sr-Latn-CS" altLang="en-US" sz="2800" b="1" dirty="0" err="1">
                <a:solidFill>
                  <a:srgbClr val="663300"/>
                </a:solidFill>
                <a:effectLst>
                  <a:outerShdw blurRad="38100" dist="38100" dir="2700000" algn="tl">
                    <a:srgbClr val="C0C0C0"/>
                  </a:outerShdw>
                </a:effectLst>
              </a:rPr>
              <a:t>thoracica</a:t>
            </a:r>
            <a:r>
              <a:rPr lang="sr-Latn-CS" altLang="en-US" sz="2800" b="1" dirty="0">
                <a:solidFill>
                  <a:srgbClr val="663300"/>
                </a:solidFill>
                <a:effectLst>
                  <a:outerShdw blurRad="38100" dist="38100" dir="2700000" algn="tl">
                    <a:srgbClr val="C0C0C0"/>
                  </a:outerShdw>
                </a:effectLst>
              </a:rPr>
              <a:t> interna</a:t>
            </a:r>
            <a:endParaRPr lang="sr-Latn-CS" altLang="en-US" sz="2400" dirty="0">
              <a:solidFill>
                <a:srgbClr val="CC3300"/>
              </a:solidFill>
              <a:effectLst>
                <a:outerShdw blurRad="38100" dist="38100" dir="2700000" algn="tl">
                  <a:srgbClr val="C0C0C0"/>
                </a:outerShdw>
              </a:effectLst>
            </a:endParaRPr>
          </a:p>
          <a:p>
            <a:pPr eaLnBrk="1" hangingPunct="1">
              <a:buFontTx/>
              <a:buNone/>
              <a:defRPr/>
            </a:pPr>
            <a:r>
              <a:rPr lang="sr-Latn-CS" altLang="en-US" sz="2400" dirty="0">
                <a:solidFill>
                  <a:srgbClr val="CC3300"/>
                </a:solidFill>
                <a:effectLst>
                  <a:outerShdw blurRad="38100" dist="38100" dir="2700000" algn="tl">
                    <a:srgbClr val="C0C0C0"/>
                  </a:outerShdw>
                </a:effectLst>
              </a:rPr>
              <a:t>                          </a:t>
            </a:r>
            <a:r>
              <a:rPr lang="sr-Latn-CS" altLang="en-US" sz="2800" b="1" dirty="0">
                <a:solidFill>
                  <a:srgbClr val="CC3300"/>
                </a:solidFill>
                <a:effectLst>
                  <a:outerShdw blurRad="38100" dist="38100" dir="2700000" algn="tl">
                    <a:srgbClr val="C0C0C0"/>
                  </a:outerShdw>
                </a:effectLst>
                <a:cs typeface="Arial" panose="020B0604020202020204" pitchFamily="34" charset="0"/>
              </a:rPr>
              <a:t>↓</a:t>
            </a:r>
          </a:p>
          <a:p>
            <a:pPr eaLnBrk="1" hangingPunct="1">
              <a:buFontTx/>
              <a:buNone/>
              <a:defRPr/>
            </a:pPr>
            <a:r>
              <a:rPr lang="sr-Latn-CS" altLang="en-US" sz="2800" b="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aa</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intercostales</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anteriores</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(I - VI)</a:t>
            </a:r>
          </a:p>
          <a:p>
            <a:pPr eaLnBrk="1" hangingPunct="1">
              <a:buFontTx/>
              <a:buNone/>
              <a:defRPr/>
            </a:pPr>
            <a:endParaRPr lang="sr-Latn-CS" altLang="en-US" sz="2400" b="1" i="1" dirty="0">
              <a:solidFill>
                <a:srgbClr val="CC3300"/>
              </a:solidFill>
              <a:effectLst>
                <a:outerShdw blurRad="38100" dist="38100" dir="2700000" algn="tl">
                  <a:srgbClr val="C0C0C0"/>
                </a:outerShdw>
              </a:effectLst>
              <a:cs typeface="Arial" panose="020B0604020202020204" pitchFamily="34" charset="0"/>
            </a:endParaRPr>
          </a:p>
          <a:p>
            <a:pPr eaLnBrk="1" hangingPunct="1">
              <a:buFontTx/>
              <a:buNone/>
              <a:defRPr/>
            </a:pPr>
            <a:endParaRPr lang="sr-Latn-CS" altLang="en-US" sz="2400" b="1" i="1" dirty="0">
              <a:solidFill>
                <a:srgbClr val="CC3300"/>
              </a:solidFill>
              <a:effectLst>
                <a:outerShdw blurRad="38100" dist="38100" dir="2700000" algn="tl">
                  <a:srgbClr val="C0C0C0"/>
                </a:outerShdw>
              </a:effectLst>
              <a:cs typeface="Arial" panose="020B0604020202020204" pitchFamily="34" charset="0"/>
            </a:endParaRPr>
          </a:p>
          <a:p>
            <a:pPr eaLnBrk="1" hangingPunct="1">
              <a:buFontTx/>
              <a:buNone/>
              <a:defRPr/>
            </a:pP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b="1" dirty="0">
                <a:solidFill>
                  <a:srgbClr val="990000"/>
                </a:solidFill>
                <a:effectLst>
                  <a:outerShdw blurRad="38100" dist="38100" dir="2700000" algn="tl">
                    <a:srgbClr val="C0C0C0"/>
                  </a:outerShdw>
                </a:effectLst>
                <a:cs typeface="Arial" panose="020B0604020202020204" pitchFamily="34" charset="0"/>
              </a:rPr>
              <a:t>* </a:t>
            </a:r>
            <a:r>
              <a:rPr lang="sr-Latn-CS" altLang="en-US" sz="2800" b="1" dirty="0">
                <a:solidFill>
                  <a:srgbClr val="663300"/>
                </a:solidFill>
                <a:effectLst>
                  <a:outerShdw blurRad="38100" dist="38100" dir="2700000" algn="tl">
                    <a:srgbClr val="C0C0C0"/>
                  </a:outerShdw>
                </a:effectLst>
              </a:rPr>
              <a:t>A. </a:t>
            </a:r>
            <a:r>
              <a:rPr lang="sr-Latn-CS" altLang="en-US" sz="2800" b="1" dirty="0" err="1">
                <a:solidFill>
                  <a:srgbClr val="663300"/>
                </a:solidFill>
                <a:effectLst>
                  <a:outerShdw blurRad="38100" dist="38100" dir="2700000" algn="tl">
                    <a:srgbClr val="C0C0C0"/>
                  </a:outerShdw>
                </a:effectLst>
              </a:rPr>
              <a:t>musculophrenica</a:t>
            </a:r>
            <a:r>
              <a:rPr lang="sr-Latn-CS" altLang="en-US" sz="2800" b="1" dirty="0">
                <a:solidFill>
                  <a:srgbClr val="663300"/>
                </a:solidFill>
                <a:effectLst>
                  <a:outerShdw blurRad="38100" dist="38100" dir="2700000" algn="tl">
                    <a:srgbClr val="C0C0C0"/>
                  </a:outerShdw>
                </a:effectLst>
              </a:rPr>
              <a:t> (</a:t>
            </a:r>
            <a:r>
              <a:rPr lang="sr-Latn-CS" altLang="en-US" sz="2800" b="1" dirty="0">
                <a:solidFill>
                  <a:srgbClr val="CC3300"/>
                </a:solidFill>
                <a:effectLst>
                  <a:outerShdw blurRad="38100" dist="38100" dir="2700000" algn="tl">
                    <a:srgbClr val="C0C0C0"/>
                  </a:outerShdw>
                </a:effectLst>
                <a:cs typeface="Arial" panose="020B0604020202020204" pitchFamily="34" charset="0"/>
              </a:rPr>
              <a:t>← </a:t>
            </a:r>
            <a:r>
              <a:rPr lang="sr-Latn-CS" altLang="en-US" sz="2800" b="1" dirty="0">
                <a:solidFill>
                  <a:srgbClr val="663300"/>
                </a:solidFill>
                <a:effectLst>
                  <a:outerShdw blurRad="38100" dist="38100" dir="2700000" algn="tl">
                    <a:srgbClr val="C0C0C0"/>
                  </a:outerShdw>
                </a:effectLst>
              </a:rPr>
              <a:t>a. </a:t>
            </a:r>
            <a:r>
              <a:rPr lang="sr-Latn-CS" altLang="en-US" sz="2800" b="1" dirty="0" err="1">
                <a:solidFill>
                  <a:srgbClr val="663300"/>
                </a:solidFill>
                <a:effectLst>
                  <a:outerShdw blurRad="38100" dist="38100" dir="2700000" algn="tl">
                    <a:srgbClr val="C0C0C0"/>
                  </a:outerShdw>
                </a:effectLst>
              </a:rPr>
              <a:t>thoracica</a:t>
            </a:r>
            <a:r>
              <a:rPr lang="sr-Latn-CS" altLang="en-US" sz="2800" b="1" dirty="0">
                <a:solidFill>
                  <a:srgbClr val="663300"/>
                </a:solidFill>
                <a:effectLst>
                  <a:outerShdw blurRad="38100" dist="38100" dir="2700000" algn="tl">
                    <a:srgbClr val="C0C0C0"/>
                  </a:outerShdw>
                </a:effectLst>
              </a:rPr>
              <a:t> interna)</a:t>
            </a:r>
            <a:endParaRPr lang="sr-Latn-CS" altLang="en-US" sz="2800" b="1" dirty="0">
              <a:solidFill>
                <a:srgbClr val="800000"/>
              </a:solidFill>
              <a:effectLst>
                <a:outerShdw blurRad="38100" dist="38100" dir="2700000" algn="tl">
                  <a:srgbClr val="C0C0C0"/>
                </a:outerShdw>
              </a:effectLst>
              <a:cs typeface="Arial" panose="020B0604020202020204" pitchFamily="34" charset="0"/>
            </a:endParaRPr>
          </a:p>
          <a:p>
            <a:pPr eaLnBrk="1" hangingPunct="1">
              <a:buFontTx/>
              <a:buNone/>
              <a:defRPr/>
            </a:pPr>
            <a:r>
              <a:rPr lang="sr-Latn-CS" altLang="en-US" sz="2800" b="1" dirty="0">
                <a:solidFill>
                  <a:srgbClr val="CC3300"/>
                </a:solidFill>
                <a:effectLst>
                  <a:outerShdw blurRad="38100" dist="38100" dir="2700000" algn="tl">
                    <a:srgbClr val="C0C0C0"/>
                  </a:outerShdw>
                </a:effectLst>
                <a:cs typeface="Arial" panose="020B0604020202020204" pitchFamily="34" charset="0"/>
              </a:rPr>
              <a:t>                      ↓</a:t>
            </a:r>
            <a:endParaRPr lang="sr-Latn-CS" altLang="en-US" sz="2400" b="1" dirty="0">
              <a:solidFill>
                <a:srgbClr val="800000"/>
              </a:solidFill>
              <a:effectLst>
                <a:outerShdw blurRad="38100" dist="38100" dir="2700000" algn="tl">
                  <a:srgbClr val="C0C0C0"/>
                </a:outerShdw>
              </a:effectLst>
              <a:cs typeface="Arial" panose="020B0604020202020204" pitchFamily="34" charset="0"/>
            </a:endParaRPr>
          </a:p>
          <a:p>
            <a:pPr eaLnBrk="1" hangingPunct="1">
              <a:buFontTx/>
              <a:buNone/>
              <a:defRPr/>
            </a:pP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0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aa</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intercostales</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anteriores</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(VII - IX)</a:t>
            </a:r>
            <a:endParaRPr lang="sr-Latn-CS" altLang="en-US" sz="2400" b="1" i="1" dirty="0">
              <a:solidFill>
                <a:srgbClr val="800000"/>
              </a:solidFill>
              <a:effectLst>
                <a:outerShdw blurRad="38100" dist="38100" dir="2700000" algn="tl">
                  <a:srgbClr val="C0C0C0"/>
                </a:outerShdw>
              </a:effectLst>
              <a:cs typeface="Arial" panose="020B0604020202020204" pitchFamily="34" charset="0"/>
            </a:endParaRPr>
          </a:p>
          <a:p>
            <a:pPr eaLnBrk="1" hangingPunct="1">
              <a:buFontTx/>
              <a:buNone/>
              <a:defRPr/>
            </a:pP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p>
          <a:p>
            <a:pPr eaLnBrk="1" hangingPunct="1">
              <a:buFontTx/>
              <a:buNone/>
              <a:defRPr/>
            </a:pPr>
            <a:r>
              <a:rPr lang="sr-Latn-CS" altLang="en-US" sz="2400" b="1" i="1" dirty="0">
                <a:solidFill>
                  <a:srgbClr val="800000"/>
                </a:solidFill>
                <a:effectLst>
                  <a:outerShdw blurRad="38100" dist="38100" dir="2700000" algn="tl">
                    <a:srgbClr val="C0C0C0"/>
                  </a:outerShdw>
                </a:effectLst>
                <a:cs typeface="Arial" panose="020B0604020202020204" pitchFamily="34" charset="0"/>
              </a:rPr>
              <a:t>						</a:t>
            </a:r>
            <a:endParaRPr lang="sr-Latn-CS" altLang="en-US" sz="2400" b="1" i="1" dirty="0">
              <a:solidFill>
                <a:srgbClr val="CC3300"/>
              </a:solidFill>
              <a:effectLst>
                <a:outerShdw blurRad="38100" dist="38100" dir="2700000" algn="tl">
                  <a:srgbClr val="C0C0C0"/>
                </a:outerShdw>
              </a:effectLst>
              <a:cs typeface="Arial" panose="020B0604020202020204" pitchFamily="34" charset="0"/>
            </a:endParaRPr>
          </a:p>
          <a:p>
            <a:pPr eaLnBrk="1" hangingPunct="1">
              <a:buFontTx/>
              <a:buNone/>
              <a:defRPr/>
            </a:pP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endParaRPr lang="sr-Latn-CS" altLang="en-US" sz="2800" b="1" dirty="0">
              <a:solidFill>
                <a:srgbClr val="800000"/>
              </a:solidFill>
              <a:effectLst>
                <a:outerShdw blurRad="38100" dist="38100" dir="2700000" algn="tl">
                  <a:srgbClr val="C0C0C0"/>
                </a:outerShdw>
              </a:effectLst>
              <a:cs typeface="Arial" panose="020B0604020202020204" pitchFamily="34" charset="0"/>
            </a:endParaRPr>
          </a:p>
          <a:p>
            <a:pPr eaLnBrk="1" hangingPunct="1">
              <a:buFontTx/>
              <a:buNone/>
              <a:defRPr/>
            </a:pPr>
            <a:endParaRPr lang="sr-Latn-CS" altLang="en-US" sz="2800" b="1" dirty="0">
              <a:solidFill>
                <a:srgbClr val="990000"/>
              </a:solidFill>
              <a:effectLst>
                <a:outerShdw blurRad="38100" dist="38100" dir="2700000" algn="tl">
                  <a:srgbClr val="C0C0C0"/>
                </a:outerShdw>
              </a:effectLst>
              <a:cs typeface="Arial" panose="020B0604020202020204" pitchFamily="34" charset="0"/>
            </a:endParaRPr>
          </a:p>
          <a:p>
            <a:pPr eaLnBrk="1" hangingPunct="1">
              <a:buFontTx/>
              <a:buNone/>
              <a:defRPr/>
            </a:pPr>
            <a:endParaRPr lang="sr-Latn-CS" altLang="en-US" sz="2800" b="1" dirty="0">
              <a:cs typeface="Arial" panose="020B0604020202020204" pitchFamily="34" charset="0"/>
            </a:endParaRPr>
          </a:p>
        </p:txBody>
      </p:sp>
    </p:spTree>
  </p:cSld>
  <p:clrMapOvr>
    <a:masterClrMapping/>
  </p:clrMapOvr>
  <p:transition spd="slow">
    <p:zoom/>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12845A9-BA4C-2015-5FA8-E4BEA8AF03CB}"/>
              </a:ext>
            </a:extLst>
          </p:cNvPr>
          <p:cNvSpPr txBox="1"/>
          <p:nvPr/>
        </p:nvSpPr>
        <p:spPr>
          <a:xfrm>
            <a:off x="190167" y="1331878"/>
            <a:ext cx="4572000" cy="5078313"/>
          </a:xfrm>
          <a:prstGeom prst="rect">
            <a:avLst/>
          </a:prstGeom>
          <a:noFill/>
        </p:spPr>
        <p:txBody>
          <a:bodyPr wrap="square">
            <a:spAutoFit/>
          </a:bodyPr>
          <a:lstStyle/>
          <a:p>
            <a:pPr marL="285750" indent="-285750">
              <a:buFontTx/>
              <a:buChar char="-"/>
            </a:pPr>
            <a:r>
              <a:rPr lang="en-GB" sz="1800" dirty="0">
                <a:latin typeface="Cambria" panose="02040503050406030204" pitchFamily="18" charset="0"/>
                <a:ea typeface="Cambria" panose="02040503050406030204" pitchFamily="18" charset="0"/>
              </a:rPr>
              <a:t>supply the anterior parts of the upper 9</a:t>
            </a:r>
            <a:br>
              <a:rPr lang="en-GB" sz="1800" dirty="0">
                <a:latin typeface="Cambria" panose="02040503050406030204" pitchFamily="18" charset="0"/>
                <a:ea typeface="Cambria" panose="02040503050406030204" pitchFamily="18" charset="0"/>
              </a:rPr>
            </a:br>
            <a:r>
              <a:rPr lang="en-GB" sz="1800" dirty="0">
                <a:latin typeface="Cambria" panose="02040503050406030204" pitchFamily="18" charset="0"/>
                <a:ea typeface="Cambria" panose="02040503050406030204" pitchFamily="18" charset="0"/>
              </a:rPr>
              <a:t>intercostal spaces. </a:t>
            </a:r>
          </a:p>
          <a:p>
            <a:pPr marL="285750" indent="-285750">
              <a:buFontTx/>
              <a:buChar char="-"/>
            </a:pPr>
            <a:endParaRPr lang="en-GB" sz="1800" dirty="0">
              <a:latin typeface="Cambria" panose="02040503050406030204" pitchFamily="18" charset="0"/>
              <a:ea typeface="Cambria" panose="02040503050406030204" pitchFamily="18" charset="0"/>
            </a:endParaRPr>
          </a:p>
          <a:p>
            <a:pPr marL="285750" indent="-285750">
              <a:buFontTx/>
              <a:buChar char="-"/>
            </a:pPr>
            <a:r>
              <a:rPr lang="en-GB" sz="1800" dirty="0">
                <a:latin typeface="Cambria" panose="02040503050406030204" pitchFamily="18" charset="0"/>
                <a:ea typeface="Cambria" panose="02040503050406030204" pitchFamily="18" charset="0"/>
              </a:rPr>
              <a:t>pass laterally in the intercostal space, one near the inferior margin of the superior rib and the other near the superior margin of the inferior rib.</a:t>
            </a:r>
          </a:p>
          <a:p>
            <a:r>
              <a:rPr lang="en-GB" sz="1800" dirty="0">
                <a:latin typeface="Cambria" panose="02040503050406030204" pitchFamily="18" charset="0"/>
                <a:ea typeface="Cambria" panose="02040503050406030204" pitchFamily="18" charset="0"/>
              </a:rPr>
              <a:t> </a:t>
            </a:r>
          </a:p>
          <a:p>
            <a:pPr marL="285750" indent="-285750">
              <a:buFontTx/>
              <a:buChar char="-"/>
            </a:pPr>
            <a:r>
              <a:rPr lang="en-GB" sz="1800" dirty="0">
                <a:latin typeface="Cambria" panose="02040503050406030204" pitchFamily="18" charset="0"/>
                <a:ea typeface="Cambria" panose="02040503050406030204" pitchFamily="18" charset="0"/>
              </a:rPr>
              <a:t>of the first 2 intercostal spaces lie initially in the endothoracic fascia that lines the thoracic wall, between the parietal pleura and the internal intercostal muscles. </a:t>
            </a:r>
          </a:p>
          <a:p>
            <a:endParaRPr lang="en-GB" sz="1800" dirty="0">
              <a:latin typeface="Cambria" panose="02040503050406030204" pitchFamily="18" charset="0"/>
              <a:ea typeface="Cambria" panose="02040503050406030204" pitchFamily="18" charset="0"/>
            </a:endParaRPr>
          </a:p>
          <a:p>
            <a:pPr marL="285750" indent="-285750">
              <a:buFontTx/>
              <a:buChar char="-"/>
            </a:pPr>
            <a:r>
              <a:rPr lang="en-GB" sz="1800" dirty="0">
                <a:latin typeface="Cambria" panose="02040503050406030204" pitchFamily="18" charset="0"/>
                <a:ea typeface="Cambria" panose="02040503050406030204" pitchFamily="18" charset="0"/>
              </a:rPr>
              <a:t>supplying the 3rd–6th intercostal spaces are separated from the pleura by slips of the transversus thoracis muscle. </a:t>
            </a:r>
          </a:p>
        </p:txBody>
      </p:sp>
      <p:pic>
        <p:nvPicPr>
          <p:cNvPr id="4" name="Picture 1">
            <a:extLst>
              <a:ext uri="{FF2B5EF4-FFF2-40B4-BE49-F238E27FC236}">
                <a16:creationId xmlns:a16="http://schemas.microsoft.com/office/drawing/2014/main" id="{2DC142C8-16DC-47CC-1E7E-3AD662B3F9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0569" t="13429" r="32449" b="4823"/>
          <a:stretch>
            <a:fillRect/>
          </a:stretch>
        </p:blipFill>
        <p:spPr bwMode="auto">
          <a:xfrm>
            <a:off x="4762375" y="1359158"/>
            <a:ext cx="4360913" cy="4742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B61C41FD-F80E-5FB1-79A5-97C2B3123EB6}"/>
              </a:ext>
            </a:extLst>
          </p:cNvPr>
          <p:cNvSpPr txBox="1">
            <a:spLocks noChangeArrowheads="1"/>
          </p:cNvSpPr>
          <p:nvPr/>
        </p:nvSpPr>
        <p:spPr bwMode="auto">
          <a:xfrm>
            <a:off x="457200" y="274638"/>
            <a:ext cx="82296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eaLnBrk="1" hangingPunct="1">
              <a:defRPr/>
            </a:pPr>
            <a:r>
              <a:rPr lang="sr-Latn-CS" altLang="en-US" sz="3200" b="1" i="0">
                <a:solidFill>
                  <a:srgbClr val="990000"/>
                </a:solidFill>
                <a:effectLst>
                  <a:outerShdw blurRad="38100" dist="38100" dir="2700000" algn="tl">
                    <a:srgbClr val="C0C0C0"/>
                  </a:outerShdw>
                </a:effectLst>
              </a:rPr>
              <a:t>Aa. intercostales anteriores (AIA)</a:t>
            </a:r>
            <a:endParaRPr lang="en-US" altLang="en-US" sz="3200" b="1" i="0" dirty="0">
              <a:solidFill>
                <a:srgbClr val="990000"/>
              </a:solidFill>
              <a:effectLst>
                <a:outerShdw blurRad="38100" dist="38100" dir="2700000" algn="tl">
                  <a:srgbClr val="C0C0C0"/>
                </a:outerShdw>
              </a:effectLst>
            </a:endParaRPr>
          </a:p>
        </p:txBody>
      </p:sp>
    </p:spTree>
    <p:extLst>
      <p:ext uri="{BB962C8B-B14F-4D97-AF65-F5344CB8AC3E}">
        <p14:creationId xmlns:p14="http://schemas.microsoft.com/office/powerpoint/2010/main" val="65849560"/>
      </p:ext>
    </p:extLst>
  </p:cSld>
  <p:clrMapOvr>
    <a:masterClrMapping/>
  </p:clrMapOvr>
  <p:transition spd="slow">
    <p:zoom/>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ChangeArrowheads="1"/>
          </p:cNvSpPr>
          <p:nvPr/>
        </p:nvSpPr>
        <p:spPr bwMode="auto">
          <a:xfrm>
            <a:off x="0" y="692696"/>
            <a:ext cx="4788024"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ts val="600"/>
              </a:spcBef>
              <a:buClrTx/>
              <a:buSzTx/>
              <a:buFontTx/>
              <a:buChar char="-"/>
            </a:pPr>
            <a:r>
              <a:rPr lang="sr-Latn-CS" altLang="en-US" sz="2000" dirty="0">
                <a:latin typeface="Calibri" panose="020F0502020204030204" pitchFamily="34" charset="0"/>
              </a:rPr>
              <a:t> </a:t>
            </a:r>
            <a:r>
              <a:rPr lang="en-GB" altLang="en-US" sz="2000" dirty="0">
                <a:latin typeface="Calibri" panose="020F0502020204030204" pitchFamily="34" charset="0"/>
              </a:rPr>
              <a:t>branch of the first part and inferior</a:t>
            </a:r>
            <a:br>
              <a:rPr lang="en-GB" altLang="en-US" sz="2000" dirty="0">
                <a:latin typeface="Calibri" panose="020F0502020204030204" pitchFamily="34" charset="0"/>
              </a:rPr>
            </a:br>
            <a:r>
              <a:rPr lang="en-GB" altLang="en-US" sz="2000" dirty="0">
                <a:latin typeface="Calibri" panose="020F0502020204030204" pitchFamily="34" charset="0"/>
              </a:rPr>
              <a:t>  surface of </a:t>
            </a:r>
            <a:r>
              <a:rPr lang="sr-Latn-CS" altLang="en-US" sz="2000" dirty="0">
                <a:latin typeface="Calibri" panose="020F0502020204030204" pitchFamily="34" charset="0"/>
              </a:rPr>
              <a:t>a. </a:t>
            </a:r>
            <a:r>
              <a:rPr lang="sr-Latn-CS" altLang="en-US" sz="2000" dirty="0" err="1">
                <a:latin typeface="Calibri" panose="020F0502020204030204" pitchFamily="34" charset="0"/>
              </a:rPr>
              <a:t>subclavia</a:t>
            </a:r>
            <a:r>
              <a:rPr lang="en-GB" altLang="en-US" sz="2000" dirty="0">
                <a:latin typeface="Calibri" panose="020F0502020204030204" pitchFamily="34" charset="0"/>
              </a:rPr>
              <a:t>; arises in the root</a:t>
            </a:r>
            <a:br>
              <a:rPr lang="en-GB" altLang="en-US" sz="2000" dirty="0">
                <a:latin typeface="Calibri" panose="020F0502020204030204" pitchFamily="34" charset="0"/>
              </a:rPr>
            </a:br>
            <a:r>
              <a:rPr lang="en-GB" altLang="en-US" sz="2000" dirty="0">
                <a:latin typeface="Calibri" panose="020F0502020204030204" pitchFamily="34" charset="0"/>
              </a:rPr>
              <a:t>  of the neck, crossed by phrenic nerve</a:t>
            </a:r>
            <a:br>
              <a:rPr lang="sr-Latn-CS" altLang="en-US" sz="2000" dirty="0">
                <a:latin typeface="Calibri" panose="020F0502020204030204" pitchFamily="34" charset="0"/>
              </a:rPr>
            </a:br>
            <a:endParaRPr lang="sr-Latn-CS" altLang="en-US" sz="2000" dirty="0">
              <a:latin typeface="Calibri" panose="020F0502020204030204" pitchFamily="34" charset="0"/>
            </a:endParaRPr>
          </a:p>
          <a:p>
            <a:pPr eaLnBrk="1" hangingPunct="1">
              <a:spcBef>
                <a:spcPts val="600"/>
              </a:spcBef>
              <a:buClrTx/>
              <a:buSzTx/>
              <a:buFontTx/>
              <a:buChar char="-"/>
            </a:pPr>
            <a:r>
              <a:rPr lang="sr-Latn-CS" altLang="en-US" sz="2000" dirty="0">
                <a:latin typeface="Calibri" panose="020F0502020204030204" pitchFamily="34" charset="0"/>
              </a:rPr>
              <a:t> </a:t>
            </a:r>
            <a:r>
              <a:rPr lang="en-GB" altLang="en-US" sz="2000" dirty="0">
                <a:latin typeface="Calibri" panose="020F0502020204030204" pitchFamily="34" charset="0"/>
              </a:rPr>
              <a:t>descends posterior to</a:t>
            </a:r>
            <a:r>
              <a:rPr lang="sr-Latn-CS" altLang="en-US" sz="2000" dirty="0">
                <a:latin typeface="Calibri" panose="020F0502020204030204" pitchFamily="34" charset="0"/>
              </a:rPr>
              <a:t> </a:t>
            </a:r>
            <a:r>
              <a:rPr lang="sr-Latn-CS" altLang="en-US" sz="2000" dirty="0" err="1">
                <a:latin typeface="Calibri" panose="020F0502020204030204" pitchFamily="34" charset="0"/>
              </a:rPr>
              <a:t>v.jugularis</a:t>
            </a:r>
            <a:r>
              <a:rPr lang="sr-Latn-CS" altLang="en-US" sz="2000" dirty="0">
                <a:latin typeface="Calibri" panose="020F0502020204030204" pitchFamily="34" charset="0"/>
              </a:rPr>
              <a:t> interna </a:t>
            </a:r>
            <a:br>
              <a:rPr lang="en-GB" altLang="en-US" sz="2000" dirty="0">
                <a:latin typeface="Calibri" panose="020F0502020204030204" pitchFamily="34" charset="0"/>
              </a:rPr>
            </a:br>
            <a:r>
              <a:rPr lang="en-GB" altLang="en-US" sz="2000" dirty="0">
                <a:latin typeface="Calibri" panose="020F0502020204030204" pitchFamily="34" charset="0"/>
              </a:rPr>
              <a:t>  and</a:t>
            </a:r>
            <a:r>
              <a:rPr lang="sr-Latn-CS" altLang="en-US" sz="2000" dirty="0">
                <a:latin typeface="Calibri" panose="020F0502020204030204" pitchFamily="34" charset="0"/>
              </a:rPr>
              <a:t> v. </a:t>
            </a:r>
            <a:r>
              <a:rPr lang="sr-Latn-CS" altLang="en-US" sz="2000" dirty="0" err="1">
                <a:latin typeface="Calibri" panose="020F0502020204030204" pitchFamily="34" charset="0"/>
              </a:rPr>
              <a:t>subclavia</a:t>
            </a:r>
            <a:r>
              <a:rPr lang="sr-Latn-CS" altLang="en-US" sz="2000" dirty="0">
                <a:latin typeface="Calibri" panose="020F0502020204030204" pitchFamily="34" charset="0"/>
              </a:rPr>
              <a:t>; </a:t>
            </a:r>
            <a:r>
              <a:rPr lang="en-GB" altLang="en-US" sz="2000" dirty="0">
                <a:latin typeface="Calibri" panose="020F0502020204030204" pitchFamily="34" charset="0"/>
              </a:rPr>
              <a:t>posterior to medial</a:t>
            </a:r>
            <a:br>
              <a:rPr lang="en-GB" altLang="en-US" sz="2000" dirty="0">
                <a:latin typeface="Calibri" panose="020F0502020204030204" pitchFamily="34" charset="0"/>
              </a:rPr>
            </a:br>
            <a:r>
              <a:rPr lang="en-GB" altLang="en-US" sz="2000" dirty="0">
                <a:latin typeface="Calibri" panose="020F0502020204030204" pitchFamily="34" charset="0"/>
              </a:rPr>
              <a:t>  extremity of clavicle and cartilage of the</a:t>
            </a:r>
            <a:br>
              <a:rPr lang="en-GB" altLang="en-US" sz="2000" dirty="0">
                <a:latin typeface="Calibri" panose="020F0502020204030204" pitchFamily="34" charset="0"/>
              </a:rPr>
            </a:br>
            <a:r>
              <a:rPr lang="en-GB" altLang="en-US" sz="2000" dirty="0">
                <a:latin typeface="Calibri" panose="020F0502020204030204" pitchFamily="34" charset="0"/>
              </a:rPr>
              <a:t>  1</a:t>
            </a:r>
            <a:r>
              <a:rPr lang="en-GB" altLang="en-US" sz="2000" baseline="30000" dirty="0">
                <a:latin typeface="Calibri" panose="020F0502020204030204" pitchFamily="34" charset="0"/>
              </a:rPr>
              <a:t>st</a:t>
            </a:r>
            <a:r>
              <a:rPr lang="en-GB" altLang="en-US" sz="2000" dirty="0">
                <a:latin typeface="Calibri" panose="020F0502020204030204" pitchFamily="34" charset="0"/>
              </a:rPr>
              <a:t> rib</a:t>
            </a:r>
            <a:endParaRPr lang="sr-Latn-CS" altLang="en-US" sz="2000" dirty="0">
              <a:latin typeface="Calibri" panose="020F0502020204030204" pitchFamily="34" charset="0"/>
            </a:endParaRPr>
          </a:p>
          <a:p>
            <a:pPr eaLnBrk="1" hangingPunct="1">
              <a:spcBef>
                <a:spcPts val="600"/>
              </a:spcBef>
              <a:buClrTx/>
              <a:buSzTx/>
              <a:buFontTx/>
              <a:buChar char="-"/>
            </a:pPr>
            <a:endParaRPr lang="sr-Latn-CS" altLang="en-US" sz="2000" dirty="0">
              <a:latin typeface="Calibri" panose="020F0502020204030204" pitchFamily="34" charset="0"/>
            </a:endParaRPr>
          </a:p>
          <a:p>
            <a:pPr eaLnBrk="1" hangingPunct="1">
              <a:spcBef>
                <a:spcPts val="600"/>
              </a:spcBef>
              <a:buClrTx/>
              <a:buSzTx/>
              <a:buFontTx/>
              <a:buChar char="-"/>
            </a:pPr>
            <a:r>
              <a:rPr lang="sr-Latn-CS" altLang="en-US" sz="2000" dirty="0">
                <a:latin typeface="Calibri" panose="020F0502020204030204" pitchFamily="34" charset="0"/>
              </a:rPr>
              <a:t> </a:t>
            </a:r>
            <a:r>
              <a:rPr lang="en-GB" altLang="en-US" sz="2000" dirty="0">
                <a:latin typeface="Calibri" panose="020F0502020204030204" pitchFamily="34" charset="0"/>
              </a:rPr>
              <a:t>descends on the internal surface of thorax</a:t>
            </a:r>
            <a:br>
              <a:rPr lang="en-GB" altLang="en-US" sz="2000" dirty="0">
                <a:latin typeface="Calibri" panose="020F0502020204030204" pitchFamily="34" charset="0"/>
              </a:rPr>
            </a:br>
            <a:r>
              <a:rPr lang="en-GB" altLang="en-US" sz="2000" dirty="0">
                <a:latin typeface="Calibri" panose="020F0502020204030204" pitchFamily="34" charset="0"/>
              </a:rPr>
              <a:t>   vertically to the level of </a:t>
            </a:r>
            <a:r>
              <a:rPr lang="sr-Latn-CS" altLang="en-US" sz="2000" dirty="0">
                <a:latin typeface="Calibri" panose="020F0502020204030204" pitchFamily="34" charset="0"/>
              </a:rPr>
              <a:t>VI</a:t>
            </a:r>
            <a:r>
              <a:rPr lang="en-GB" altLang="en-US" sz="2000" dirty="0">
                <a:latin typeface="Calibri" panose="020F0502020204030204" pitchFamily="34" charset="0"/>
              </a:rPr>
              <a:t> intercostal</a:t>
            </a:r>
            <a:br>
              <a:rPr lang="en-GB" altLang="en-US" sz="2000" dirty="0">
                <a:latin typeface="Calibri" panose="020F0502020204030204" pitchFamily="34" charset="0"/>
              </a:rPr>
            </a:br>
            <a:r>
              <a:rPr lang="en-GB" altLang="en-US" sz="2000" dirty="0">
                <a:latin typeface="Calibri" panose="020F0502020204030204" pitchFamily="34" charset="0"/>
              </a:rPr>
              <a:t>   space</a:t>
            </a:r>
            <a:r>
              <a:rPr lang="sr-Latn-CS" altLang="en-US" sz="2000" dirty="0">
                <a:latin typeface="Calibri" panose="020F0502020204030204" pitchFamily="34" charset="0"/>
              </a:rPr>
              <a:t>,</a:t>
            </a:r>
            <a:r>
              <a:rPr lang="en-GB" altLang="en-US" sz="2000" dirty="0">
                <a:latin typeface="Calibri" panose="020F0502020204030204" pitchFamily="34" charset="0"/>
              </a:rPr>
              <a:t> </a:t>
            </a:r>
            <a:r>
              <a:rPr lang="sr-Latn-CS" altLang="en-US" sz="2000" dirty="0">
                <a:latin typeface="Calibri" panose="020F0502020204030204" pitchFamily="34" charset="0"/>
              </a:rPr>
              <a:t>1-1,5 </a:t>
            </a:r>
            <a:r>
              <a:rPr lang="en-GB" altLang="en-US" sz="2000" dirty="0">
                <a:latin typeface="Calibri" panose="020F0502020204030204" pitchFamily="34" charset="0"/>
              </a:rPr>
              <a:t>cm</a:t>
            </a:r>
            <a:r>
              <a:rPr lang="sr-Latn-CS" altLang="en-US" sz="2000" dirty="0">
                <a:latin typeface="Calibri" panose="020F0502020204030204" pitchFamily="34" charset="0"/>
              </a:rPr>
              <a:t> </a:t>
            </a:r>
            <a:r>
              <a:rPr lang="en-GB" altLang="en-US" sz="2000" dirty="0">
                <a:latin typeface="Calibri" panose="020F0502020204030204" pitchFamily="34" charset="0"/>
              </a:rPr>
              <a:t>lateral to the lateral</a:t>
            </a:r>
            <a:br>
              <a:rPr lang="en-GB" altLang="en-US" sz="2000" dirty="0">
                <a:latin typeface="Calibri" panose="020F0502020204030204" pitchFamily="34" charset="0"/>
              </a:rPr>
            </a:br>
            <a:r>
              <a:rPr lang="en-GB" altLang="en-US" sz="2000" dirty="0">
                <a:latin typeface="Calibri" panose="020F0502020204030204" pitchFamily="34" charset="0"/>
              </a:rPr>
              <a:t>    border of sternum</a:t>
            </a:r>
            <a:r>
              <a:rPr lang="sr-Latn-CS" altLang="en-US" sz="2000" dirty="0">
                <a:latin typeface="Calibri" panose="020F0502020204030204" pitchFamily="34" charset="0"/>
              </a:rPr>
              <a:t>;</a:t>
            </a:r>
            <a:br>
              <a:rPr lang="sr-Latn-CS" altLang="en-US" sz="2000" dirty="0">
                <a:latin typeface="Calibri" panose="020F0502020204030204" pitchFamily="34" charset="0"/>
              </a:rPr>
            </a:br>
            <a:r>
              <a:rPr lang="sr-Latn-CS" altLang="en-US" sz="2000" dirty="0">
                <a:latin typeface="Calibri" panose="020F0502020204030204" pitchFamily="34" charset="0"/>
              </a:rPr>
              <a:t>  </a:t>
            </a:r>
            <a:r>
              <a:rPr lang="en-GB" altLang="en-US" sz="2000" dirty="0">
                <a:latin typeface="Calibri" panose="020F0502020204030204" pitchFamily="34" charset="0"/>
              </a:rPr>
              <a:t>anterior to artery: costal cartilages</a:t>
            </a:r>
            <a:br>
              <a:rPr lang="en-GB" altLang="en-US" sz="2000" dirty="0">
                <a:latin typeface="Calibri" panose="020F0502020204030204" pitchFamily="34" charset="0"/>
              </a:rPr>
            </a:br>
            <a:r>
              <a:rPr lang="en-GB" altLang="en-US" sz="2000" dirty="0">
                <a:latin typeface="Calibri" panose="020F0502020204030204" pitchFamily="34" charset="0"/>
              </a:rPr>
              <a:t>  and</a:t>
            </a:r>
            <a:r>
              <a:rPr lang="sr-Latn-CS" altLang="en-US" sz="2000" dirty="0">
                <a:latin typeface="Calibri" panose="020F0502020204030204" pitchFamily="34" charset="0"/>
              </a:rPr>
              <a:t> membrana </a:t>
            </a:r>
            <a:r>
              <a:rPr lang="sr-Latn-CS" altLang="en-US" sz="2000" dirty="0" err="1">
                <a:latin typeface="Calibri" panose="020F0502020204030204" pitchFamily="34" charset="0"/>
              </a:rPr>
              <a:t>intercostalis</a:t>
            </a:r>
            <a:r>
              <a:rPr lang="sr-Latn-CS" altLang="en-US" sz="2000" dirty="0">
                <a:latin typeface="Calibri" panose="020F0502020204030204" pitchFamily="34" charset="0"/>
              </a:rPr>
              <a:t> </a:t>
            </a:r>
            <a:r>
              <a:rPr lang="sr-Latn-CS" altLang="en-US" sz="2000" dirty="0" err="1">
                <a:latin typeface="Calibri" panose="020F0502020204030204" pitchFamily="34" charset="0"/>
              </a:rPr>
              <a:t>externa</a:t>
            </a:r>
            <a:r>
              <a:rPr lang="sr-Latn-CS" altLang="en-US" sz="2000" dirty="0">
                <a:latin typeface="Calibri" panose="020F0502020204030204" pitchFamily="34" charset="0"/>
              </a:rPr>
              <a:t>;</a:t>
            </a:r>
            <a:br>
              <a:rPr lang="sr-Latn-CS" altLang="en-US" sz="2000" dirty="0">
                <a:latin typeface="Calibri" panose="020F0502020204030204" pitchFamily="34" charset="0"/>
              </a:rPr>
            </a:br>
            <a:r>
              <a:rPr lang="sr-Latn-CS" altLang="en-US" sz="2000" dirty="0">
                <a:latin typeface="Calibri" panose="020F0502020204030204" pitchFamily="34" charset="0"/>
              </a:rPr>
              <a:t>  </a:t>
            </a:r>
            <a:r>
              <a:rPr lang="en-GB" altLang="en-US" sz="2000" dirty="0">
                <a:latin typeface="Calibri" panose="020F0502020204030204" pitchFamily="34" charset="0"/>
              </a:rPr>
              <a:t>posterior (deeper) to artery is </a:t>
            </a:r>
            <a:r>
              <a:rPr lang="sr-Latn-CS" altLang="en-US" sz="2000" dirty="0" err="1">
                <a:latin typeface="Calibri" panose="020F0502020204030204" pitchFamily="34" charset="0"/>
              </a:rPr>
              <a:t>fascia</a:t>
            </a:r>
            <a:br>
              <a:rPr lang="en-GB" altLang="en-US" sz="2000" dirty="0">
                <a:latin typeface="Calibri" panose="020F0502020204030204" pitchFamily="34" charset="0"/>
              </a:rPr>
            </a:br>
            <a:r>
              <a:rPr lang="en-GB" altLang="en-US" sz="2000" dirty="0">
                <a:latin typeface="Calibri" panose="020F0502020204030204" pitchFamily="34" charset="0"/>
              </a:rPr>
              <a:t>  </a:t>
            </a:r>
            <a:r>
              <a:rPr lang="sr-Latn-CS" altLang="en-US" sz="2000" dirty="0" err="1">
                <a:latin typeface="Calibri" panose="020F0502020204030204" pitchFamily="34" charset="0"/>
              </a:rPr>
              <a:t>endothoracica</a:t>
            </a:r>
            <a:r>
              <a:rPr lang="sr-Latn-CS" altLang="en-US" sz="2000" dirty="0">
                <a:latin typeface="Calibri" panose="020F0502020204030204" pitchFamily="34" charset="0"/>
              </a:rPr>
              <a:t>,</a:t>
            </a:r>
            <a:r>
              <a:rPr lang="en-GB" altLang="en-US" sz="2000" dirty="0">
                <a:latin typeface="Calibri" panose="020F0502020204030204" pitchFamily="34" charset="0"/>
              </a:rPr>
              <a:t> and </a:t>
            </a:r>
            <a:r>
              <a:rPr lang="sr-Latn-CS" altLang="en-US" sz="2000" dirty="0">
                <a:latin typeface="Calibri" panose="020F0502020204030204" pitchFamily="34" charset="0"/>
              </a:rPr>
              <a:t>m. </a:t>
            </a:r>
            <a:r>
              <a:rPr lang="sr-Latn-CS" altLang="en-US" sz="2000" dirty="0" err="1">
                <a:latin typeface="Calibri" panose="020F0502020204030204" pitchFamily="34" charset="0"/>
              </a:rPr>
              <a:t>transversus</a:t>
            </a:r>
            <a:br>
              <a:rPr lang="en-GB" altLang="en-US" sz="2000" dirty="0">
                <a:latin typeface="Calibri" panose="020F0502020204030204" pitchFamily="34" charset="0"/>
              </a:rPr>
            </a:br>
            <a:r>
              <a:rPr lang="en-GB" altLang="en-US" sz="2000" dirty="0">
                <a:latin typeface="Calibri" panose="020F0502020204030204" pitchFamily="34" charset="0"/>
              </a:rPr>
              <a:t>  </a:t>
            </a:r>
            <a:r>
              <a:rPr lang="sr-Latn-CS" altLang="en-US" sz="2000" dirty="0" err="1">
                <a:latin typeface="Calibri" panose="020F0502020204030204" pitchFamily="34" charset="0"/>
              </a:rPr>
              <a:t>thoracis</a:t>
            </a:r>
            <a:r>
              <a:rPr lang="en-GB" altLang="en-US" sz="2000" dirty="0">
                <a:latin typeface="Calibri" panose="020F0502020204030204" pitchFamily="34" charset="0"/>
              </a:rPr>
              <a:t> (from the level of III intercostal</a:t>
            </a:r>
            <a:br>
              <a:rPr lang="en-GB" altLang="en-US" sz="2000" dirty="0">
                <a:latin typeface="Calibri" panose="020F0502020204030204" pitchFamily="34" charset="0"/>
              </a:rPr>
            </a:br>
            <a:r>
              <a:rPr lang="en-GB" altLang="en-US" sz="2000" dirty="0">
                <a:latin typeface="Calibri" panose="020F0502020204030204" pitchFamily="34" charset="0"/>
              </a:rPr>
              <a:t>  space)</a:t>
            </a:r>
            <a:endParaRPr lang="sr-Latn-CS" altLang="en-US" sz="2000" dirty="0">
              <a:latin typeface="Calibri" panose="020F0502020204030204" pitchFamily="34" charset="0"/>
            </a:endParaRPr>
          </a:p>
          <a:p>
            <a:pPr eaLnBrk="1" hangingPunct="1">
              <a:spcBef>
                <a:spcPts val="600"/>
              </a:spcBef>
              <a:buClrTx/>
              <a:buSzTx/>
              <a:buFontTx/>
              <a:buChar char="-"/>
            </a:pPr>
            <a:endParaRPr lang="sr-Latn-CS" altLang="en-US" sz="2000" dirty="0">
              <a:latin typeface="Calibri" panose="020F0502020204030204" pitchFamily="34" charset="0"/>
            </a:endParaRPr>
          </a:p>
        </p:txBody>
      </p:sp>
      <p:sp>
        <p:nvSpPr>
          <p:cNvPr id="82947" name="Rectangle 3"/>
          <p:cNvSpPr>
            <a:spLocks noChangeArrowheads="1"/>
          </p:cNvSpPr>
          <p:nvPr/>
        </p:nvSpPr>
        <p:spPr bwMode="auto">
          <a:xfrm>
            <a:off x="2857500" y="0"/>
            <a:ext cx="31162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r>
              <a:rPr lang="sr-Latn-CS" altLang="en-US">
                <a:solidFill>
                  <a:srgbClr val="C00000"/>
                </a:solidFill>
                <a:effectLst>
                  <a:outerShdw blurRad="38100" dist="38100" dir="2700000" algn="tl">
                    <a:srgbClr val="C0C0C0"/>
                  </a:outerShdw>
                </a:effectLst>
                <a:latin typeface="Perpetua" panose="02020502060401020303" pitchFamily="18" charset="0"/>
              </a:rPr>
              <a:t>A. thoracica interna</a:t>
            </a:r>
          </a:p>
        </p:txBody>
      </p:sp>
      <p:pic>
        <p:nvPicPr>
          <p:cNvPr id="81924" name="Picture 7" descr="0051 krv"/>
          <p:cNvPicPr>
            <a:picLocks noChangeAspect="1" noChangeArrowheads="1"/>
          </p:cNvPicPr>
          <p:nvPr/>
        </p:nvPicPr>
        <p:blipFill>
          <a:blip r:embed="rId2" cstate="print">
            <a:lum contrast="12000"/>
            <a:extLst>
              <a:ext uri="{28A0092B-C50C-407E-A947-70E740481C1C}">
                <a14:useLocalDpi xmlns:a14="http://schemas.microsoft.com/office/drawing/2010/main" val="0"/>
              </a:ext>
            </a:extLst>
          </a:blip>
          <a:srcRect/>
          <a:stretch>
            <a:fillRect/>
          </a:stretch>
        </p:blipFill>
        <p:spPr bwMode="auto">
          <a:xfrm>
            <a:off x="4644507" y="1052736"/>
            <a:ext cx="4404243" cy="4112989"/>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zoom/>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body" sz="half" idx="4294967295"/>
          </p:nvPr>
        </p:nvSpPr>
        <p:spPr>
          <a:xfrm>
            <a:off x="0" y="785813"/>
            <a:ext cx="7786688" cy="6072187"/>
          </a:xfrm>
        </p:spPr>
        <p:txBody>
          <a:bodyPr/>
          <a:lstStyle/>
          <a:p>
            <a:pPr eaLnBrk="1" hangingPunct="1">
              <a:lnSpc>
                <a:spcPct val="90000"/>
              </a:lnSpc>
              <a:buFontTx/>
              <a:buNone/>
              <a:defRPr/>
            </a:pPr>
            <a:r>
              <a:rPr lang="sr-Latn-CS" altLang="en-US" b="1" dirty="0">
                <a:solidFill>
                  <a:schemeClr val="accent2"/>
                </a:solidFill>
                <a:effectLst>
                  <a:outerShdw blurRad="38100" dist="38100" dir="2700000" algn="tl">
                    <a:srgbClr val="C0C0C0"/>
                  </a:outerShdw>
                </a:effectLst>
              </a:rPr>
              <a:t>  </a:t>
            </a:r>
            <a:r>
              <a:rPr lang="en-GB" altLang="en-US" sz="2000" dirty="0">
                <a:solidFill>
                  <a:srgbClr val="663300"/>
                </a:solidFill>
                <a:effectLst>
                  <a:outerShdw blurRad="38100" dist="38100" dir="2700000" algn="tl">
                    <a:srgbClr val="C0C0C0"/>
                  </a:outerShdw>
                </a:effectLst>
                <a:latin typeface="Cambria" panose="02040503050406030204" pitchFamily="18" charset="0"/>
              </a:rPr>
              <a:t>SIDE BRANCHES</a:t>
            </a:r>
            <a:r>
              <a:rPr lang="sr-Latn-CS" altLang="en-US" sz="2000" dirty="0">
                <a:solidFill>
                  <a:srgbClr val="663300"/>
                </a:solidFill>
                <a:effectLst>
                  <a:outerShdw blurRad="38100" dist="38100" dir="2700000" algn="tl">
                    <a:srgbClr val="C0C0C0"/>
                  </a:outerShdw>
                </a:effectLst>
              </a:rPr>
              <a:t>:</a:t>
            </a:r>
            <a:endParaRPr lang="sr-Latn-CS" altLang="en-US" dirty="0">
              <a:solidFill>
                <a:srgbClr val="663300"/>
              </a:solidFill>
              <a:effectLst>
                <a:outerShdw blurRad="38100" dist="38100" dir="2700000" algn="tl">
                  <a:srgbClr val="C0C0C0"/>
                </a:outerShdw>
              </a:effectLst>
            </a:endParaRPr>
          </a:p>
          <a:p>
            <a:pPr eaLnBrk="1" hangingPunct="1">
              <a:lnSpc>
                <a:spcPct val="90000"/>
              </a:lnSpc>
              <a:buFontTx/>
              <a:buNone/>
              <a:defRPr/>
            </a:pPr>
            <a:r>
              <a:rPr lang="sr-Latn-CS" altLang="en-US" b="1" i="1" dirty="0">
                <a:solidFill>
                  <a:srgbClr val="663300"/>
                </a:solidFill>
                <a:effectLst>
                  <a:outerShdw blurRad="38100" dist="38100" dir="2700000" algn="tl">
                    <a:srgbClr val="C0C0C0"/>
                  </a:outerShdw>
                </a:effectLst>
              </a:rPr>
              <a:t> </a:t>
            </a:r>
            <a:r>
              <a:rPr lang="sr-Cyrl-CS" altLang="en-US" b="1" i="1" dirty="0">
                <a:solidFill>
                  <a:srgbClr val="663300"/>
                </a:solidFill>
                <a:effectLst>
                  <a:outerShdw blurRad="38100" dist="38100" dir="2700000" algn="tl">
                    <a:srgbClr val="C0C0C0"/>
                  </a:outerShdw>
                </a:effectLst>
                <a:latin typeface="Cambria" panose="02040503050406030204" pitchFamily="18" charset="0"/>
              </a:rPr>
              <a:t> </a:t>
            </a:r>
            <a:r>
              <a:rPr lang="en-GB" altLang="en-US" sz="2000" b="1" i="1" dirty="0">
                <a:solidFill>
                  <a:srgbClr val="663300"/>
                </a:solidFill>
                <a:effectLst>
                  <a:outerShdw blurRad="38100" dist="38100" dir="2700000" algn="tl">
                    <a:srgbClr val="C0C0C0"/>
                  </a:outerShdw>
                </a:effectLst>
                <a:latin typeface="Cambria" panose="02040503050406030204" pitchFamily="18" charset="0"/>
              </a:rPr>
              <a:t>lateral</a:t>
            </a:r>
            <a:r>
              <a:rPr lang="sr-Latn-CS" altLang="en-US" sz="2000" b="1" dirty="0">
                <a:solidFill>
                  <a:srgbClr val="663300"/>
                </a:solidFill>
                <a:effectLst>
                  <a:outerShdw blurRad="38100" dist="38100" dir="2700000" algn="tl">
                    <a:srgbClr val="C0C0C0"/>
                  </a:outerShdw>
                </a:effectLst>
              </a:rPr>
              <a:t>:</a:t>
            </a:r>
            <a:r>
              <a:rPr lang="sr-Latn-CS" altLang="en-US" sz="2400" b="1" dirty="0">
                <a:solidFill>
                  <a:srgbClr val="66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rr</a:t>
            </a:r>
            <a:r>
              <a:rPr lang="sr-Latn-CS" altLang="en-US" sz="24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intercostales</a:t>
            </a:r>
            <a:r>
              <a:rPr lang="sr-Latn-CS" altLang="en-US" sz="24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anteriores</a:t>
            </a:r>
            <a:r>
              <a:rPr lang="sr-Latn-CS" altLang="en-US" sz="2400" dirty="0">
                <a:solidFill>
                  <a:srgbClr val="003300"/>
                </a:solidFill>
                <a:effectLst>
                  <a:outerShdw blurRad="38100" dist="38100" dir="2700000" algn="tl">
                    <a:srgbClr val="C0C0C0"/>
                  </a:outerShdw>
                </a:effectLst>
              </a:rPr>
              <a:t> </a:t>
            </a:r>
            <a:r>
              <a:rPr lang="sr-Latn-CS" altLang="en-US" sz="2400" i="1" dirty="0">
                <a:solidFill>
                  <a:srgbClr val="003300"/>
                </a:solidFill>
                <a:effectLst>
                  <a:outerShdw blurRad="38100" dist="38100" dir="2700000" algn="tl">
                    <a:srgbClr val="C0C0C0"/>
                  </a:outerShdw>
                </a:effectLst>
              </a:rPr>
              <a:t>(I- VI)</a:t>
            </a:r>
            <a:endParaRPr lang="sr-Latn-CS" altLang="en-US" sz="2400" b="1" i="1" dirty="0">
              <a:solidFill>
                <a:srgbClr val="663300"/>
              </a:solidFill>
              <a:effectLst>
                <a:outerShdw blurRad="38100" dist="38100" dir="2700000" algn="tl">
                  <a:srgbClr val="C0C0C0"/>
                </a:outerShdw>
              </a:effectLst>
            </a:endParaRPr>
          </a:p>
          <a:p>
            <a:pPr eaLnBrk="1" hangingPunct="1">
              <a:lnSpc>
                <a:spcPct val="90000"/>
              </a:lnSpc>
              <a:buFontTx/>
              <a:buNone/>
              <a:defRPr/>
            </a:pPr>
            <a:r>
              <a:rPr lang="sr-Latn-CS" altLang="en-US" sz="2400" b="1" i="1" dirty="0">
                <a:solidFill>
                  <a:srgbClr val="663300"/>
                </a:solidFill>
                <a:effectLst>
                  <a:outerShdw blurRad="38100" dist="38100" dir="2700000" algn="tl">
                    <a:srgbClr val="C0C0C0"/>
                  </a:outerShdw>
                </a:effectLst>
              </a:rPr>
              <a:t> </a:t>
            </a:r>
            <a:r>
              <a:rPr lang="sr-Cyrl-CS" altLang="en-US" sz="2400" b="1" i="1" dirty="0">
                <a:solidFill>
                  <a:srgbClr val="663300"/>
                </a:solidFill>
                <a:effectLst>
                  <a:outerShdw blurRad="38100" dist="38100" dir="2700000" algn="tl">
                    <a:srgbClr val="C0C0C0"/>
                  </a:outerShdw>
                </a:effectLst>
                <a:latin typeface="Cambria" panose="02040503050406030204" pitchFamily="18" charset="0"/>
              </a:rPr>
              <a:t> </a:t>
            </a:r>
            <a:r>
              <a:rPr lang="en-GB" altLang="en-US" sz="2000" b="1" i="1" dirty="0">
                <a:solidFill>
                  <a:srgbClr val="663300"/>
                </a:solidFill>
                <a:effectLst>
                  <a:outerShdw blurRad="38100" dist="38100" dir="2700000" algn="tl">
                    <a:srgbClr val="C0C0C0"/>
                  </a:outerShdw>
                </a:effectLst>
                <a:latin typeface="Cambria" panose="02040503050406030204" pitchFamily="18" charset="0"/>
              </a:rPr>
              <a:t>medial</a:t>
            </a:r>
            <a:r>
              <a:rPr lang="sr-Latn-CS" altLang="en-US" sz="2000" b="1" i="1" dirty="0">
                <a:solidFill>
                  <a:srgbClr val="663300"/>
                </a:solidFill>
                <a:effectLst>
                  <a:outerShdw blurRad="38100" dist="38100" dir="2700000" algn="tl">
                    <a:srgbClr val="C0C0C0"/>
                  </a:outerShdw>
                </a:effectLst>
              </a:rPr>
              <a:t>:</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sternales</a:t>
            </a:r>
            <a:endParaRPr lang="sr-Latn-CS" altLang="en-US" sz="2400" b="1" i="1" dirty="0">
              <a:solidFill>
                <a:srgbClr val="663300"/>
              </a:solidFill>
              <a:effectLst>
                <a:outerShdw blurRad="38100" dist="38100" dir="2700000" algn="tl">
                  <a:srgbClr val="C0C0C0"/>
                </a:outerShdw>
              </a:effectLst>
            </a:endParaRPr>
          </a:p>
          <a:p>
            <a:pPr eaLnBrk="1" hangingPunct="1">
              <a:lnSpc>
                <a:spcPct val="90000"/>
              </a:lnSpc>
              <a:buFontTx/>
              <a:buNone/>
              <a:defRPr/>
            </a:pPr>
            <a:r>
              <a:rPr lang="sr-Cyrl-CS" altLang="en-US" sz="2000" b="1" i="1" dirty="0">
                <a:solidFill>
                  <a:srgbClr val="663300"/>
                </a:solidFill>
                <a:effectLst>
                  <a:outerShdw blurRad="38100" dist="38100" dir="2700000" algn="tl">
                    <a:srgbClr val="C0C0C0"/>
                  </a:outerShdw>
                </a:effectLst>
                <a:latin typeface="Cambria" panose="02040503050406030204" pitchFamily="18" charset="0"/>
              </a:rPr>
              <a:t>  </a:t>
            </a:r>
            <a:r>
              <a:rPr lang="en-GB" altLang="en-US" sz="2000" b="1" i="1" dirty="0">
                <a:solidFill>
                  <a:srgbClr val="663300"/>
                </a:solidFill>
                <a:effectLst>
                  <a:outerShdw blurRad="38100" dist="38100" dir="2700000" algn="tl">
                    <a:srgbClr val="C0C0C0"/>
                  </a:outerShdw>
                </a:effectLst>
                <a:latin typeface="Cambria" panose="02040503050406030204" pitchFamily="18" charset="0"/>
              </a:rPr>
              <a:t>anterior</a:t>
            </a:r>
            <a:r>
              <a:rPr lang="sr-Latn-CS" altLang="en-US" sz="2000" b="1" i="1" dirty="0">
                <a:solidFill>
                  <a:srgbClr val="663300"/>
                </a:solidFill>
                <a:effectLst>
                  <a:outerShdw blurRad="38100" dist="38100" dir="2700000" algn="tl">
                    <a:srgbClr val="C0C0C0"/>
                  </a:outerShdw>
                </a:effectLst>
              </a:rPr>
              <a:t>:</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perforantes</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mammarii</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mediales</a:t>
            </a:r>
            <a:r>
              <a:rPr lang="sr-Latn-CS" altLang="en-US" sz="2400" b="1" i="1" dirty="0">
                <a:solidFill>
                  <a:srgbClr val="663300"/>
                </a:solidFill>
                <a:effectLst>
                  <a:outerShdw blurRad="38100" dist="38100" dir="2700000" algn="tl">
                    <a:srgbClr val="C0C0C0"/>
                  </a:outerShdw>
                </a:effectLst>
              </a:rPr>
              <a:t>)  </a:t>
            </a:r>
          </a:p>
          <a:p>
            <a:pPr eaLnBrk="1" hangingPunct="1">
              <a:lnSpc>
                <a:spcPct val="90000"/>
              </a:lnSpc>
              <a:buFontTx/>
              <a:buNone/>
              <a:defRPr/>
            </a:pPr>
            <a:r>
              <a:rPr lang="sr-Latn-CS" altLang="en-US" sz="2400" b="1" i="1" dirty="0">
                <a:solidFill>
                  <a:srgbClr val="663300"/>
                </a:solidFill>
                <a:effectLst>
                  <a:outerShdw blurRad="38100" dist="38100" dir="2700000" algn="tl">
                    <a:srgbClr val="C0C0C0"/>
                  </a:outerShdw>
                </a:effectLst>
              </a:rPr>
              <a:t> </a:t>
            </a:r>
            <a:r>
              <a:rPr lang="sr-Cyrl-CS" altLang="en-US" sz="2400" b="1" i="1" dirty="0">
                <a:solidFill>
                  <a:srgbClr val="663300"/>
                </a:solidFill>
                <a:effectLst>
                  <a:outerShdw blurRad="38100" dist="38100" dir="2700000" algn="tl">
                    <a:srgbClr val="C0C0C0"/>
                  </a:outerShdw>
                </a:effectLst>
                <a:latin typeface="Cambria" panose="02040503050406030204" pitchFamily="18" charset="0"/>
              </a:rPr>
              <a:t> </a:t>
            </a:r>
            <a:r>
              <a:rPr lang="en-GB" altLang="en-US" sz="2000" b="1" i="1" dirty="0">
                <a:solidFill>
                  <a:srgbClr val="663300"/>
                </a:solidFill>
                <a:effectLst>
                  <a:outerShdw blurRad="38100" dist="38100" dir="2700000" algn="tl">
                    <a:srgbClr val="C0C0C0"/>
                  </a:outerShdw>
                </a:effectLst>
                <a:latin typeface="Cambria" panose="02040503050406030204" pitchFamily="18" charset="0"/>
              </a:rPr>
              <a:t>posterior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mediastinales</a:t>
            </a:r>
            <a:r>
              <a:rPr lang="sr-Latn-CS" altLang="en-US" sz="2400" b="1" i="1" dirty="0">
                <a:solidFill>
                  <a:srgbClr val="663300"/>
                </a:solidFill>
                <a:effectLst>
                  <a:outerShdw blurRad="38100" dist="38100" dir="2700000" algn="tl">
                    <a:srgbClr val="C0C0C0"/>
                  </a:outerShdw>
                </a:effectLst>
              </a:rPr>
              <a:t>, </a:t>
            </a:r>
            <a:br>
              <a:rPr lang="sr-Latn-CS" altLang="en-US" sz="2400" b="1" i="1" dirty="0">
                <a:solidFill>
                  <a:srgbClr val="663300"/>
                </a:solidFill>
                <a:effectLst>
                  <a:outerShdw blurRad="38100" dist="38100" dir="2700000" algn="tl">
                    <a:srgbClr val="C0C0C0"/>
                  </a:outerShdw>
                </a:effectLst>
              </a:rPr>
            </a:b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bronchiales</a:t>
            </a:r>
            <a:br>
              <a:rPr lang="sr-Latn-CS" altLang="en-US" sz="2400" b="1" i="1" dirty="0">
                <a:solidFill>
                  <a:srgbClr val="663300"/>
                </a:solidFill>
                <a:effectLst>
                  <a:outerShdw blurRad="38100" dist="38100" dir="2700000" algn="tl">
                    <a:srgbClr val="C0C0C0"/>
                  </a:outerShdw>
                </a:effectLst>
              </a:rPr>
            </a:b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thymici</a:t>
            </a:r>
            <a:br>
              <a:rPr lang="sr-Latn-CS" altLang="en-US" sz="2400" b="1" i="1" dirty="0">
                <a:solidFill>
                  <a:srgbClr val="663300"/>
                </a:solidFill>
                <a:effectLst>
                  <a:outerShdw blurRad="38100" dist="38100" dir="2700000" algn="tl">
                    <a:srgbClr val="C0C0C0"/>
                  </a:outerShdw>
                </a:effectLst>
              </a:rPr>
            </a:b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pericardiaci</a:t>
            </a:r>
            <a:endParaRPr lang="sr-Latn-CS" altLang="en-US" sz="2400" b="1" i="1" dirty="0">
              <a:solidFill>
                <a:srgbClr val="663300"/>
              </a:solidFill>
              <a:effectLst>
                <a:outerShdw blurRad="38100" dist="38100" dir="2700000" algn="tl">
                  <a:srgbClr val="C0C0C0"/>
                </a:outerShdw>
              </a:effectLst>
            </a:endParaRPr>
          </a:p>
          <a:p>
            <a:pPr eaLnBrk="1" hangingPunct="1">
              <a:lnSpc>
                <a:spcPct val="90000"/>
              </a:lnSpc>
              <a:buFontTx/>
              <a:buNone/>
              <a:defRPr/>
            </a:pPr>
            <a:r>
              <a:rPr lang="sr-Latn-CS" altLang="en-US" sz="2400" b="1" i="1" dirty="0">
                <a:solidFill>
                  <a:srgbClr val="663300"/>
                </a:solidFill>
                <a:effectLst>
                  <a:outerShdw blurRad="38100" dist="38100" dir="2700000" algn="tl">
                    <a:srgbClr val="C0C0C0"/>
                  </a:outerShdw>
                </a:effectLst>
              </a:rPr>
              <a:t> - a. </a:t>
            </a:r>
            <a:r>
              <a:rPr lang="sr-Latn-CS" altLang="en-US" sz="2400" b="1" i="1" dirty="0" err="1">
                <a:solidFill>
                  <a:srgbClr val="663300"/>
                </a:solidFill>
                <a:effectLst>
                  <a:outerShdw blurRad="38100" dist="38100" dir="2700000" algn="tl">
                    <a:srgbClr val="C0C0C0"/>
                  </a:outerShdw>
                </a:effectLst>
              </a:rPr>
              <a:t>pericardiacophrenica</a:t>
            </a:r>
            <a:endParaRPr lang="sr-Latn-CS" altLang="en-US" sz="2400" b="1" i="1" dirty="0">
              <a:solidFill>
                <a:srgbClr val="663300"/>
              </a:solidFill>
              <a:effectLst>
                <a:outerShdw blurRad="38100" dist="38100" dir="2700000" algn="tl">
                  <a:srgbClr val="C0C0C0"/>
                </a:outerShdw>
              </a:effectLst>
            </a:endParaRPr>
          </a:p>
          <a:p>
            <a:pPr eaLnBrk="1" hangingPunct="1">
              <a:lnSpc>
                <a:spcPct val="90000"/>
              </a:lnSpc>
              <a:buFontTx/>
              <a:buNone/>
              <a:defRPr/>
            </a:pPr>
            <a:endParaRPr lang="sr-Latn-CS" altLang="en-US" sz="2000" b="1" i="1" dirty="0">
              <a:solidFill>
                <a:srgbClr val="663300"/>
              </a:solidFill>
              <a:effectLst>
                <a:outerShdw blurRad="38100" dist="38100" dir="2700000" algn="tl">
                  <a:srgbClr val="C0C0C0"/>
                </a:outerShdw>
              </a:effectLst>
            </a:endParaRPr>
          </a:p>
          <a:p>
            <a:pPr eaLnBrk="1" hangingPunct="1">
              <a:lnSpc>
                <a:spcPct val="90000"/>
              </a:lnSpc>
              <a:buFontTx/>
              <a:buNone/>
              <a:defRPr/>
            </a:pPr>
            <a:r>
              <a:rPr lang="sr-Latn-CS" altLang="en-US" sz="2000" b="1" dirty="0">
                <a:solidFill>
                  <a:srgbClr val="663300"/>
                </a:solidFill>
                <a:effectLst>
                  <a:outerShdw blurRad="38100" dist="38100" dir="2700000" algn="tl">
                    <a:srgbClr val="C0C0C0"/>
                  </a:outerShdw>
                </a:effectLst>
              </a:rPr>
              <a:t>            </a:t>
            </a:r>
            <a:r>
              <a:rPr lang="en-GB" altLang="en-US" sz="2000" dirty="0">
                <a:solidFill>
                  <a:srgbClr val="663300"/>
                </a:solidFill>
                <a:effectLst>
                  <a:outerShdw blurRad="38100" dist="38100" dir="2700000" algn="tl">
                    <a:srgbClr val="C0C0C0"/>
                  </a:outerShdw>
                </a:effectLst>
                <a:latin typeface="Cambria" panose="02040503050406030204" pitchFamily="18" charset="0"/>
              </a:rPr>
              <a:t>TERMINAL BRANCHES</a:t>
            </a:r>
            <a:r>
              <a:rPr lang="sr-Latn-CS" altLang="en-US" sz="2000" dirty="0">
                <a:solidFill>
                  <a:srgbClr val="663300"/>
                </a:solidFill>
                <a:effectLst>
                  <a:outerShdw blurRad="38100" dist="38100" dir="2700000" algn="tl">
                    <a:srgbClr val="C0C0C0"/>
                  </a:outerShdw>
                </a:effectLst>
              </a:rPr>
              <a:t>:</a:t>
            </a:r>
          </a:p>
          <a:p>
            <a:pPr eaLnBrk="1" hangingPunct="1">
              <a:lnSpc>
                <a:spcPct val="90000"/>
              </a:lnSpc>
              <a:buFontTx/>
              <a:buNone/>
              <a:defRPr/>
            </a:pPr>
            <a:r>
              <a:rPr lang="sr-Latn-CS" altLang="en-US" sz="2400" b="1" i="1" dirty="0">
                <a:solidFill>
                  <a:srgbClr val="663300"/>
                </a:solidFill>
                <a:effectLst>
                  <a:outerShdw blurRad="38100" dist="38100" dir="2700000" algn="tl">
                    <a:srgbClr val="C0C0C0"/>
                  </a:outerShdw>
                </a:effectLst>
              </a:rPr>
              <a:t>a. </a:t>
            </a:r>
            <a:r>
              <a:rPr lang="sr-Latn-CS" altLang="en-US" sz="2400" b="1" i="1" dirty="0" err="1">
                <a:solidFill>
                  <a:srgbClr val="663300"/>
                </a:solidFill>
                <a:effectLst>
                  <a:outerShdw blurRad="38100" dist="38100" dir="2700000" algn="tl">
                    <a:srgbClr val="C0C0C0"/>
                  </a:outerShdw>
                </a:effectLst>
              </a:rPr>
              <a:t>musculophrenica</a:t>
            </a:r>
            <a:endParaRPr lang="sr-Latn-CS" altLang="en-US" sz="2400" b="1" i="1" dirty="0">
              <a:solidFill>
                <a:srgbClr val="663300"/>
              </a:solidFill>
              <a:effectLst>
                <a:outerShdw blurRad="38100" dist="38100" dir="2700000" algn="tl">
                  <a:srgbClr val="C0C0C0"/>
                </a:outerShdw>
              </a:effectLst>
            </a:endParaRPr>
          </a:p>
          <a:p>
            <a:pPr eaLnBrk="1" hangingPunct="1">
              <a:lnSpc>
                <a:spcPct val="90000"/>
              </a:lnSpc>
              <a:buFontTx/>
              <a:buNone/>
              <a:defRPr/>
            </a:pPr>
            <a:r>
              <a:rPr lang="sr-Latn-CS" altLang="en-US" sz="2000" i="1" dirty="0">
                <a:solidFill>
                  <a:srgbClr val="663300"/>
                </a:solidFill>
                <a:effectLst>
                  <a:outerShdw blurRad="38100" dist="38100" dir="2700000" algn="tl">
                    <a:srgbClr val="C0C0C0"/>
                  </a:outerShdw>
                </a:effectLst>
              </a:rPr>
              <a:t>    </a:t>
            </a:r>
            <a:r>
              <a:rPr lang="sr-Latn-CS" altLang="en-US" sz="20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rr</a:t>
            </a:r>
            <a:r>
              <a:rPr lang="sr-Latn-CS" altLang="en-US" sz="24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intercostales</a:t>
            </a:r>
            <a:r>
              <a:rPr lang="sr-Latn-CS" altLang="en-US" sz="24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anteriores</a:t>
            </a:r>
            <a:r>
              <a:rPr lang="sr-Latn-CS" altLang="en-US" sz="2400" i="1" dirty="0">
                <a:solidFill>
                  <a:srgbClr val="663300"/>
                </a:solidFill>
                <a:effectLst>
                  <a:outerShdw blurRad="38100" dist="38100" dir="2700000" algn="tl">
                    <a:srgbClr val="C0C0C0"/>
                  </a:outerShdw>
                </a:effectLst>
              </a:rPr>
              <a:t> </a:t>
            </a:r>
            <a:r>
              <a:rPr lang="sr-Latn-CS" altLang="en-US" sz="2400" i="1" dirty="0">
                <a:solidFill>
                  <a:srgbClr val="003300"/>
                </a:solidFill>
                <a:effectLst>
                  <a:outerShdw blurRad="38100" dist="38100" dir="2700000" algn="tl">
                    <a:srgbClr val="C0C0C0"/>
                  </a:outerShdw>
                </a:effectLst>
              </a:rPr>
              <a:t>(VII - IX)</a:t>
            </a:r>
            <a:endParaRPr lang="sr-Latn-CS" altLang="en-US" sz="2400" b="1" i="1" dirty="0">
              <a:solidFill>
                <a:srgbClr val="003300"/>
              </a:solidFill>
              <a:effectLst>
                <a:outerShdw blurRad="38100" dist="38100" dir="2700000" algn="tl">
                  <a:srgbClr val="C0C0C0"/>
                </a:outerShdw>
              </a:effectLst>
            </a:endParaRPr>
          </a:p>
          <a:p>
            <a:pPr eaLnBrk="1" hangingPunct="1">
              <a:lnSpc>
                <a:spcPct val="90000"/>
              </a:lnSpc>
              <a:buFontTx/>
              <a:buNone/>
              <a:defRPr/>
            </a:pPr>
            <a:r>
              <a:rPr lang="sr-Latn-CS" altLang="en-US" sz="2000" b="1" dirty="0">
                <a:solidFill>
                  <a:srgbClr val="663300"/>
                </a:solidFill>
                <a:effectLst>
                  <a:outerShdw blurRad="38100" dist="38100" dir="2700000" algn="tl">
                    <a:srgbClr val="C0C0C0"/>
                  </a:outerShdw>
                </a:effectLst>
              </a:rPr>
              <a:t>  </a:t>
            </a:r>
            <a:r>
              <a:rPr lang="sr-Latn-CS" altLang="en-US" sz="2400" b="1" i="1" dirty="0">
                <a:solidFill>
                  <a:srgbClr val="663300"/>
                </a:solidFill>
                <a:effectLst>
                  <a:outerShdw blurRad="38100" dist="38100" dir="2700000" algn="tl">
                    <a:srgbClr val="C0C0C0"/>
                  </a:outerShdw>
                </a:effectLst>
              </a:rPr>
              <a:t>a. </a:t>
            </a:r>
            <a:r>
              <a:rPr lang="sr-Latn-CS" altLang="en-US" sz="2400" b="1" i="1" dirty="0" err="1">
                <a:solidFill>
                  <a:srgbClr val="663300"/>
                </a:solidFill>
                <a:effectLst>
                  <a:outerShdw blurRad="38100" dist="38100" dir="2700000" algn="tl">
                    <a:srgbClr val="C0C0C0"/>
                  </a:outerShdw>
                </a:effectLst>
              </a:rPr>
              <a:t>epigastrica</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superior</a:t>
            </a:r>
            <a:endParaRPr lang="en-US" altLang="en-US" sz="2400" b="1" dirty="0">
              <a:solidFill>
                <a:srgbClr val="663300"/>
              </a:solidFill>
              <a:effectLst>
                <a:outerShdw blurRad="38100" dist="38100" dir="2700000" algn="tl">
                  <a:srgbClr val="C0C0C0"/>
                </a:outerShdw>
              </a:effectLst>
            </a:endParaRPr>
          </a:p>
        </p:txBody>
      </p:sp>
      <p:sp>
        <p:nvSpPr>
          <p:cNvPr id="83971" name="Title 6"/>
          <p:cNvSpPr>
            <a:spLocks noGrp="1"/>
          </p:cNvSpPr>
          <p:nvPr>
            <p:ph type="title" idx="4294967295"/>
          </p:nvPr>
        </p:nvSpPr>
        <p:spPr>
          <a:xfrm>
            <a:off x="457200" y="274638"/>
            <a:ext cx="8229600" cy="511175"/>
          </a:xfrm>
        </p:spPr>
        <p:txBody>
          <a:bodyPr/>
          <a:lstStyle/>
          <a:p>
            <a:pPr eaLnBrk="1" hangingPunct="1">
              <a:defRPr/>
            </a:pPr>
            <a:r>
              <a:rPr lang="sr-Latn-CS" altLang="en-US" sz="2900" b="1">
                <a:solidFill>
                  <a:srgbClr val="C00000"/>
                </a:solidFill>
                <a:effectLst>
                  <a:outerShdw blurRad="38100" dist="38100" dir="2700000" algn="tl">
                    <a:srgbClr val="C0C0C0"/>
                  </a:outerShdw>
                </a:effectLst>
              </a:rPr>
              <a:t>A. thoracica interna</a:t>
            </a:r>
            <a:endParaRPr lang="sr-Latn-CS" altLang="en-US" sz="2900"/>
          </a:p>
        </p:txBody>
      </p:sp>
      <p:pic>
        <p:nvPicPr>
          <p:cNvPr id="82948" name="Picture 7" descr="0051 krv"/>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5105400" y="2643188"/>
            <a:ext cx="4038600" cy="377190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zoom/>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1"/>
          <p:cNvPicPr>
            <a:picLocks noChangeAspect="1" noChangeArrowheads="1"/>
          </p:cNvPicPr>
          <p:nvPr/>
        </p:nvPicPr>
        <p:blipFill>
          <a:blip r:embed="rId2">
            <a:extLst>
              <a:ext uri="{28A0092B-C50C-407E-A947-70E740481C1C}">
                <a14:useLocalDpi xmlns:a14="http://schemas.microsoft.com/office/drawing/2010/main" val="0"/>
              </a:ext>
            </a:extLst>
          </a:blip>
          <a:srcRect l="20569" t="13429" r="32449" b="4823"/>
          <a:stretch>
            <a:fillRect/>
          </a:stretch>
        </p:blipFill>
        <p:spPr bwMode="auto">
          <a:xfrm>
            <a:off x="1785938" y="214313"/>
            <a:ext cx="5727700" cy="622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6"/>
          <p:cNvSpPr>
            <a:spLocks noGrp="1" noChangeArrowheads="1"/>
          </p:cNvSpPr>
          <p:nvPr>
            <p:ph type="body" sz="half" idx="4294967295"/>
          </p:nvPr>
        </p:nvSpPr>
        <p:spPr>
          <a:xfrm>
            <a:off x="500063" y="928688"/>
            <a:ext cx="7786687" cy="5715000"/>
          </a:xfrm>
        </p:spPr>
        <p:txBody>
          <a:bodyPr/>
          <a:lstStyle/>
          <a:p>
            <a:pPr eaLnBrk="1" hangingPunct="1">
              <a:lnSpc>
                <a:spcPct val="90000"/>
              </a:lnSpc>
              <a:buFontTx/>
              <a:buNone/>
              <a:defRPr/>
            </a:pPr>
            <a:r>
              <a:rPr lang="sr-Latn-CS" altLang="en-US" b="1" dirty="0">
                <a:solidFill>
                  <a:schemeClr val="accent2"/>
                </a:solidFill>
                <a:effectLst>
                  <a:outerShdw blurRad="38100" dist="38100" dir="2700000" algn="tl">
                    <a:srgbClr val="C0C0C0"/>
                  </a:outerShdw>
                </a:effectLst>
              </a:rPr>
              <a:t>  </a:t>
            </a:r>
            <a:endParaRPr lang="sr-Latn-CS" altLang="en-US" b="1" dirty="0">
              <a:solidFill>
                <a:srgbClr val="663300"/>
              </a:solidFill>
              <a:effectLst>
                <a:outerShdw blurRad="38100" dist="38100" dir="2700000" algn="tl">
                  <a:srgbClr val="C0C0C0"/>
                </a:outerShdw>
              </a:effectLst>
            </a:endParaRPr>
          </a:p>
          <a:p>
            <a:pPr eaLnBrk="1" hangingPunct="1">
              <a:lnSpc>
                <a:spcPct val="90000"/>
              </a:lnSpc>
              <a:buFontTx/>
              <a:buNone/>
              <a:defRPr/>
            </a:pPr>
            <a:r>
              <a:rPr lang="sr-Latn-CS" altLang="en-US" b="1" dirty="0">
                <a:solidFill>
                  <a:srgbClr val="663300"/>
                </a:solidFill>
                <a:effectLst>
                  <a:outerShdw blurRad="38100" dist="38100" dir="2700000" algn="tl">
                    <a:srgbClr val="C0C0C0"/>
                  </a:outerShdw>
                </a:effectLst>
              </a:rPr>
              <a:t> </a:t>
            </a:r>
            <a:r>
              <a:rPr lang="sr-Latn-CS" altLang="en-US" b="1" dirty="0">
                <a:solidFill>
                  <a:srgbClr val="CC3300"/>
                </a:solidFill>
              </a:rPr>
              <a:t>- </a:t>
            </a:r>
            <a:r>
              <a:rPr lang="sr-Latn-CS" altLang="en-US" b="1" i="1" dirty="0">
                <a:solidFill>
                  <a:srgbClr val="CC3300"/>
                </a:solidFill>
              </a:rPr>
              <a:t>a. </a:t>
            </a:r>
            <a:r>
              <a:rPr lang="sr-Latn-CS" altLang="en-US" b="1" i="1" dirty="0" err="1">
                <a:solidFill>
                  <a:srgbClr val="CC3300"/>
                </a:solidFill>
              </a:rPr>
              <a:t>thoracica</a:t>
            </a:r>
            <a:r>
              <a:rPr lang="sr-Latn-CS" altLang="en-US" b="1" i="1" dirty="0">
                <a:solidFill>
                  <a:srgbClr val="CC3300"/>
                </a:solidFill>
              </a:rPr>
              <a:t> </a:t>
            </a:r>
            <a:r>
              <a:rPr lang="sr-Latn-CS" altLang="en-US" b="1" i="1" dirty="0" err="1">
                <a:solidFill>
                  <a:srgbClr val="CC3300"/>
                </a:solidFill>
              </a:rPr>
              <a:t>superior</a:t>
            </a:r>
            <a:br>
              <a:rPr lang="sr-Latn-CS" altLang="en-US" i="1" dirty="0">
                <a:solidFill>
                  <a:srgbClr val="CC3300"/>
                </a:solidFill>
                <a:effectLst>
                  <a:outerShdw blurRad="38100" dist="38100" dir="2700000" algn="tl">
                    <a:srgbClr val="C0C0C0"/>
                  </a:outerShdw>
                </a:effectLst>
              </a:rPr>
            </a:br>
            <a:r>
              <a:rPr lang="sr-Latn-CS" altLang="en-US" sz="2000" i="1" dirty="0"/>
              <a:t>- </a:t>
            </a:r>
            <a:r>
              <a:rPr lang="sr-Cyrl-CS" altLang="en-US" sz="1700" i="1" dirty="0">
                <a:latin typeface="Cambria" panose="02040503050406030204" pitchFamily="18" charset="0"/>
              </a:rPr>
              <a:t>за спољни део дојке</a:t>
            </a:r>
            <a:br>
              <a:rPr lang="sr-Latn-CS" altLang="en-US" sz="2000" i="1" dirty="0"/>
            </a:br>
            <a:r>
              <a:rPr lang="sr-Latn-CS" altLang="en-US" sz="2000" i="1" dirty="0"/>
              <a:t>- </a:t>
            </a:r>
            <a:r>
              <a:rPr lang="sr-Cyrl-CS" altLang="en-US" sz="1700" i="1" dirty="0">
                <a:latin typeface="Cambria" panose="02040503050406030204" pitchFamily="18" charset="0"/>
              </a:rPr>
              <a:t>за део</a:t>
            </a:r>
            <a:r>
              <a:rPr lang="sr-Latn-CS" altLang="en-US" sz="1700" i="1" dirty="0"/>
              <a:t> </a:t>
            </a:r>
            <a:r>
              <a:rPr lang="sr-Latn-CS" altLang="en-US" sz="2000" i="1" dirty="0"/>
              <a:t>m. </a:t>
            </a:r>
            <a:r>
              <a:rPr lang="sr-Latn-CS" altLang="en-US" sz="2000" i="1" dirty="0" err="1"/>
              <a:t>pectoralis</a:t>
            </a:r>
            <a:r>
              <a:rPr lang="sr-Latn-CS" altLang="en-US" sz="2000" i="1" dirty="0"/>
              <a:t> major</a:t>
            </a:r>
          </a:p>
          <a:p>
            <a:pPr eaLnBrk="1" hangingPunct="1">
              <a:lnSpc>
                <a:spcPct val="90000"/>
              </a:lnSpc>
              <a:buFontTx/>
              <a:buNone/>
              <a:defRPr/>
            </a:pPr>
            <a:r>
              <a:rPr lang="sr-Latn-CS" altLang="en-US" i="1" dirty="0">
                <a:solidFill>
                  <a:srgbClr val="CC3300"/>
                </a:solidFill>
              </a:rPr>
              <a:t> </a:t>
            </a:r>
            <a:r>
              <a:rPr lang="sr-Latn-CS" altLang="en-US" b="1" dirty="0">
                <a:solidFill>
                  <a:srgbClr val="CC3300"/>
                </a:solidFill>
              </a:rPr>
              <a:t>-</a:t>
            </a:r>
            <a:r>
              <a:rPr lang="sr-Latn-CS" altLang="en-US" b="1" i="1" dirty="0">
                <a:solidFill>
                  <a:srgbClr val="CC3300"/>
                </a:solidFill>
              </a:rPr>
              <a:t> a. </a:t>
            </a:r>
            <a:r>
              <a:rPr lang="sr-Latn-CS" altLang="en-US" b="1" i="1" dirty="0" err="1">
                <a:solidFill>
                  <a:srgbClr val="CC3300"/>
                </a:solidFill>
              </a:rPr>
              <a:t>thoracoacromialis</a:t>
            </a:r>
            <a:br>
              <a:rPr lang="sr-Latn-CS" altLang="en-US" i="1" dirty="0">
                <a:solidFill>
                  <a:srgbClr val="CC3300"/>
                </a:solidFill>
              </a:rPr>
            </a:br>
            <a:r>
              <a:rPr lang="sr-Latn-CS" altLang="en-US" sz="2000" i="1" dirty="0"/>
              <a:t>- </a:t>
            </a:r>
            <a:r>
              <a:rPr lang="sr-Latn-CS" altLang="en-US" sz="2000" i="1" dirty="0" err="1"/>
              <a:t>rr</a:t>
            </a:r>
            <a:r>
              <a:rPr lang="sr-Latn-CS" altLang="en-US" sz="2000" i="1" dirty="0"/>
              <a:t>. </a:t>
            </a:r>
            <a:r>
              <a:rPr lang="sr-Latn-CS" altLang="en-US" sz="2000" i="1" dirty="0" err="1"/>
              <a:t>pectorales</a:t>
            </a:r>
            <a:br>
              <a:rPr lang="sr-Latn-CS" altLang="en-US" sz="2000" i="1" dirty="0"/>
            </a:br>
            <a:r>
              <a:rPr lang="sr-Latn-CS" altLang="en-US" sz="2000" i="1" dirty="0"/>
              <a:t>- r. </a:t>
            </a:r>
            <a:r>
              <a:rPr lang="sr-Latn-CS" altLang="en-US" sz="2000" i="1" dirty="0" err="1"/>
              <a:t>acromialis</a:t>
            </a:r>
            <a:br>
              <a:rPr lang="sr-Latn-CS" altLang="en-US" sz="2000" i="1" dirty="0"/>
            </a:br>
            <a:r>
              <a:rPr lang="sr-Latn-CS" altLang="en-US" sz="2000" i="1" dirty="0"/>
              <a:t>- r. </a:t>
            </a:r>
            <a:r>
              <a:rPr lang="sr-Latn-CS" altLang="en-US" sz="2000" i="1" dirty="0" err="1"/>
              <a:t>clavicularis</a:t>
            </a:r>
            <a:br>
              <a:rPr lang="sr-Latn-CS" altLang="en-US" sz="2000" i="1" dirty="0"/>
            </a:br>
            <a:r>
              <a:rPr lang="sr-Latn-CS" altLang="en-US" sz="2000" i="1" dirty="0"/>
              <a:t>- r. </a:t>
            </a:r>
            <a:r>
              <a:rPr lang="sr-Latn-CS" altLang="en-US" sz="2000" i="1" dirty="0" err="1"/>
              <a:t>deltoideus</a:t>
            </a:r>
            <a:endParaRPr lang="sr-Latn-CS" altLang="en-US" i="1" dirty="0">
              <a:solidFill>
                <a:srgbClr val="CC3300"/>
              </a:solidFill>
            </a:endParaRPr>
          </a:p>
          <a:p>
            <a:pPr eaLnBrk="1" hangingPunct="1">
              <a:lnSpc>
                <a:spcPct val="90000"/>
              </a:lnSpc>
              <a:buFontTx/>
              <a:buNone/>
              <a:defRPr/>
            </a:pPr>
            <a:r>
              <a:rPr lang="sr-Latn-CS" altLang="en-US" i="1" dirty="0">
                <a:solidFill>
                  <a:srgbClr val="CC3300"/>
                </a:solidFill>
              </a:rPr>
              <a:t> </a:t>
            </a:r>
            <a:r>
              <a:rPr lang="sr-Latn-CS" altLang="en-US" b="1" dirty="0">
                <a:solidFill>
                  <a:srgbClr val="CC3300"/>
                </a:solidFill>
              </a:rPr>
              <a:t>- </a:t>
            </a:r>
            <a:r>
              <a:rPr lang="sr-Latn-CS" altLang="en-US" b="1" i="1" dirty="0">
                <a:solidFill>
                  <a:srgbClr val="CC3300"/>
                </a:solidFill>
              </a:rPr>
              <a:t>a. </a:t>
            </a:r>
            <a:r>
              <a:rPr lang="sr-Latn-CS" altLang="en-US" b="1" i="1" dirty="0" err="1">
                <a:solidFill>
                  <a:srgbClr val="CC3300"/>
                </a:solidFill>
              </a:rPr>
              <a:t>thoracica</a:t>
            </a:r>
            <a:r>
              <a:rPr lang="sr-Latn-CS" altLang="en-US" b="1" i="1" dirty="0">
                <a:solidFill>
                  <a:srgbClr val="CC3300"/>
                </a:solidFill>
              </a:rPr>
              <a:t> </a:t>
            </a:r>
            <a:r>
              <a:rPr lang="sr-Latn-CS" altLang="en-US" b="1" i="1" dirty="0" err="1">
                <a:solidFill>
                  <a:srgbClr val="CC3300"/>
                </a:solidFill>
              </a:rPr>
              <a:t>lateralis</a:t>
            </a:r>
            <a:endParaRPr lang="sr-Latn-CS" altLang="en-US" b="1" i="1" dirty="0">
              <a:solidFill>
                <a:srgbClr val="CC3300"/>
              </a:solidFill>
            </a:endParaRPr>
          </a:p>
          <a:p>
            <a:pPr eaLnBrk="1" hangingPunct="1">
              <a:lnSpc>
                <a:spcPct val="90000"/>
              </a:lnSpc>
              <a:buFontTx/>
              <a:buNone/>
              <a:defRPr/>
            </a:pPr>
            <a:r>
              <a:rPr lang="sr-Latn-CS" altLang="en-US" i="1" dirty="0">
                <a:solidFill>
                  <a:srgbClr val="CC3300"/>
                </a:solidFill>
              </a:rPr>
              <a:t>	</a:t>
            </a:r>
            <a:r>
              <a:rPr lang="en-GB" altLang="en-US" sz="1700" i="1" dirty="0">
                <a:latin typeface="Cambria" panose="02040503050406030204" pitchFamily="18" charset="0"/>
              </a:rPr>
              <a:t>descends through the side thoracic wall</a:t>
            </a:r>
            <a:br>
              <a:rPr lang="sr-Latn-CS" altLang="en-US" sz="2000" i="1" dirty="0"/>
            </a:br>
            <a:r>
              <a:rPr lang="en-GB" altLang="en-US" sz="1700" i="1" dirty="0">
                <a:latin typeface="Cambria" panose="02040503050406030204" pitchFamily="18" charset="0"/>
              </a:rPr>
              <a:t>and give rise to branches for </a:t>
            </a:r>
            <a:br>
              <a:rPr lang="en-GB" altLang="en-US" sz="1700" i="1" dirty="0">
                <a:latin typeface="Cambria" panose="02040503050406030204" pitchFamily="18" charset="0"/>
              </a:rPr>
            </a:br>
            <a:r>
              <a:rPr lang="sr-Latn-CS" altLang="en-US" sz="2000" i="1" dirty="0"/>
              <a:t>m. </a:t>
            </a:r>
            <a:r>
              <a:rPr lang="sr-Latn-CS" altLang="en-US" sz="2000" i="1" dirty="0" err="1"/>
              <a:t>seratus</a:t>
            </a:r>
            <a:r>
              <a:rPr lang="sr-Cyrl-CS" altLang="en-US" sz="2000" i="1" dirty="0">
                <a:latin typeface="Cambria" panose="02040503050406030204" pitchFamily="18" charset="0"/>
              </a:rPr>
              <a:t> </a:t>
            </a:r>
            <a:r>
              <a:rPr lang="sr-Latn-CS" altLang="en-US" sz="2000" i="1" dirty="0" err="1"/>
              <a:t>anterior</a:t>
            </a:r>
            <a:r>
              <a:rPr lang="en-GB" altLang="en-US" sz="2000" i="1" dirty="0">
                <a:latin typeface="Cambria" panose="02040503050406030204" pitchFamily="18" charset="0"/>
              </a:rPr>
              <a:t> </a:t>
            </a:r>
            <a:r>
              <a:rPr lang="en-GB" altLang="en-US" sz="1700" i="1" dirty="0">
                <a:latin typeface="Cambria" panose="02040503050406030204" pitchFamily="18" charset="0"/>
              </a:rPr>
              <a:t>and lateral part of breast</a:t>
            </a:r>
            <a:endParaRPr lang="sr-Latn-CS" altLang="en-US" sz="1700" i="1" dirty="0"/>
          </a:p>
          <a:p>
            <a:pPr eaLnBrk="1" hangingPunct="1">
              <a:lnSpc>
                <a:spcPct val="90000"/>
              </a:lnSpc>
              <a:buFontTx/>
              <a:buNone/>
              <a:defRPr/>
            </a:pPr>
            <a:r>
              <a:rPr lang="sr-Latn-CS" altLang="en-US" i="1" dirty="0">
                <a:solidFill>
                  <a:srgbClr val="CC3300"/>
                </a:solidFill>
              </a:rPr>
              <a:t> </a:t>
            </a:r>
            <a:r>
              <a:rPr lang="sr-Latn-CS" altLang="en-US" dirty="0">
                <a:solidFill>
                  <a:srgbClr val="CC3300"/>
                </a:solidFill>
              </a:rPr>
              <a:t>-</a:t>
            </a:r>
            <a:r>
              <a:rPr lang="sr-Latn-CS" altLang="en-US" i="1" dirty="0">
                <a:solidFill>
                  <a:srgbClr val="CC3300"/>
                </a:solidFill>
              </a:rPr>
              <a:t> a. </a:t>
            </a:r>
            <a:r>
              <a:rPr lang="sr-Latn-CS" altLang="en-US" i="1" dirty="0" err="1">
                <a:solidFill>
                  <a:srgbClr val="CC3300"/>
                </a:solidFill>
              </a:rPr>
              <a:t>subscapularis</a:t>
            </a:r>
            <a:br>
              <a:rPr lang="sr-Latn-CS" altLang="en-US" i="1" dirty="0">
                <a:solidFill>
                  <a:srgbClr val="CC3300"/>
                </a:solidFill>
              </a:rPr>
            </a:br>
            <a:r>
              <a:rPr lang="sr-Latn-CS" altLang="en-US" sz="2000" i="1" dirty="0"/>
              <a:t>- a. </a:t>
            </a:r>
            <a:r>
              <a:rPr lang="sr-Latn-CS" altLang="en-US" sz="2000" i="1" dirty="0" err="1"/>
              <a:t>circumflexa</a:t>
            </a:r>
            <a:r>
              <a:rPr lang="sr-Latn-CS" altLang="en-US" sz="2000" i="1" dirty="0"/>
              <a:t> </a:t>
            </a:r>
            <a:r>
              <a:rPr lang="sr-Latn-CS" altLang="en-US" sz="2000" i="1" dirty="0" err="1"/>
              <a:t>scapulae</a:t>
            </a:r>
            <a:br>
              <a:rPr lang="sr-Latn-CS" altLang="en-US" sz="2000" i="1" dirty="0"/>
            </a:br>
            <a:r>
              <a:rPr lang="sr-Latn-CS" altLang="en-US" sz="2000" i="1" dirty="0"/>
              <a:t>- a. </a:t>
            </a:r>
            <a:r>
              <a:rPr lang="sr-Latn-CS" altLang="en-US" sz="2000" i="1" dirty="0" err="1"/>
              <a:t>thoracodorsalis</a:t>
            </a:r>
            <a:endParaRPr lang="en-US" altLang="en-US" sz="2000" b="1" dirty="0"/>
          </a:p>
        </p:txBody>
      </p:sp>
      <p:sp>
        <p:nvSpPr>
          <p:cNvPr id="86019" name="Title 6"/>
          <p:cNvSpPr>
            <a:spLocks noGrp="1"/>
          </p:cNvSpPr>
          <p:nvPr>
            <p:ph type="title" idx="4294967295"/>
          </p:nvPr>
        </p:nvSpPr>
        <p:spPr>
          <a:xfrm>
            <a:off x="457200" y="274638"/>
            <a:ext cx="5329238" cy="511175"/>
          </a:xfrm>
        </p:spPr>
        <p:txBody>
          <a:bodyPr/>
          <a:lstStyle/>
          <a:p>
            <a:pPr eaLnBrk="1" hangingPunct="1">
              <a:defRPr/>
            </a:pPr>
            <a:r>
              <a:rPr lang="sr-Latn-CS" altLang="en-US" sz="2900" b="1">
                <a:solidFill>
                  <a:srgbClr val="C00000"/>
                </a:solidFill>
                <a:effectLst>
                  <a:outerShdw blurRad="38100" dist="38100" dir="2700000" algn="tl">
                    <a:srgbClr val="C0C0C0"/>
                  </a:outerShdw>
                </a:effectLst>
              </a:rPr>
              <a:t>A. axillaris</a:t>
            </a:r>
            <a:endParaRPr lang="sr-Latn-CS" altLang="en-US" sz="2900"/>
          </a:p>
        </p:txBody>
      </p:sp>
      <p:pic>
        <p:nvPicPr>
          <p:cNvPr id="84996" name="Picture 3"/>
          <p:cNvPicPr>
            <a:picLocks noChangeAspect="1" noChangeArrowheads="1"/>
          </p:cNvPicPr>
          <p:nvPr/>
        </p:nvPicPr>
        <p:blipFill>
          <a:blip r:embed="rId2">
            <a:extLst>
              <a:ext uri="{28A0092B-C50C-407E-A947-70E740481C1C}">
                <a14:useLocalDpi xmlns:a14="http://schemas.microsoft.com/office/drawing/2010/main" val="0"/>
              </a:ext>
            </a:extLst>
          </a:blip>
          <a:srcRect l="33589" t="10001" r="2728" b="16441"/>
          <a:stretch>
            <a:fillRect/>
          </a:stretch>
        </p:blipFill>
        <p:spPr bwMode="auto">
          <a:xfrm>
            <a:off x="4786313" y="3786188"/>
            <a:ext cx="3881437" cy="280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7" name="Picture 4"/>
          <p:cNvPicPr>
            <a:picLocks noChangeAspect="1" noChangeArrowheads="1"/>
          </p:cNvPicPr>
          <p:nvPr/>
        </p:nvPicPr>
        <p:blipFill>
          <a:blip r:embed="rId3">
            <a:extLst>
              <a:ext uri="{28A0092B-C50C-407E-A947-70E740481C1C}">
                <a14:useLocalDpi xmlns:a14="http://schemas.microsoft.com/office/drawing/2010/main" val="0"/>
              </a:ext>
            </a:extLst>
          </a:blip>
          <a:srcRect l="20377" t="12573" r="31927" b="7410"/>
          <a:stretch>
            <a:fillRect/>
          </a:stretch>
        </p:blipFill>
        <p:spPr bwMode="auto">
          <a:xfrm>
            <a:off x="5072063" y="142875"/>
            <a:ext cx="348932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4998" name="Straight Connector 7"/>
          <p:cNvCxnSpPr>
            <a:cxnSpLocks noChangeShapeType="1"/>
          </p:cNvCxnSpPr>
          <p:nvPr/>
        </p:nvCxnSpPr>
        <p:spPr bwMode="auto">
          <a:xfrm>
            <a:off x="7858125" y="642938"/>
            <a:ext cx="642938" cy="1587"/>
          </a:xfrm>
          <a:prstGeom prst="line">
            <a:avLst/>
          </a:prstGeom>
          <a:noFill/>
          <a:ln w="9525">
            <a:solidFill>
              <a:srgbClr val="267589"/>
            </a:solidFill>
            <a:round/>
            <a:headEnd/>
            <a:tailEnd/>
          </a:ln>
          <a:extLst>
            <a:ext uri="{909E8E84-426E-40DD-AFC4-6F175D3DCCD1}">
              <a14:hiddenFill xmlns:a14="http://schemas.microsoft.com/office/drawing/2010/main">
                <a:noFill/>
              </a14:hiddenFill>
            </a:ext>
          </a:extLst>
        </p:spPr>
      </p:cxnSp>
      <p:cxnSp>
        <p:nvCxnSpPr>
          <p:cNvPr id="84999" name="Straight Connector 9"/>
          <p:cNvCxnSpPr>
            <a:cxnSpLocks noChangeShapeType="1"/>
          </p:cNvCxnSpPr>
          <p:nvPr/>
        </p:nvCxnSpPr>
        <p:spPr bwMode="auto">
          <a:xfrm>
            <a:off x="5286375" y="4071938"/>
            <a:ext cx="642938" cy="1587"/>
          </a:xfrm>
          <a:prstGeom prst="line">
            <a:avLst/>
          </a:prstGeom>
          <a:noFill/>
          <a:ln w="9525">
            <a:solidFill>
              <a:srgbClr val="267589"/>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zoom/>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1"/>
          <p:cNvPicPr>
            <a:picLocks noChangeAspect="1" noChangeArrowheads="1"/>
          </p:cNvPicPr>
          <p:nvPr/>
        </p:nvPicPr>
        <p:blipFill>
          <a:blip r:embed="rId2">
            <a:extLst>
              <a:ext uri="{28A0092B-C50C-407E-A947-70E740481C1C}">
                <a14:useLocalDpi xmlns:a14="http://schemas.microsoft.com/office/drawing/2010/main" val="0"/>
              </a:ext>
            </a:extLst>
          </a:blip>
          <a:srcRect l="39497" t="18571" r="8885" b="9686"/>
          <a:stretch>
            <a:fillRect/>
          </a:stretch>
        </p:blipFill>
        <p:spPr bwMode="auto">
          <a:xfrm>
            <a:off x="1285875" y="428625"/>
            <a:ext cx="6923088" cy="601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2686" y="978455"/>
            <a:ext cx="5480050" cy="53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15"/>
          <p:cNvSpPr>
            <a:spLocks noGrp="1" noChangeArrowheads="1"/>
          </p:cNvSpPr>
          <p:nvPr>
            <p:ph type="title" idx="4294967295"/>
          </p:nvPr>
        </p:nvSpPr>
        <p:spPr>
          <a:xfrm>
            <a:off x="500063" y="285750"/>
            <a:ext cx="8229600" cy="633413"/>
          </a:xfrm>
        </p:spPr>
        <p:txBody>
          <a:bodyPr/>
          <a:lstStyle/>
          <a:p>
            <a:pPr eaLnBrk="1" hangingPunct="1">
              <a:defRPr/>
            </a:pPr>
            <a:r>
              <a:rPr lang="en-GB" altLang="en-US" sz="3200" b="1" i="1" dirty="0">
                <a:solidFill>
                  <a:srgbClr val="990000"/>
                </a:solidFill>
                <a:effectLst>
                  <a:outerShdw blurRad="38100" dist="38100" dir="2700000" algn="tl">
                    <a:srgbClr val="C0C0C0"/>
                  </a:outerShdw>
                </a:effectLst>
                <a:latin typeface="Cambria" panose="02040503050406030204" pitchFamily="18" charset="0"/>
              </a:rPr>
              <a:t>Thoracic skeleton</a:t>
            </a:r>
            <a:endParaRPr lang="en-US" altLang="en-US" sz="3200" b="1" i="1" dirty="0">
              <a:solidFill>
                <a:srgbClr val="990000"/>
              </a:solidFill>
              <a:effectLst>
                <a:outerShdw blurRad="38100" dist="38100" dir="2700000" algn="tl">
                  <a:srgbClr val="C0C0C0"/>
                </a:outerShdw>
              </a:effectLst>
              <a:latin typeface="Perpetua" panose="02020502060401020303" pitchFamily="18" charset="0"/>
            </a:endParaRPr>
          </a:p>
        </p:txBody>
      </p:sp>
      <p:sp>
        <p:nvSpPr>
          <p:cNvPr id="15364" name="Rectangle 18"/>
          <p:cNvSpPr>
            <a:spLocks noGrp="1" noChangeArrowheads="1"/>
          </p:cNvSpPr>
          <p:nvPr>
            <p:ph type="body" sz="half" idx="4294967295"/>
          </p:nvPr>
        </p:nvSpPr>
        <p:spPr>
          <a:xfrm>
            <a:off x="179388" y="1916113"/>
            <a:ext cx="3538974" cy="4210050"/>
          </a:xfrm>
        </p:spPr>
        <p:txBody>
          <a:bodyPr/>
          <a:lstStyle/>
          <a:p>
            <a:pPr eaLnBrk="1" hangingPunct="1">
              <a:lnSpc>
                <a:spcPct val="90000"/>
              </a:lnSpc>
              <a:buFontTx/>
              <a:buNone/>
              <a:defRPr/>
            </a:pPr>
            <a:r>
              <a:rPr lang="sr-Latn-CS" altLang="en-US" sz="2800" b="1" dirty="0" err="1">
                <a:solidFill>
                  <a:srgbClr val="CC3300"/>
                </a:solidFill>
                <a:effectLst>
                  <a:outerShdw blurRad="38100" dist="38100" dir="2700000" algn="tl">
                    <a:srgbClr val="C0C0C0"/>
                  </a:outerShdw>
                </a:effectLst>
              </a:rPr>
              <a:t>Sternum</a:t>
            </a:r>
            <a:endParaRPr lang="sr-Latn-CS" altLang="en-US" sz="2800" b="1" dirty="0">
              <a:solidFill>
                <a:srgbClr val="CC3300"/>
              </a:solidFill>
              <a:effectLst>
                <a:outerShdw blurRad="38100" dist="38100" dir="2700000" algn="tl">
                  <a:srgbClr val="C0C0C0"/>
                </a:outerShdw>
              </a:effectLst>
            </a:endParaRPr>
          </a:p>
          <a:p>
            <a:pPr eaLnBrk="1" hangingPunct="1">
              <a:lnSpc>
                <a:spcPct val="90000"/>
              </a:lnSpc>
              <a:buFontTx/>
              <a:buNone/>
              <a:defRPr/>
            </a:pPr>
            <a:endParaRPr lang="sr-Latn-CS" altLang="en-US" sz="2800" b="1" dirty="0">
              <a:solidFill>
                <a:srgbClr val="CC3300"/>
              </a:solidFill>
              <a:effectLst>
                <a:outerShdw blurRad="38100" dist="38100" dir="2700000" algn="tl">
                  <a:srgbClr val="C0C0C0"/>
                </a:outerShdw>
              </a:effectLst>
            </a:endParaRPr>
          </a:p>
          <a:p>
            <a:pPr eaLnBrk="1" hangingPunct="1">
              <a:lnSpc>
                <a:spcPct val="90000"/>
              </a:lnSpc>
              <a:buFontTx/>
              <a:buNone/>
              <a:defRPr/>
            </a:pPr>
            <a:r>
              <a:rPr lang="sr-Latn-CS" altLang="en-US" sz="2800" b="1" dirty="0" err="1">
                <a:solidFill>
                  <a:srgbClr val="CC3300"/>
                </a:solidFill>
                <a:effectLst>
                  <a:outerShdw blurRad="38100" dist="38100" dir="2700000" algn="tl">
                    <a:srgbClr val="C0C0C0"/>
                  </a:outerShdw>
                </a:effectLst>
              </a:rPr>
              <a:t>Cartilagines</a:t>
            </a:r>
            <a:r>
              <a:rPr lang="sr-Latn-CS" altLang="en-US" sz="2800" b="1" dirty="0">
                <a:solidFill>
                  <a:srgbClr val="CC3300"/>
                </a:solidFill>
                <a:effectLst>
                  <a:outerShdw blurRad="38100" dist="38100" dir="2700000" algn="tl">
                    <a:srgbClr val="C0C0C0"/>
                  </a:outerShdw>
                </a:effectLst>
              </a:rPr>
              <a:t> </a:t>
            </a:r>
            <a:r>
              <a:rPr lang="sr-Latn-CS" altLang="en-US" sz="2800" b="1" dirty="0" err="1">
                <a:solidFill>
                  <a:srgbClr val="CC3300"/>
                </a:solidFill>
                <a:effectLst>
                  <a:outerShdw blurRad="38100" dist="38100" dir="2700000" algn="tl">
                    <a:srgbClr val="C0C0C0"/>
                  </a:outerShdw>
                </a:effectLst>
              </a:rPr>
              <a:t>costales</a:t>
            </a:r>
            <a:endParaRPr lang="en-GB" altLang="en-US" sz="2800" b="1" dirty="0">
              <a:solidFill>
                <a:srgbClr val="CC3300"/>
              </a:solidFill>
              <a:effectLst>
                <a:outerShdw blurRad="38100" dist="38100" dir="2700000" algn="tl">
                  <a:srgbClr val="C0C0C0"/>
                </a:outerShdw>
              </a:effectLst>
            </a:endParaRPr>
          </a:p>
          <a:p>
            <a:pPr eaLnBrk="1" hangingPunct="1">
              <a:lnSpc>
                <a:spcPct val="90000"/>
              </a:lnSpc>
              <a:buFontTx/>
              <a:buNone/>
              <a:defRPr/>
            </a:pPr>
            <a:r>
              <a:rPr lang="en-GB" altLang="en-US" sz="2800" b="1" dirty="0">
                <a:solidFill>
                  <a:srgbClr val="CC3300"/>
                </a:solidFill>
                <a:effectLst>
                  <a:outerShdw blurRad="38100" dist="38100" dir="2700000" algn="tl">
                    <a:srgbClr val="C0C0C0"/>
                  </a:outerShdw>
                </a:effectLst>
              </a:rPr>
              <a:t>(costal cartilages)</a:t>
            </a:r>
            <a:endParaRPr lang="sr-Latn-CS" altLang="en-US" sz="2800" b="1" dirty="0">
              <a:solidFill>
                <a:srgbClr val="CC3300"/>
              </a:solidFill>
              <a:effectLst>
                <a:outerShdw blurRad="38100" dist="38100" dir="2700000" algn="tl">
                  <a:srgbClr val="C0C0C0"/>
                </a:outerShdw>
              </a:effectLst>
            </a:endParaRPr>
          </a:p>
          <a:p>
            <a:pPr eaLnBrk="1" hangingPunct="1">
              <a:lnSpc>
                <a:spcPct val="90000"/>
              </a:lnSpc>
              <a:buFontTx/>
              <a:buNone/>
              <a:defRPr/>
            </a:pPr>
            <a:endParaRPr lang="sr-Latn-CS" altLang="en-US" sz="2800" b="1" dirty="0">
              <a:solidFill>
                <a:srgbClr val="CC3300"/>
              </a:solidFill>
              <a:effectLst>
                <a:outerShdw blurRad="38100" dist="38100" dir="2700000" algn="tl">
                  <a:srgbClr val="C0C0C0"/>
                </a:outerShdw>
              </a:effectLst>
            </a:endParaRPr>
          </a:p>
          <a:p>
            <a:pPr eaLnBrk="1" hangingPunct="1">
              <a:lnSpc>
                <a:spcPct val="90000"/>
              </a:lnSpc>
              <a:buFontTx/>
              <a:buNone/>
              <a:defRPr/>
            </a:pPr>
            <a:r>
              <a:rPr lang="sr-Latn-CS" altLang="en-US" sz="2800" b="1" dirty="0" err="1">
                <a:solidFill>
                  <a:srgbClr val="CC3300"/>
                </a:solidFill>
                <a:effectLst>
                  <a:outerShdw blurRad="38100" dist="38100" dir="2700000" algn="tl">
                    <a:srgbClr val="C0C0C0"/>
                  </a:outerShdw>
                </a:effectLst>
              </a:rPr>
              <a:t>Vertebrae</a:t>
            </a:r>
            <a:r>
              <a:rPr lang="en-US" altLang="en-US" sz="2800" b="1" dirty="0">
                <a:solidFill>
                  <a:srgbClr val="CC3300"/>
                </a:solidFill>
                <a:effectLst>
                  <a:outerShdw blurRad="38100" dist="38100" dir="2700000" algn="tl">
                    <a:srgbClr val="C0C0C0"/>
                  </a:outerShdw>
                </a:effectLst>
              </a:rPr>
              <a:t> </a:t>
            </a:r>
            <a:r>
              <a:rPr lang="sr-Latn-CS" altLang="en-US" sz="2800" b="1" dirty="0" err="1">
                <a:solidFill>
                  <a:srgbClr val="CC3300"/>
                </a:solidFill>
                <a:effectLst>
                  <a:outerShdw blurRad="38100" dist="38100" dir="2700000" algn="tl">
                    <a:srgbClr val="C0C0C0"/>
                  </a:outerShdw>
                </a:effectLst>
              </a:rPr>
              <a:t>thoracicae</a:t>
            </a:r>
            <a:r>
              <a:rPr lang="sr-Latn-CS" altLang="en-US" sz="2800" b="1" dirty="0">
                <a:solidFill>
                  <a:srgbClr val="CC3300"/>
                </a:solidFill>
                <a:effectLst>
                  <a:outerShdw blurRad="38100" dist="38100" dir="2700000" algn="tl">
                    <a:srgbClr val="C0C0C0"/>
                  </a:outerShdw>
                </a:effectLst>
              </a:rPr>
              <a:t> </a:t>
            </a:r>
            <a:r>
              <a:rPr lang="sr-Latn-CS" altLang="en-US" sz="2000" dirty="0">
                <a:solidFill>
                  <a:srgbClr val="CC3300"/>
                </a:solidFill>
                <a:effectLst>
                  <a:outerShdw blurRad="38100" dist="38100" dir="2700000" algn="tl">
                    <a:srgbClr val="C0C0C0"/>
                  </a:outerShdw>
                </a:effectLst>
              </a:rPr>
              <a:t>(Th1-12)</a:t>
            </a:r>
          </a:p>
          <a:p>
            <a:pPr eaLnBrk="1" hangingPunct="1">
              <a:lnSpc>
                <a:spcPct val="90000"/>
              </a:lnSpc>
              <a:buFontTx/>
              <a:buNone/>
              <a:defRPr/>
            </a:pPr>
            <a:endParaRPr lang="sr-Latn-CS" altLang="en-US" sz="2000" dirty="0">
              <a:solidFill>
                <a:srgbClr val="CC3300"/>
              </a:solidFill>
              <a:effectLst>
                <a:outerShdw blurRad="38100" dist="38100" dir="2700000" algn="tl">
                  <a:srgbClr val="C0C0C0"/>
                </a:outerShdw>
              </a:effectLst>
            </a:endParaRPr>
          </a:p>
          <a:p>
            <a:pPr eaLnBrk="1" hangingPunct="1">
              <a:lnSpc>
                <a:spcPct val="90000"/>
              </a:lnSpc>
              <a:buFontTx/>
              <a:buNone/>
              <a:defRPr/>
            </a:pPr>
            <a:r>
              <a:rPr lang="sr-Latn-CS" altLang="en-US" sz="2800" b="1" dirty="0" err="1">
                <a:solidFill>
                  <a:srgbClr val="CC3300"/>
                </a:solidFill>
                <a:effectLst>
                  <a:outerShdw blurRad="38100" dist="38100" dir="2700000" algn="tl">
                    <a:srgbClr val="C0C0C0"/>
                  </a:outerShdw>
                </a:effectLst>
              </a:rPr>
              <a:t>Costae</a:t>
            </a:r>
            <a:r>
              <a:rPr lang="en-GB" altLang="en-US" sz="2800" b="1" dirty="0">
                <a:solidFill>
                  <a:srgbClr val="CC3300"/>
                </a:solidFill>
                <a:effectLst>
                  <a:outerShdw blurRad="38100" dist="38100" dir="2700000" algn="tl">
                    <a:srgbClr val="C0C0C0"/>
                  </a:outerShdw>
                </a:effectLst>
              </a:rPr>
              <a:t> (Ribs)</a:t>
            </a:r>
            <a:endParaRPr lang="sr-Latn-CS" altLang="en-US" sz="2800" b="1" dirty="0">
              <a:solidFill>
                <a:srgbClr val="CC3300"/>
              </a:solidFill>
              <a:effectLst>
                <a:outerShdw blurRad="38100" dist="38100" dir="2700000" algn="tl">
                  <a:srgbClr val="C0C0C0"/>
                </a:outerShdw>
              </a:effectLst>
            </a:endParaRPr>
          </a:p>
          <a:p>
            <a:pPr eaLnBrk="1" hangingPunct="1">
              <a:lnSpc>
                <a:spcPct val="90000"/>
              </a:lnSpc>
              <a:buFontTx/>
              <a:buNone/>
              <a:defRPr/>
            </a:pPr>
            <a:endParaRPr lang="en-US" altLang="en-US" sz="2800" b="1" dirty="0">
              <a:solidFill>
                <a:srgbClr val="CC3300"/>
              </a:solidFill>
              <a:effectLst>
                <a:outerShdw blurRad="38100" dist="38100" dir="2700000" algn="tl">
                  <a:srgbClr val="C0C0C0"/>
                </a:outerShdw>
              </a:effectLst>
            </a:endParaRPr>
          </a:p>
        </p:txBody>
      </p:sp>
      <p:sp>
        <p:nvSpPr>
          <p:cNvPr id="15365" name="AutoShape 19"/>
          <p:cNvSpPr>
            <a:spLocks noChangeArrowheads="1"/>
          </p:cNvSpPr>
          <p:nvPr/>
        </p:nvSpPr>
        <p:spPr bwMode="auto">
          <a:xfrm>
            <a:off x="5652120" y="1295235"/>
            <a:ext cx="142875" cy="865188"/>
          </a:xfrm>
          <a:prstGeom prst="downArrow">
            <a:avLst>
              <a:gd name="adj1" fmla="val 50000"/>
              <a:gd name="adj2" fmla="val 99440"/>
            </a:avLst>
          </a:prstGeom>
          <a:solidFill>
            <a:srgbClr val="800000"/>
          </a:solidFill>
          <a:ln w="9525" cmpd="sng">
            <a:solidFill>
              <a:schemeClr val="tx1"/>
            </a:solidFill>
            <a:miter lim="800000"/>
            <a:headEnd/>
            <a:tailEnd/>
          </a:ln>
        </p:spPr>
        <p:txBody>
          <a:bodyPr wrap="none"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endParaRPr lang="sr-Latn-CS" altLang="en-US">
              <a:effectLst>
                <a:outerShdw blurRad="38100" dist="38100" dir="2700000" algn="tl">
                  <a:srgbClr val="FFFFFF"/>
                </a:outerShdw>
              </a:effectLst>
            </a:endParaRPr>
          </a:p>
        </p:txBody>
      </p:sp>
      <p:sp>
        <p:nvSpPr>
          <p:cNvPr id="15366" name="AutoShape 20"/>
          <p:cNvSpPr>
            <a:spLocks noChangeArrowheads="1"/>
          </p:cNvSpPr>
          <p:nvPr/>
        </p:nvSpPr>
        <p:spPr bwMode="auto">
          <a:xfrm rot="20562166">
            <a:off x="3615412" y="3892373"/>
            <a:ext cx="1504950" cy="112713"/>
          </a:xfrm>
          <a:prstGeom prst="rightArrow">
            <a:avLst>
              <a:gd name="adj1" fmla="val 50000"/>
              <a:gd name="adj2" fmla="val 333801"/>
            </a:avLst>
          </a:prstGeom>
          <a:solidFill>
            <a:srgbClr val="800000"/>
          </a:solidFill>
          <a:ln w="9525" cmpd="sng">
            <a:solidFill>
              <a:schemeClr val="tx1"/>
            </a:solidFill>
            <a:miter lim="800000"/>
            <a:headEnd/>
            <a:tailEnd/>
          </a:ln>
        </p:spPr>
        <p:txBody>
          <a:bodyPr wrap="none"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endParaRPr lang="sr-Latn-CS" altLang="en-US">
              <a:effectLst>
                <a:outerShdw blurRad="38100" dist="38100" dir="2700000" algn="tl">
                  <a:srgbClr val="FFFFFF"/>
                </a:outerShdw>
              </a:effectLst>
            </a:endParaRPr>
          </a:p>
        </p:txBody>
      </p:sp>
      <p:sp>
        <p:nvSpPr>
          <p:cNvPr id="15367" name="AutoShape 21"/>
          <p:cNvSpPr>
            <a:spLocks noChangeArrowheads="1"/>
          </p:cNvSpPr>
          <p:nvPr/>
        </p:nvSpPr>
        <p:spPr bwMode="auto">
          <a:xfrm rot="13246485">
            <a:off x="5648394" y="5252813"/>
            <a:ext cx="1008062" cy="144462"/>
          </a:xfrm>
          <a:prstGeom prst="rightArrow">
            <a:avLst>
              <a:gd name="adj1" fmla="val 50000"/>
              <a:gd name="adj2" fmla="val 174451"/>
            </a:avLst>
          </a:prstGeom>
          <a:solidFill>
            <a:srgbClr val="800000"/>
          </a:solidFill>
          <a:ln w="9525" cmpd="sng">
            <a:solidFill>
              <a:schemeClr val="tx1"/>
            </a:solidFill>
            <a:miter lim="800000"/>
            <a:headEnd/>
            <a:tailEnd/>
          </a:ln>
        </p:spPr>
        <p:txBody>
          <a:bodyPr wrap="none"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endParaRPr lang="sr-Latn-CS" altLang="en-US">
              <a:effectLst>
                <a:outerShdw blurRad="38100" dist="38100" dir="2700000" algn="tl">
                  <a:srgbClr val="FFFFFF"/>
                </a:outerShdw>
              </a:effectLst>
            </a:endParaRPr>
          </a:p>
        </p:txBody>
      </p:sp>
      <p:sp>
        <p:nvSpPr>
          <p:cNvPr id="15368" name="AutoShape 22"/>
          <p:cNvSpPr>
            <a:spLocks noChangeArrowheads="1"/>
          </p:cNvSpPr>
          <p:nvPr/>
        </p:nvSpPr>
        <p:spPr bwMode="auto">
          <a:xfrm rot="10800000">
            <a:off x="6939354" y="3496741"/>
            <a:ext cx="1008063" cy="146050"/>
          </a:xfrm>
          <a:prstGeom prst="rightArrow">
            <a:avLst>
              <a:gd name="adj1" fmla="val 50000"/>
              <a:gd name="adj2" fmla="val 172554"/>
            </a:avLst>
          </a:prstGeom>
          <a:solidFill>
            <a:srgbClr val="800000"/>
          </a:solidFill>
          <a:ln w="9525" cmpd="sng">
            <a:solidFill>
              <a:schemeClr val="tx1"/>
            </a:solidFill>
            <a:miter lim="800000"/>
            <a:headEnd/>
            <a:tailEnd/>
          </a:ln>
        </p:spPr>
        <p:txBody>
          <a:bodyPr wrap="none"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endParaRPr lang="sr-Latn-CS" altLang="en-US">
              <a:effectLst>
                <a:outerShdw blurRad="38100" dist="38100" dir="2700000" algn="tl">
                  <a:srgbClr val="FFFFFF"/>
                </a:outerShdw>
              </a:effectLst>
            </a:endParaRPr>
          </a:p>
        </p:txBody>
      </p:sp>
      <p:sp>
        <p:nvSpPr>
          <p:cNvPr id="3" name="TextBox 2">
            <a:extLst>
              <a:ext uri="{FF2B5EF4-FFF2-40B4-BE49-F238E27FC236}">
                <a16:creationId xmlns:a16="http://schemas.microsoft.com/office/drawing/2014/main" id="{A443695E-A5CB-6D25-3967-B67D470E35B3}"/>
              </a:ext>
            </a:extLst>
          </p:cNvPr>
          <p:cNvSpPr txBox="1"/>
          <p:nvPr/>
        </p:nvSpPr>
        <p:spPr>
          <a:xfrm>
            <a:off x="31264" y="977711"/>
            <a:ext cx="7697489" cy="707886"/>
          </a:xfrm>
          <a:prstGeom prst="rect">
            <a:avLst/>
          </a:prstGeom>
          <a:noFill/>
        </p:spPr>
        <p:txBody>
          <a:bodyPr wrap="square">
            <a:spAutoFit/>
          </a:bodyPr>
          <a:lstStyle/>
          <a:p>
            <a:r>
              <a:rPr lang="en-GB" sz="2000" dirty="0">
                <a:latin typeface="Times New Roman" panose="02020603050405020304" pitchFamily="18" charset="0"/>
                <a:cs typeface="Times New Roman" panose="02020603050405020304" pitchFamily="18" charset="0"/>
              </a:rPr>
              <a:t>The thoracic skeleton forms the </a:t>
            </a:r>
            <a:br>
              <a:rPr lang="en-GB" sz="2000" dirty="0">
                <a:latin typeface="Times New Roman" panose="02020603050405020304" pitchFamily="18" charset="0"/>
                <a:cs typeface="Times New Roman" panose="02020603050405020304" pitchFamily="18" charset="0"/>
              </a:rPr>
            </a:br>
            <a:r>
              <a:rPr lang="en-GB" sz="2000" dirty="0" err="1">
                <a:latin typeface="Times New Roman" panose="02020603050405020304" pitchFamily="18" charset="0"/>
                <a:cs typeface="Times New Roman" panose="02020603050405020304" pitchFamily="18" charset="0"/>
              </a:rPr>
              <a:t>osteocartilaginous</a:t>
            </a:r>
            <a:r>
              <a:rPr lang="en-GB" sz="2000" dirty="0">
                <a:latin typeface="Times New Roman" panose="02020603050405020304" pitchFamily="18" charset="0"/>
                <a:cs typeface="Times New Roman" panose="02020603050405020304" pitchFamily="18" charset="0"/>
              </a:rPr>
              <a:t> </a:t>
            </a:r>
            <a:r>
              <a:rPr lang="en-GB" sz="2000" u="sng" dirty="0">
                <a:solidFill>
                  <a:srgbClr val="CC3300"/>
                </a:solidFill>
                <a:latin typeface="Times New Roman" panose="02020603050405020304" pitchFamily="18" charset="0"/>
                <a:cs typeface="Times New Roman" panose="02020603050405020304" pitchFamily="18" charset="0"/>
              </a:rPr>
              <a:t>thoracic cage</a:t>
            </a:r>
          </a:p>
        </p:txBody>
      </p:sp>
    </p:spTree>
    <p:custDataLst>
      <p:tags r:id="rId1"/>
    </p:custData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5364">
                                            <p:txEl>
                                              <p:pRg st="0" end="0"/>
                                            </p:txEl>
                                          </p:spTgt>
                                        </p:tgtEl>
                                        <p:attrNameLst>
                                          <p:attrName>style.visibility</p:attrName>
                                        </p:attrNameLst>
                                      </p:cBhvr>
                                      <p:to>
                                        <p:strVal val="visible"/>
                                      </p:to>
                                    </p:set>
                                    <p:anim calcmode="lin" valueType="num">
                                      <p:cBhvr>
                                        <p:cTn id="7" dur="500" fill="hold"/>
                                        <p:tgtEl>
                                          <p:spTgt spid="1536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536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5364">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15364">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15365"/>
                                        </p:tgtEl>
                                        <p:attrNameLst>
                                          <p:attrName>style.visibility</p:attrName>
                                        </p:attrNameLst>
                                      </p:cBhvr>
                                      <p:to>
                                        <p:strVal val="visible"/>
                                      </p:to>
                                    </p:set>
                                    <p:anim calcmode="lin" valueType="num">
                                      <p:cBhvr>
                                        <p:cTn id="15" dur="1000" decel="50000" fill="hold">
                                          <p:stCondLst>
                                            <p:cond delay="0"/>
                                          </p:stCondLst>
                                        </p:cTn>
                                        <p:tgtEl>
                                          <p:spTgt spid="15365"/>
                                        </p:tgtEl>
                                        <p:attrNameLst>
                                          <p:attrName>style.rotation</p:attrName>
                                        </p:attrNameLst>
                                      </p:cBhvr>
                                      <p:tavLst>
                                        <p:tav tm="0">
                                          <p:val>
                                            <p:fltVal val="-90"/>
                                          </p:val>
                                        </p:tav>
                                        <p:tav tm="100000">
                                          <p:val>
                                            <p:fltVal val="0"/>
                                          </p:val>
                                        </p:tav>
                                      </p:tavLst>
                                    </p:anim>
                                    <p:anim calcmode="lin" valueType="num">
                                      <p:cBhvr>
                                        <p:cTn id="16" dur="1000" decel="50000" fill="hold">
                                          <p:stCondLst>
                                            <p:cond delay="0"/>
                                          </p:stCondLst>
                                        </p:cTn>
                                        <p:tgtEl>
                                          <p:spTgt spid="15365"/>
                                        </p:tgtEl>
                                        <p:attrNameLst>
                                          <p:attrName>ppt_w</p:attrName>
                                        </p:attrNameLst>
                                      </p:cBhvr>
                                      <p:tavLst>
                                        <p:tav tm="0">
                                          <p:val>
                                            <p:strVal val="#ppt_w"/>
                                          </p:val>
                                        </p:tav>
                                        <p:tav tm="100000">
                                          <p:val>
                                            <p:strVal val="#ppt_w*.05"/>
                                          </p:val>
                                        </p:tav>
                                      </p:tavLst>
                                    </p:anim>
                                    <p:anim calcmode="lin" valueType="num">
                                      <p:cBhvr>
                                        <p:cTn id="17" dur="1000" accel="50000" fill="hold">
                                          <p:stCondLst>
                                            <p:cond delay="1000"/>
                                          </p:stCondLst>
                                        </p:cTn>
                                        <p:tgtEl>
                                          <p:spTgt spid="15365"/>
                                        </p:tgtEl>
                                        <p:attrNameLst>
                                          <p:attrName>ppt_w</p:attrName>
                                        </p:attrNameLst>
                                      </p:cBhvr>
                                      <p:tavLst>
                                        <p:tav tm="0">
                                          <p:val>
                                            <p:strVal val="#ppt_w*.05"/>
                                          </p:val>
                                        </p:tav>
                                        <p:tav tm="100000">
                                          <p:val>
                                            <p:strVal val="#ppt_w"/>
                                          </p:val>
                                        </p:tav>
                                      </p:tavLst>
                                    </p:anim>
                                    <p:anim calcmode="lin" valueType="num">
                                      <p:cBhvr>
                                        <p:cTn id="18" dur="2000" fill="hold"/>
                                        <p:tgtEl>
                                          <p:spTgt spid="15365"/>
                                        </p:tgtEl>
                                        <p:attrNameLst>
                                          <p:attrName>ppt_h</p:attrName>
                                        </p:attrNameLst>
                                      </p:cBhvr>
                                      <p:tavLst>
                                        <p:tav tm="0">
                                          <p:val>
                                            <p:strVal val="#ppt_h"/>
                                          </p:val>
                                        </p:tav>
                                        <p:tav tm="100000">
                                          <p:val>
                                            <p:strVal val="#ppt_h"/>
                                          </p:val>
                                        </p:tav>
                                      </p:tavLst>
                                    </p:anim>
                                    <p:anim calcmode="lin" valueType="num">
                                      <p:cBhvr>
                                        <p:cTn id="19" dur="1000" decel="50000" fill="hold">
                                          <p:stCondLst>
                                            <p:cond delay="0"/>
                                          </p:stCondLst>
                                        </p:cTn>
                                        <p:tgtEl>
                                          <p:spTgt spid="15365"/>
                                        </p:tgtEl>
                                        <p:attrNameLst>
                                          <p:attrName>ppt_x</p:attrName>
                                        </p:attrNameLst>
                                      </p:cBhvr>
                                      <p:tavLst>
                                        <p:tav tm="0">
                                          <p:val>
                                            <p:strVal val="#ppt_x+.4"/>
                                          </p:val>
                                        </p:tav>
                                        <p:tav tm="100000">
                                          <p:val>
                                            <p:strVal val="#ppt_x"/>
                                          </p:val>
                                        </p:tav>
                                      </p:tavLst>
                                    </p:anim>
                                    <p:anim calcmode="lin" valueType="num">
                                      <p:cBhvr>
                                        <p:cTn id="20" dur="1000" decel="50000" fill="hold">
                                          <p:stCondLst>
                                            <p:cond delay="0"/>
                                          </p:stCondLst>
                                        </p:cTn>
                                        <p:tgtEl>
                                          <p:spTgt spid="15365"/>
                                        </p:tgtEl>
                                        <p:attrNameLst>
                                          <p:attrName>ppt_y</p:attrName>
                                        </p:attrNameLst>
                                      </p:cBhvr>
                                      <p:tavLst>
                                        <p:tav tm="0">
                                          <p:val>
                                            <p:strVal val="#ppt_y-.2"/>
                                          </p:val>
                                        </p:tav>
                                        <p:tav tm="100000">
                                          <p:val>
                                            <p:strVal val="#ppt_y+.1"/>
                                          </p:val>
                                        </p:tav>
                                      </p:tavLst>
                                    </p:anim>
                                    <p:anim calcmode="lin" valueType="num">
                                      <p:cBhvr>
                                        <p:cTn id="21" dur="1000" accel="50000" fill="hold">
                                          <p:stCondLst>
                                            <p:cond delay="1000"/>
                                          </p:stCondLst>
                                        </p:cTn>
                                        <p:tgtEl>
                                          <p:spTgt spid="15365"/>
                                        </p:tgtEl>
                                        <p:attrNameLst>
                                          <p:attrName>ppt_y</p:attrName>
                                        </p:attrNameLst>
                                      </p:cBhvr>
                                      <p:tavLst>
                                        <p:tav tm="0">
                                          <p:val>
                                            <p:strVal val="#ppt_y+.1"/>
                                          </p:val>
                                        </p:tav>
                                        <p:tav tm="100000">
                                          <p:val>
                                            <p:strVal val="#ppt_y"/>
                                          </p:val>
                                        </p:tav>
                                      </p:tavLst>
                                    </p:anim>
                                    <p:animEffect transition="in" filter="fade">
                                      <p:cBhvr>
                                        <p:cTn id="22" dur="2000" decel="50000">
                                          <p:stCondLst>
                                            <p:cond delay="0"/>
                                          </p:stCondLst>
                                        </p:cTn>
                                        <p:tgtEl>
                                          <p:spTgt spid="153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1" presetClass="entr" presetSubtype="0" fill="hold" nodeType="clickEffect">
                                  <p:stCondLst>
                                    <p:cond delay="0"/>
                                  </p:stCondLst>
                                  <p:iterate type="lt">
                                    <p:tmPct val="5000"/>
                                  </p:iterate>
                                  <p:childTnLst>
                                    <p:set>
                                      <p:cBhvr>
                                        <p:cTn id="26" dur="1" fill="hold">
                                          <p:stCondLst>
                                            <p:cond delay="0"/>
                                          </p:stCondLst>
                                        </p:cTn>
                                        <p:tgtEl>
                                          <p:spTgt spid="15364">
                                            <p:txEl>
                                              <p:pRg st="2" end="2"/>
                                            </p:txEl>
                                          </p:spTgt>
                                        </p:tgtEl>
                                        <p:attrNameLst>
                                          <p:attrName>style.visibility</p:attrName>
                                        </p:attrNameLst>
                                      </p:cBhvr>
                                      <p:to>
                                        <p:strVal val="visible"/>
                                      </p:to>
                                    </p:set>
                                    <p:anim calcmode="lin" valueType="num">
                                      <p:cBhvr>
                                        <p:cTn id="27" dur="500" fill="hold"/>
                                        <p:tgtEl>
                                          <p:spTgt spid="15364">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15364">
                                            <p:txEl>
                                              <p:pRg st="2" end="2"/>
                                            </p:txEl>
                                          </p:spTgt>
                                        </p:tgtEl>
                                        <p:attrNameLst>
                                          <p:attrName>ppt_h</p:attrName>
                                        </p:attrNameLst>
                                      </p:cBhvr>
                                      <p:tavLst>
                                        <p:tav tm="0">
                                          <p:val>
                                            <p:fltVal val="0"/>
                                          </p:val>
                                        </p:tav>
                                        <p:tav tm="100000">
                                          <p:val>
                                            <p:strVal val="#ppt_h"/>
                                          </p:val>
                                        </p:tav>
                                      </p:tavLst>
                                    </p:anim>
                                    <p:anim calcmode="lin" valueType="num">
                                      <p:cBhvr>
                                        <p:cTn id="29" dur="500" fill="hold"/>
                                        <p:tgtEl>
                                          <p:spTgt spid="15364">
                                            <p:txEl>
                                              <p:pRg st="2" end="2"/>
                                            </p:txEl>
                                          </p:spTgt>
                                        </p:tgtEl>
                                        <p:attrNameLst>
                                          <p:attrName>style.rotation</p:attrName>
                                        </p:attrNameLst>
                                      </p:cBhvr>
                                      <p:tavLst>
                                        <p:tav tm="0">
                                          <p:val>
                                            <p:fltVal val="90"/>
                                          </p:val>
                                        </p:tav>
                                        <p:tav tm="100000">
                                          <p:val>
                                            <p:fltVal val="0"/>
                                          </p:val>
                                        </p:tav>
                                      </p:tavLst>
                                    </p:anim>
                                    <p:animEffect transition="in" filter="fade">
                                      <p:cBhvr>
                                        <p:cTn id="30" dur="500"/>
                                        <p:tgtEl>
                                          <p:spTgt spid="15364">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iterate type="lt">
                                    <p:tmPct val="5000"/>
                                  </p:iterate>
                                  <p:childTnLst>
                                    <p:set>
                                      <p:cBhvr>
                                        <p:cTn id="34" dur="1" fill="hold">
                                          <p:stCondLst>
                                            <p:cond delay="0"/>
                                          </p:stCondLst>
                                        </p:cTn>
                                        <p:tgtEl>
                                          <p:spTgt spid="15364">
                                            <p:txEl>
                                              <p:pRg st="3" end="3"/>
                                            </p:txEl>
                                          </p:spTgt>
                                        </p:tgtEl>
                                        <p:attrNameLst>
                                          <p:attrName>style.visibility</p:attrName>
                                        </p:attrNameLst>
                                      </p:cBhvr>
                                      <p:to>
                                        <p:strVal val="visible"/>
                                      </p:to>
                                    </p:set>
                                    <p:anim calcmode="lin" valueType="num">
                                      <p:cBhvr>
                                        <p:cTn id="35" dur="500" fill="hold"/>
                                        <p:tgtEl>
                                          <p:spTgt spid="15364">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15364">
                                            <p:txEl>
                                              <p:pRg st="3" end="3"/>
                                            </p:txEl>
                                          </p:spTgt>
                                        </p:tgtEl>
                                        <p:attrNameLst>
                                          <p:attrName>ppt_h</p:attrName>
                                        </p:attrNameLst>
                                      </p:cBhvr>
                                      <p:tavLst>
                                        <p:tav tm="0">
                                          <p:val>
                                            <p:fltVal val="0"/>
                                          </p:val>
                                        </p:tav>
                                        <p:tav tm="100000">
                                          <p:val>
                                            <p:strVal val="#ppt_h"/>
                                          </p:val>
                                        </p:tav>
                                      </p:tavLst>
                                    </p:anim>
                                    <p:anim calcmode="lin" valueType="num">
                                      <p:cBhvr>
                                        <p:cTn id="37" dur="500" fill="hold"/>
                                        <p:tgtEl>
                                          <p:spTgt spid="15364">
                                            <p:txEl>
                                              <p:pRg st="3" end="3"/>
                                            </p:txEl>
                                          </p:spTgt>
                                        </p:tgtEl>
                                        <p:attrNameLst>
                                          <p:attrName>style.rotation</p:attrName>
                                        </p:attrNameLst>
                                      </p:cBhvr>
                                      <p:tavLst>
                                        <p:tav tm="0">
                                          <p:val>
                                            <p:fltVal val="90"/>
                                          </p:val>
                                        </p:tav>
                                        <p:tav tm="100000">
                                          <p:val>
                                            <p:fltVal val="0"/>
                                          </p:val>
                                        </p:tav>
                                      </p:tavLst>
                                    </p:anim>
                                    <p:animEffect transition="in" filter="fade">
                                      <p:cBhvr>
                                        <p:cTn id="38" dur="500"/>
                                        <p:tgtEl>
                                          <p:spTgt spid="15364">
                                            <p:txEl>
                                              <p:pRg st="3" end="3"/>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5366"/>
                                        </p:tgtEl>
                                        <p:attrNameLst>
                                          <p:attrName>style.visibility</p:attrName>
                                        </p:attrNameLst>
                                      </p:cBhvr>
                                      <p:to>
                                        <p:strVal val="visible"/>
                                      </p:to>
                                    </p:set>
                                    <p:anim calcmode="lin" valueType="num">
                                      <p:cBhvr>
                                        <p:cTn id="43" dur="1000" decel="50000" fill="hold">
                                          <p:stCondLst>
                                            <p:cond delay="0"/>
                                          </p:stCondLst>
                                        </p:cTn>
                                        <p:tgtEl>
                                          <p:spTgt spid="15366"/>
                                        </p:tgtEl>
                                        <p:attrNameLst>
                                          <p:attrName>style.rotation</p:attrName>
                                        </p:attrNameLst>
                                      </p:cBhvr>
                                      <p:tavLst>
                                        <p:tav tm="0">
                                          <p:val>
                                            <p:fltVal val="-90"/>
                                          </p:val>
                                        </p:tav>
                                        <p:tav tm="100000">
                                          <p:val>
                                            <p:fltVal val="0"/>
                                          </p:val>
                                        </p:tav>
                                      </p:tavLst>
                                    </p:anim>
                                    <p:anim calcmode="lin" valueType="num">
                                      <p:cBhvr>
                                        <p:cTn id="44" dur="1000" decel="50000" fill="hold">
                                          <p:stCondLst>
                                            <p:cond delay="0"/>
                                          </p:stCondLst>
                                        </p:cTn>
                                        <p:tgtEl>
                                          <p:spTgt spid="15366"/>
                                        </p:tgtEl>
                                        <p:attrNameLst>
                                          <p:attrName>ppt_w</p:attrName>
                                        </p:attrNameLst>
                                      </p:cBhvr>
                                      <p:tavLst>
                                        <p:tav tm="0">
                                          <p:val>
                                            <p:strVal val="#ppt_w"/>
                                          </p:val>
                                        </p:tav>
                                        <p:tav tm="100000">
                                          <p:val>
                                            <p:strVal val="#ppt_w*.05"/>
                                          </p:val>
                                        </p:tav>
                                      </p:tavLst>
                                    </p:anim>
                                    <p:anim calcmode="lin" valueType="num">
                                      <p:cBhvr>
                                        <p:cTn id="45" dur="1000" accel="50000" fill="hold">
                                          <p:stCondLst>
                                            <p:cond delay="1000"/>
                                          </p:stCondLst>
                                        </p:cTn>
                                        <p:tgtEl>
                                          <p:spTgt spid="15366"/>
                                        </p:tgtEl>
                                        <p:attrNameLst>
                                          <p:attrName>ppt_w</p:attrName>
                                        </p:attrNameLst>
                                      </p:cBhvr>
                                      <p:tavLst>
                                        <p:tav tm="0">
                                          <p:val>
                                            <p:strVal val="#ppt_w*.05"/>
                                          </p:val>
                                        </p:tav>
                                        <p:tav tm="100000">
                                          <p:val>
                                            <p:strVal val="#ppt_w"/>
                                          </p:val>
                                        </p:tav>
                                      </p:tavLst>
                                    </p:anim>
                                    <p:anim calcmode="lin" valueType="num">
                                      <p:cBhvr>
                                        <p:cTn id="46" dur="2000" fill="hold"/>
                                        <p:tgtEl>
                                          <p:spTgt spid="15366"/>
                                        </p:tgtEl>
                                        <p:attrNameLst>
                                          <p:attrName>ppt_h</p:attrName>
                                        </p:attrNameLst>
                                      </p:cBhvr>
                                      <p:tavLst>
                                        <p:tav tm="0">
                                          <p:val>
                                            <p:strVal val="#ppt_h"/>
                                          </p:val>
                                        </p:tav>
                                        <p:tav tm="100000">
                                          <p:val>
                                            <p:strVal val="#ppt_h"/>
                                          </p:val>
                                        </p:tav>
                                      </p:tavLst>
                                    </p:anim>
                                    <p:anim calcmode="lin" valueType="num">
                                      <p:cBhvr>
                                        <p:cTn id="47" dur="1000" decel="50000" fill="hold">
                                          <p:stCondLst>
                                            <p:cond delay="0"/>
                                          </p:stCondLst>
                                        </p:cTn>
                                        <p:tgtEl>
                                          <p:spTgt spid="15366"/>
                                        </p:tgtEl>
                                        <p:attrNameLst>
                                          <p:attrName>ppt_x</p:attrName>
                                        </p:attrNameLst>
                                      </p:cBhvr>
                                      <p:tavLst>
                                        <p:tav tm="0">
                                          <p:val>
                                            <p:strVal val="#ppt_x+.4"/>
                                          </p:val>
                                        </p:tav>
                                        <p:tav tm="100000">
                                          <p:val>
                                            <p:strVal val="#ppt_x"/>
                                          </p:val>
                                        </p:tav>
                                      </p:tavLst>
                                    </p:anim>
                                    <p:anim calcmode="lin" valueType="num">
                                      <p:cBhvr>
                                        <p:cTn id="48" dur="1000" decel="50000" fill="hold">
                                          <p:stCondLst>
                                            <p:cond delay="0"/>
                                          </p:stCondLst>
                                        </p:cTn>
                                        <p:tgtEl>
                                          <p:spTgt spid="15366"/>
                                        </p:tgtEl>
                                        <p:attrNameLst>
                                          <p:attrName>ppt_y</p:attrName>
                                        </p:attrNameLst>
                                      </p:cBhvr>
                                      <p:tavLst>
                                        <p:tav tm="0">
                                          <p:val>
                                            <p:strVal val="#ppt_y-.2"/>
                                          </p:val>
                                        </p:tav>
                                        <p:tav tm="100000">
                                          <p:val>
                                            <p:strVal val="#ppt_y+.1"/>
                                          </p:val>
                                        </p:tav>
                                      </p:tavLst>
                                    </p:anim>
                                    <p:anim calcmode="lin" valueType="num">
                                      <p:cBhvr>
                                        <p:cTn id="49" dur="1000" accel="50000" fill="hold">
                                          <p:stCondLst>
                                            <p:cond delay="1000"/>
                                          </p:stCondLst>
                                        </p:cTn>
                                        <p:tgtEl>
                                          <p:spTgt spid="15366"/>
                                        </p:tgtEl>
                                        <p:attrNameLst>
                                          <p:attrName>ppt_y</p:attrName>
                                        </p:attrNameLst>
                                      </p:cBhvr>
                                      <p:tavLst>
                                        <p:tav tm="0">
                                          <p:val>
                                            <p:strVal val="#ppt_y+.1"/>
                                          </p:val>
                                        </p:tav>
                                        <p:tav tm="100000">
                                          <p:val>
                                            <p:strVal val="#ppt_y"/>
                                          </p:val>
                                        </p:tav>
                                      </p:tavLst>
                                    </p:anim>
                                    <p:animEffect transition="in" filter="fade">
                                      <p:cBhvr>
                                        <p:cTn id="50" dur="2000" decel="50000">
                                          <p:stCondLst>
                                            <p:cond delay="0"/>
                                          </p:stCondLst>
                                        </p:cTn>
                                        <p:tgtEl>
                                          <p:spTgt spid="15366"/>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15364">
                                            <p:txEl>
                                              <p:pRg st="5" end="5"/>
                                            </p:txEl>
                                          </p:spTgt>
                                        </p:tgtEl>
                                        <p:attrNameLst>
                                          <p:attrName>style.visibility</p:attrName>
                                        </p:attrNameLst>
                                      </p:cBhvr>
                                      <p:to>
                                        <p:strVal val="visible"/>
                                      </p:to>
                                    </p:set>
                                    <p:anim calcmode="lin" valueType="num">
                                      <p:cBhvr>
                                        <p:cTn id="55" dur="500" fill="hold"/>
                                        <p:tgtEl>
                                          <p:spTgt spid="15364">
                                            <p:txEl>
                                              <p:pRg st="5" end="5"/>
                                            </p:txEl>
                                          </p:spTgt>
                                        </p:tgtEl>
                                        <p:attrNameLst>
                                          <p:attrName>ppt_w</p:attrName>
                                        </p:attrNameLst>
                                      </p:cBhvr>
                                      <p:tavLst>
                                        <p:tav tm="0">
                                          <p:val>
                                            <p:fltVal val="0"/>
                                          </p:val>
                                        </p:tav>
                                        <p:tav tm="100000">
                                          <p:val>
                                            <p:strVal val="#ppt_w"/>
                                          </p:val>
                                        </p:tav>
                                      </p:tavLst>
                                    </p:anim>
                                    <p:anim calcmode="lin" valueType="num">
                                      <p:cBhvr>
                                        <p:cTn id="56" dur="500" fill="hold"/>
                                        <p:tgtEl>
                                          <p:spTgt spid="15364">
                                            <p:txEl>
                                              <p:pRg st="5" end="5"/>
                                            </p:txEl>
                                          </p:spTgt>
                                        </p:tgtEl>
                                        <p:attrNameLst>
                                          <p:attrName>ppt_h</p:attrName>
                                        </p:attrNameLst>
                                      </p:cBhvr>
                                      <p:tavLst>
                                        <p:tav tm="0">
                                          <p:val>
                                            <p:fltVal val="0"/>
                                          </p:val>
                                        </p:tav>
                                        <p:tav tm="100000">
                                          <p:val>
                                            <p:strVal val="#ppt_h"/>
                                          </p:val>
                                        </p:tav>
                                      </p:tavLst>
                                    </p:anim>
                                    <p:anim calcmode="lin" valueType="num">
                                      <p:cBhvr>
                                        <p:cTn id="57" dur="500" fill="hold"/>
                                        <p:tgtEl>
                                          <p:spTgt spid="15364">
                                            <p:txEl>
                                              <p:pRg st="5" end="5"/>
                                            </p:txEl>
                                          </p:spTgt>
                                        </p:tgtEl>
                                        <p:attrNameLst>
                                          <p:attrName>style.rotation</p:attrName>
                                        </p:attrNameLst>
                                      </p:cBhvr>
                                      <p:tavLst>
                                        <p:tav tm="0">
                                          <p:val>
                                            <p:fltVal val="90"/>
                                          </p:val>
                                        </p:tav>
                                        <p:tav tm="100000">
                                          <p:val>
                                            <p:fltVal val="0"/>
                                          </p:val>
                                        </p:tav>
                                      </p:tavLst>
                                    </p:anim>
                                    <p:animEffect transition="in" filter="fade">
                                      <p:cBhvr>
                                        <p:cTn id="58" dur="500"/>
                                        <p:tgtEl>
                                          <p:spTgt spid="15364">
                                            <p:txEl>
                                              <p:pRg st="5" end="5"/>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5" presetClass="entr" presetSubtype="0" fill="hold" grpId="0" nodeType="clickEffect">
                                  <p:stCondLst>
                                    <p:cond delay="0"/>
                                  </p:stCondLst>
                                  <p:childTnLst>
                                    <p:set>
                                      <p:cBhvr>
                                        <p:cTn id="62" dur="1" fill="hold">
                                          <p:stCondLst>
                                            <p:cond delay="0"/>
                                          </p:stCondLst>
                                        </p:cTn>
                                        <p:tgtEl>
                                          <p:spTgt spid="15367"/>
                                        </p:tgtEl>
                                        <p:attrNameLst>
                                          <p:attrName>style.visibility</p:attrName>
                                        </p:attrNameLst>
                                      </p:cBhvr>
                                      <p:to>
                                        <p:strVal val="visible"/>
                                      </p:to>
                                    </p:set>
                                    <p:anim calcmode="lin" valueType="num">
                                      <p:cBhvr>
                                        <p:cTn id="63" dur="1000" decel="50000" fill="hold">
                                          <p:stCondLst>
                                            <p:cond delay="0"/>
                                          </p:stCondLst>
                                        </p:cTn>
                                        <p:tgtEl>
                                          <p:spTgt spid="15367"/>
                                        </p:tgtEl>
                                        <p:attrNameLst>
                                          <p:attrName>style.rotation</p:attrName>
                                        </p:attrNameLst>
                                      </p:cBhvr>
                                      <p:tavLst>
                                        <p:tav tm="0">
                                          <p:val>
                                            <p:fltVal val="-90"/>
                                          </p:val>
                                        </p:tav>
                                        <p:tav tm="100000">
                                          <p:val>
                                            <p:fltVal val="0"/>
                                          </p:val>
                                        </p:tav>
                                      </p:tavLst>
                                    </p:anim>
                                    <p:anim calcmode="lin" valueType="num">
                                      <p:cBhvr>
                                        <p:cTn id="64" dur="1000" decel="50000" fill="hold">
                                          <p:stCondLst>
                                            <p:cond delay="0"/>
                                          </p:stCondLst>
                                        </p:cTn>
                                        <p:tgtEl>
                                          <p:spTgt spid="15367"/>
                                        </p:tgtEl>
                                        <p:attrNameLst>
                                          <p:attrName>ppt_w</p:attrName>
                                        </p:attrNameLst>
                                      </p:cBhvr>
                                      <p:tavLst>
                                        <p:tav tm="0">
                                          <p:val>
                                            <p:strVal val="#ppt_w"/>
                                          </p:val>
                                        </p:tav>
                                        <p:tav tm="100000">
                                          <p:val>
                                            <p:strVal val="#ppt_w*.05"/>
                                          </p:val>
                                        </p:tav>
                                      </p:tavLst>
                                    </p:anim>
                                    <p:anim calcmode="lin" valueType="num">
                                      <p:cBhvr>
                                        <p:cTn id="65" dur="1000" accel="50000" fill="hold">
                                          <p:stCondLst>
                                            <p:cond delay="1000"/>
                                          </p:stCondLst>
                                        </p:cTn>
                                        <p:tgtEl>
                                          <p:spTgt spid="15367"/>
                                        </p:tgtEl>
                                        <p:attrNameLst>
                                          <p:attrName>ppt_w</p:attrName>
                                        </p:attrNameLst>
                                      </p:cBhvr>
                                      <p:tavLst>
                                        <p:tav tm="0">
                                          <p:val>
                                            <p:strVal val="#ppt_w*.05"/>
                                          </p:val>
                                        </p:tav>
                                        <p:tav tm="100000">
                                          <p:val>
                                            <p:strVal val="#ppt_w"/>
                                          </p:val>
                                        </p:tav>
                                      </p:tavLst>
                                    </p:anim>
                                    <p:anim calcmode="lin" valueType="num">
                                      <p:cBhvr>
                                        <p:cTn id="66" dur="2000" fill="hold"/>
                                        <p:tgtEl>
                                          <p:spTgt spid="15367"/>
                                        </p:tgtEl>
                                        <p:attrNameLst>
                                          <p:attrName>ppt_h</p:attrName>
                                        </p:attrNameLst>
                                      </p:cBhvr>
                                      <p:tavLst>
                                        <p:tav tm="0">
                                          <p:val>
                                            <p:strVal val="#ppt_h"/>
                                          </p:val>
                                        </p:tav>
                                        <p:tav tm="100000">
                                          <p:val>
                                            <p:strVal val="#ppt_h"/>
                                          </p:val>
                                        </p:tav>
                                      </p:tavLst>
                                    </p:anim>
                                    <p:anim calcmode="lin" valueType="num">
                                      <p:cBhvr>
                                        <p:cTn id="67" dur="1000" decel="50000" fill="hold">
                                          <p:stCondLst>
                                            <p:cond delay="0"/>
                                          </p:stCondLst>
                                        </p:cTn>
                                        <p:tgtEl>
                                          <p:spTgt spid="15367"/>
                                        </p:tgtEl>
                                        <p:attrNameLst>
                                          <p:attrName>ppt_x</p:attrName>
                                        </p:attrNameLst>
                                      </p:cBhvr>
                                      <p:tavLst>
                                        <p:tav tm="0">
                                          <p:val>
                                            <p:strVal val="#ppt_x+.4"/>
                                          </p:val>
                                        </p:tav>
                                        <p:tav tm="100000">
                                          <p:val>
                                            <p:strVal val="#ppt_x"/>
                                          </p:val>
                                        </p:tav>
                                      </p:tavLst>
                                    </p:anim>
                                    <p:anim calcmode="lin" valueType="num">
                                      <p:cBhvr>
                                        <p:cTn id="68" dur="1000" decel="50000" fill="hold">
                                          <p:stCondLst>
                                            <p:cond delay="0"/>
                                          </p:stCondLst>
                                        </p:cTn>
                                        <p:tgtEl>
                                          <p:spTgt spid="15367"/>
                                        </p:tgtEl>
                                        <p:attrNameLst>
                                          <p:attrName>ppt_y</p:attrName>
                                        </p:attrNameLst>
                                      </p:cBhvr>
                                      <p:tavLst>
                                        <p:tav tm="0">
                                          <p:val>
                                            <p:strVal val="#ppt_y-.2"/>
                                          </p:val>
                                        </p:tav>
                                        <p:tav tm="100000">
                                          <p:val>
                                            <p:strVal val="#ppt_y+.1"/>
                                          </p:val>
                                        </p:tav>
                                      </p:tavLst>
                                    </p:anim>
                                    <p:anim calcmode="lin" valueType="num">
                                      <p:cBhvr>
                                        <p:cTn id="69" dur="1000" accel="50000" fill="hold">
                                          <p:stCondLst>
                                            <p:cond delay="1000"/>
                                          </p:stCondLst>
                                        </p:cTn>
                                        <p:tgtEl>
                                          <p:spTgt spid="15367"/>
                                        </p:tgtEl>
                                        <p:attrNameLst>
                                          <p:attrName>ppt_y</p:attrName>
                                        </p:attrNameLst>
                                      </p:cBhvr>
                                      <p:tavLst>
                                        <p:tav tm="0">
                                          <p:val>
                                            <p:strVal val="#ppt_y+.1"/>
                                          </p:val>
                                        </p:tav>
                                        <p:tav tm="100000">
                                          <p:val>
                                            <p:strVal val="#ppt_y"/>
                                          </p:val>
                                        </p:tav>
                                      </p:tavLst>
                                    </p:anim>
                                    <p:animEffect transition="in" filter="fade">
                                      <p:cBhvr>
                                        <p:cTn id="70" dur="2000" decel="50000">
                                          <p:stCondLst>
                                            <p:cond delay="0"/>
                                          </p:stCondLst>
                                        </p:cTn>
                                        <p:tgtEl>
                                          <p:spTgt spid="15367"/>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31" presetClass="entr" presetSubtype="0" fill="hold" nodeType="clickEffect">
                                  <p:stCondLst>
                                    <p:cond delay="0"/>
                                  </p:stCondLst>
                                  <p:iterate type="lt">
                                    <p:tmPct val="5000"/>
                                  </p:iterate>
                                  <p:childTnLst>
                                    <p:set>
                                      <p:cBhvr>
                                        <p:cTn id="74" dur="1" fill="hold">
                                          <p:stCondLst>
                                            <p:cond delay="0"/>
                                          </p:stCondLst>
                                        </p:cTn>
                                        <p:tgtEl>
                                          <p:spTgt spid="15364">
                                            <p:txEl>
                                              <p:pRg st="7" end="7"/>
                                            </p:txEl>
                                          </p:spTgt>
                                        </p:tgtEl>
                                        <p:attrNameLst>
                                          <p:attrName>style.visibility</p:attrName>
                                        </p:attrNameLst>
                                      </p:cBhvr>
                                      <p:to>
                                        <p:strVal val="visible"/>
                                      </p:to>
                                    </p:set>
                                    <p:anim calcmode="lin" valueType="num">
                                      <p:cBhvr>
                                        <p:cTn id="75" dur="500" fill="hold"/>
                                        <p:tgtEl>
                                          <p:spTgt spid="15364">
                                            <p:txEl>
                                              <p:pRg st="7" end="7"/>
                                            </p:txEl>
                                          </p:spTgt>
                                        </p:tgtEl>
                                        <p:attrNameLst>
                                          <p:attrName>ppt_w</p:attrName>
                                        </p:attrNameLst>
                                      </p:cBhvr>
                                      <p:tavLst>
                                        <p:tav tm="0">
                                          <p:val>
                                            <p:fltVal val="0"/>
                                          </p:val>
                                        </p:tav>
                                        <p:tav tm="100000">
                                          <p:val>
                                            <p:strVal val="#ppt_w"/>
                                          </p:val>
                                        </p:tav>
                                      </p:tavLst>
                                    </p:anim>
                                    <p:anim calcmode="lin" valueType="num">
                                      <p:cBhvr>
                                        <p:cTn id="76" dur="500" fill="hold"/>
                                        <p:tgtEl>
                                          <p:spTgt spid="15364">
                                            <p:txEl>
                                              <p:pRg st="7" end="7"/>
                                            </p:txEl>
                                          </p:spTgt>
                                        </p:tgtEl>
                                        <p:attrNameLst>
                                          <p:attrName>ppt_h</p:attrName>
                                        </p:attrNameLst>
                                      </p:cBhvr>
                                      <p:tavLst>
                                        <p:tav tm="0">
                                          <p:val>
                                            <p:fltVal val="0"/>
                                          </p:val>
                                        </p:tav>
                                        <p:tav tm="100000">
                                          <p:val>
                                            <p:strVal val="#ppt_h"/>
                                          </p:val>
                                        </p:tav>
                                      </p:tavLst>
                                    </p:anim>
                                    <p:anim calcmode="lin" valueType="num">
                                      <p:cBhvr>
                                        <p:cTn id="77" dur="500" fill="hold"/>
                                        <p:tgtEl>
                                          <p:spTgt spid="15364">
                                            <p:txEl>
                                              <p:pRg st="7" end="7"/>
                                            </p:txEl>
                                          </p:spTgt>
                                        </p:tgtEl>
                                        <p:attrNameLst>
                                          <p:attrName>style.rotation</p:attrName>
                                        </p:attrNameLst>
                                      </p:cBhvr>
                                      <p:tavLst>
                                        <p:tav tm="0">
                                          <p:val>
                                            <p:fltVal val="90"/>
                                          </p:val>
                                        </p:tav>
                                        <p:tav tm="100000">
                                          <p:val>
                                            <p:fltVal val="0"/>
                                          </p:val>
                                        </p:tav>
                                      </p:tavLst>
                                    </p:anim>
                                    <p:animEffect transition="in" filter="fade">
                                      <p:cBhvr>
                                        <p:cTn id="78" dur="500"/>
                                        <p:tgtEl>
                                          <p:spTgt spid="15364">
                                            <p:txEl>
                                              <p:pRg st="7" end="7"/>
                                            </p:txEl>
                                          </p:spTgt>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25" presetClass="entr" presetSubtype="0" fill="hold" grpId="0" nodeType="clickEffect">
                                  <p:stCondLst>
                                    <p:cond delay="0"/>
                                  </p:stCondLst>
                                  <p:childTnLst>
                                    <p:set>
                                      <p:cBhvr>
                                        <p:cTn id="82" dur="1" fill="hold">
                                          <p:stCondLst>
                                            <p:cond delay="0"/>
                                          </p:stCondLst>
                                        </p:cTn>
                                        <p:tgtEl>
                                          <p:spTgt spid="15368"/>
                                        </p:tgtEl>
                                        <p:attrNameLst>
                                          <p:attrName>style.visibility</p:attrName>
                                        </p:attrNameLst>
                                      </p:cBhvr>
                                      <p:to>
                                        <p:strVal val="visible"/>
                                      </p:to>
                                    </p:set>
                                    <p:anim calcmode="lin" valueType="num">
                                      <p:cBhvr>
                                        <p:cTn id="83" dur="1000" decel="50000" fill="hold">
                                          <p:stCondLst>
                                            <p:cond delay="0"/>
                                          </p:stCondLst>
                                        </p:cTn>
                                        <p:tgtEl>
                                          <p:spTgt spid="15368"/>
                                        </p:tgtEl>
                                        <p:attrNameLst>
                                          <p:attrName>style.rotation</p:attrName>
                                        </p:attrNameLst>
                                      </p:cBhvr>
                                      <p:tavLst>
                                        <p:tav tm="0">
                                          <p:val>
                                            <p:fltVal val="-90"/>
                                          </p:val>
                                        </p:tav>
                                        <p:tav tm="100000">
                                          <p:val>
                                            <p:fltVal val="0"/>
                                          </p:val>
                                        </p:tav>
                                      </p:tavLst>
                                    </p:anim>
                                    <p:anim calcmode="lin" valueType="num">
                                      <p:cBhvr>
                                        <p:cTn id="84" dur="1000" decel="50000" fill="hold">
                                          <p:stCondLst>
                                            <p:cond delay="0"/>
                                          </p:stCondLst>
                                        </p:cTn>
                                        <p:tgtEl>
                                          <p:spTgt spid="15368"/>
                                        </p:tgtEl>
                                        <p:attrNameLst>
                                          <p:attrName>ppt_w</p:attrName>
                                        </p:attrNameLst>
                                      </p:cBhvr>
                                      <p:tavLst>
                                        <p:tav tm="0">
                                          <p:val>
                                            <p:strVal val="#ppt_w"/>
                                          </p:val>
                                        </p:tav>
                                        <p:tav tm="100000">
                                          <p:val>
                                            <p:strVal val="#ppt_w*.05"/>
                                          </p:val>
                                        </p:tav>
                                      </p:tavLst>
                                    </p:anim>
                                    <p:anim calcmode="lin" valueType="num">
                                      <p:cBhvr>
                                        <p:cTn id="85" dur="1000" accel="50000" fill="hold">
                                          <p:stCondLst>
                                            <p:cond delay="1000"/>
                                          </p:stCondLst>
                                        </p:cTn>
                                        <p:tgtEl>
                                          <p:spTgt spid="15368"/>
                                        </p:tgtEl>
                                        <p:attrNameLst>
                                          <p:attrName>ppt_w</p:attrName>
                                        </p:attrNameLst>
                                      </p:cBhvr>
                                      <p:tavLst>
                                        <p:tav tm="0">
                                          <p:val>
                                            <p:strVal val="#ppt_w*.05"/>
                                          </p:val>
                                        </p:tav>
                                        <p:tav tm="100000">
                                          <p:val>
                                            <p:strVal val="#ppt_w"/>
                                          </p:val>
                                        </p:tav>
                                      </p:tavLst>
                                    </p:anim>
                                    <p:anim calcmode="lin" valueType="num">
                                      <p:cBhvr>
                                        <p:cTn id="86" dur="2000" fill="hold"/>
                                        <p:tgtEl>
                                          <p:spTgt spid="15368"/>
                                        </p:tgtEl>
                                        <p:attrNameLst>
                                          <p:attrName>ppt_h</p:attrName>
                                        </p:attrNameLst>
                                      </p:cBhvr>
                                      <p:tavLst>
                                        <p:tav tm="0">
                                          <p:val>
                                            <p:strVal val="#ppt_h"/>
                                          </p:val>
                                        </p:tav>
                                        <p:tav tm="100000">
                                          <p:val>
                                            <p:strVal val="#ppt_h"/>
                                          </p:val>
                                        </p:tav>
                                      </p:tavLst>
                                    </p:anim>
                                    <p:anim calcmode="lin" valueType="num">
                                      <p:cBhvr>
                                        <p:cTn id="87" dur="1000" decel="50000" fill="hold">
                                          <p:stCondLst>
                                            <p:cond delay="0"/>
                                          </p:stCondLst>
                                        </p:cTn>
                                        <p:tgtEl>
                                          <p:spTgt spid="15368"/>
                                        </p:tgtEl>
                                        <p:attrNameLst>
                                          <p:attrName>ppt_x</p:attrName>
                                        </p:attrNameLst>
                                      </p:cBhvr>
                                      <p:tavLst>
                                        <p:tav tm="0">
                                          <p:val>
                                            <p:strVal val="#ppt_x+.4"/>
                                          </p:val>
                                        </p:tav>
                                        <p:tav tm="100000">
                                          <p:val>
                                            <p:strVal val="#ppt_x"/>
                                          </p:val>
                                        </p:tav>
                                      </p:tavLst>
                                    </p:anim>
                                    <p:anim calcmode="lin" valueType="num">
                                      <p:cBhvr>
                                        <p:cTn id="88" dur="1000" decel="50000" fill="hold">
                                          <p:stCondLst>
                                            <p:cond delay="0"/>
                                          </p:stCondLst>
                                        </p:cTn>
                                        <p:tgtEl>
                                          <p:spTgt spid="15368"/>
                                        </p:tgtEl>
                                        <p:attrNameLst>
                                          <p:attrName>ppt_y</p:attrName>
                                        </p:attrNameLst>
                                      </p:cBhvr>
                                      <p:tavLst>
                                        <p:tav tm="0">
                                          <p:val>
                                            <p:strVal val="#ppt_y-.2"/>
                                          </p:val>
                                        </p:tav>
                                        <p:tav tm="100000">
                                          <p:val>
                                            <p:strVal val="#ppt_y+.1"/>
                                          </p:val>
                                        </p:tav>
                                      </p:tavLst>
                                    </p:anim>
                                    <p:anim calcmode="lin" valueType="num">
                                      <p:cBhvr>
                                        <p:cTn id="89" dur="1000" accel="50000" fill="hold">
                                          <p:stCondLst>
                                            <p:cond delay="1000"/>
                                          </p:stCondLst>
                                        </p:cTn>
                                        <p:tgtEl>
                                          <p:spTgt spid="15368"/>
                                        </p:tgtEl>
                                        <p:attrNameLst>
                                          <p:attrName>ppt_y</p:attrName>
                                        </p:attrNameLst>
                                      </p:cBhvr>
                                      <p:tavLst>
                                        <p:tav tm="0">
                                          <p:val>
                                            <p:strVal val="#ppt_y+.1"/>
                                          </p:val>
                                        </p:tav>
                                        <p:tav tm="100000">
                                          <p:val>
                                            <p:strVal val="#ppt_y"/>
                                          </p:val>
                                        </p:tav>
                                      </p:tavLst>
                                    </p:anim>
                                    <p:animEffect transition="in" filter="fade">
                                      <p:cBhvr>
                                        <p:cTn id="90" dur="2000" decel="50000">
                                          <p:stCondLst>
                                            <p:cond delay="0"/>
                                          </p:stCondLst>
                                        </p:cTn>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nimBg="1" autoUpdateAnimBg="0"/>
      <p:bldP spid="15366" grpId="0" animBg="1" autoUpdateAnimBg="0"/>
      <p:bldP spid="15367" grpId="0" animBg="1" autoUpdateAnimBg="0"/>
      <p:bldP spid="15368" grpId="0" animBg="1"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3"/>
          <p:cNvPicPr>
            <a:picLocks noChangeAspect="1" noChangeArrowheads="1"/>
          </p:cNvPicPr>
          <p:nvPr/>
        </p:nvPicPr>
        <p:blipFill>
          <a:blip r:embed="rId2">
            <a:extLst>
              <a:ext uri="{28A0092B-C50C-407E-A947-70E740481C1C}">
                <a14:useLocalDpi xmlns:a14="http://schemas.microsoft.com/office/drawing/2010/main" val="0"/>
              </a:ext>
            </a:extLst>
          </a:blip>
          <a:srcRect l="41289" t="28287" r="10313" b="4857"/>
          <a:stretch>
            <a:fillRect/>
          </a:stretch>
        </p:blipFill>
        <p:spPr bwMode="auto">
          <a:xfrm>
            <a:off x="4860032" y="1844824"/>
            <a:ext cx="4175732" cy="360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3"/>
          <p:cNvSpPr>
            <a:spLocks noGrp="1" noChangeArrowheads="1"/>
          </p:cNvSpPr>
          <p:nvPr>
            <p:ph type="body" idx="4294967295"/>
          </p:nvPr>
        </p:nvSpPr>
        <p:spPr>
          <a:xfrm>
            <a:off x="0" y="908720"/>
            <a:ext cx="9144000" cy="6143625"/>
          </a:xfrm>
        </p:spPr>
        <p:txBody>
          <a:bodyPr/>
          <a:lstStyle/>
          <a:p>
            <a:pPr eaLnBrk="1" hangingPunct="1">
              <a:lnSpc>
                <a:spcPct val="80000"/>
              </a:lnSpc>
              <a:buFontTx/>
              <a:buNone/>
              <a:defRPr/>
            </a:pPr>
            <a:r>
              <a:rPr lang="sr-Latn-CS" altLang="en-US" sz="2200" b="1" dirty="0">
                <a:solidFill>
                  <a:srgbClr val="990000"/>
                </a:solidFill>
                <a:effectLst>
                  <a:outerShdw blurRad="38100" dist="38100" dir="2700000" algn="tl">
                    <a:srgbClr val="C0C0C0"/>
                  </a:outerShdw>
                </a:effectLst>
              </a:rPr>
              <a:t>*</a:t>
            </a:r>
            <a:r>
              <a:rPr lang="sr-Latn-CS" altLang="en-US" sz="2200" dirty="0"/>
              <a:t> </a:t>
            </a:r>
            <a:r>
              <a:rPr lang="en-GB" altLang="en-US" sz="2200" b="1" dirty="0">
                <a:solidFill>
                  <a:srgbClr val="663300"/>
                </a:solidFill>
                <a:effectLst>
                  <a:outerShdw blurRad="38100" dist="38100" dir="2700000" algn="tl">
                    <a:srgbClr val="C0C0C0"/>
                  </a:outerShdw>
                </a:effectLst>
                <a:latin typeface="Cambria" panose="02040503050406030204" pitchFamily="18" charset="0"/>
              </a:rPr>
              <a:t>Superficial</a:t>
            </a:r>
            <a:endParaRPr lang="sr-Latn-CS" altLang="en-US" sz="2200" dirty="0">
              <a:solidFill>
                <a:srgbClr val="CC3300"/>
              </a:solidFill>
              <a:effectLst>
                <a:outerShdw blurRad="38100" dist="38100" dir="2700000" algn="tl">
                  <a:srgbClr val="C0C0C0"/>
                </a:outerShdw>
              </a:effectLst>
            </a:endParaRPr>
          </a:p>
          <a:p>
            <a:pPr eaLnBrk="1" hangingPunct="1">
              <a:lnSpc>
                <a:spcPct val="80000"/>
              </a:lnSpc>
              <a:buFontTx/>
              <a:buNone/>
              <a:defRPr/>
            </a:pPr>
            <a:r>
              <a:rPr lang="sr-Latn-CS" altLang="en-US" sz="1800" dirty="0">
                <a:effectLst>
                  <a:outerShdw blurRad="38100" dist="38100" dir="2700000" algn="tl">
                    <a:srgbClr val="C0C0C0"/>
                  </a:outerShdw>
                </a:effectLst>
              </a:rPr>
              <a:t>- </a:t>
            </a:r>
            <a:r>
              <a:rPr lang="en-GB" altLang="en-US" sz="1700" dirty="0">
                <a:effectLst>
                  <a:outerShdw blurRad="38100" dist="38100" dir="2700000" algn="tl">
                    <a:srgbClr val="C0C0C0"/>
                  </a:outerShdw>
                </a:effectLst>
                <a:latin typeface="Cambria" panose="02040503050406030204" pitchFamily="18" charset="0"/>
              </a:rPr>
              <a:t>form irregular and variable venous plexus</a:t>
            </a:r>
            <a:endParaRPr lang="sr-Latn-CS" altLang="en-US" sz="1700" dirty="0">
              <a:effectLst>
                <a:outerShdw blurRad="38100" dist="38100" dir="2700000" algn="tl">
                  <a:srgbClr val="C0C0C0"/>
                </a:outerShdw>
              </a:effectLst>
            </a:endParaRPr>
          </a:p>
          <a:p>
            <a:pPr eaLnBrk="1" hangingPunct="1">
              <a:lnSpc>
                <a:spcPct val="80000"/>
              </a:lnSpc>
              <a:buFontTx/>
              <a:buNone/>
              <a:defRPr/>
            </a:pPr>
            <a:r>
              <a:rPr lang="sr-Latn-CS" altLang="en-US" sz="1700" dirty="0">
                <a:effectLst>
                  <a:outerShdw blurRad="38100" dist="38100" dir="2700000" algn="tl">
                    <a:srgbClr val="C0C0C0"/>
                  </a:outerShdw>
                </a:effectLst>
              </a:rPr>
              <a:t>- </a:t>
            </a:r>
            <a:r>
              <a:rPr lang="en-GB" altLang="en-US" sz="1700" dirty="0">
                <a:effectLst>
                  <a:outerShdw blurRad="38100" dist="38100" dir="2700000" algn="tl">
                    <a:srgbClr val="C0C0C0"/>
                  </a:outerShdw>
                </a:effectLst>
                <a:latin typeface="Cambria" panose="02040503050406030204" pitchFamily="18" charset="0"/>
              </a:rPr>
              <a:t>have anastomoses with superficial veins of</a:t>
            </a:r>
          </a:p>
          <a:p>
            <a:pPr eaLnBrk="1" hangingPunct="1">
              <a:lnSpc>
                <a:spcPct val="80000"/>
              </a:lnSpc>
              <a:buFontTx/>
              <a:buNone/>
              <a:defRPr/>
            </a:pPr>
            <a:r>
              <a:rPr lang="en-GB" altLang="en-US" sz="1700" dirty="0">
                <a:effectLst>
                  <a:outerShdw blurRad="38100" dist="38100" dir="2700000" algn="tl">
                    <a:srgbClr val="C0C0C0"/>
                  </a:outerShdw>
                </a:effectLst>
              </a:rPr>
              <a:t>  </a:t>
            </a:r>
            <a:r>
              <a:rPr lang="en-GB" altLang="en-US" sz="1700" dirty="0">
                <a:effectLst>
                  <a:outerShdw blurRad="38100" dist="38100" dir="2700000" algn="tl">
                    <a:srgbClr val="C0C0C0"/>
                  </a:outerShdw>
                </a:effectLst>
                <a:latin typeface="Cambria" panose="02040503050406030204" pitchFamily="18" charset="0"/>
                <a:ea typeface="Cambria" panose="02040503050406030204" pitchFamily="18" charset="0"/>
              </a:rPr>
              <a:t>neck, shoulder region and abdominal wall</a:t>
            </a:r>
            <a:endParaRPr lang="sr-Latn-CS" altLang="en-US" sz="1700" dirty="0">
              <a:effectLst>
                <a:outerShdw blurRad="38100" dist="38100" dir="2700000" algn="tl">
                  <a:srgbClr val="C0C0C0"/>
                </a:outerShdw>
              </a:effectLst>
              <a:latin typeface="Cambria" panose="02040503050406030204" pitchFamily="18" charset="0"/>
              <a:ea typeface="Cambria" panose="02040503050406030204" pitchFamily="18" charset="0"/>
            </a:endParaRPr>
          </a:p>
          <a:p>
            <a:pPr eaLnBrk="1" hangingPunct="1">
              <a:lnSpc>
                <a:spcPct val="80000"/>
              </a:lnSpc>
              <a:buFontTx/>
              <a:buNone/>
              <a:defRPr/>
            </a:pPr>
            <a:endParaRPr lang="sr-Latn-CS" altLang="en-US" sz="1700" dirty="0">
              <a:effectLst>
                <a:outerShdw blurRad="38100" dist="38100" dir="2700000" algn="tl">
                  <a:srgbClr val="C0C0C0"/>
                </a:outerShdw>
              </a:effectLst>
              <a:cs typeface="Arial" panose="020B0604020202020204" pitchFamily="34" charset="0"/>
            </a:endParaRPr>
          </a:p>
          <a:p>
            <a:pPr eaLnBrk="1" hangingPunct="1">
              <a:lnSpc>
                <a:spcPct val="80000"/>
              </a:lnSpc>
              <a:buFontTx/>
              <a:buNone/>
              <a:defRPr/>
            </a:pPr>
            <a:r>
              <a:rPr lang="sr-Latn-CS" altLang="en-US" sz="1700" dirty="0">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en-GB" altLang="en-US" sz="1700" dirty="0">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The largest: </a:t>
            </a:r>
            <a:r>
              <a:rPr lang="sr-Latn-CS" altLang="en-US" sz="2400" dirty="0">
                <a:solidFill>
                  <a:srgbClr val="CC33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v. </a:t>
            </a:r>
            <a:r>
              <a:rPr lang="sr-Latn-CS" altLang="en-US" sz="2400" dirty="0" err="1">
                <a:solidFill>
                  <a:srgbClr val="CC33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thoracica</a:t>
            </a:r>
            <a:r>
              <a:rPr lang="sr-Latn-CS" altLang="en-US" sz="2400" dirty="0">
                <a:solidFill>
                  <a:srgbClr val="CC33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sr-Latn-CS" altLang="en-US" sz="2400" dirty="0" err="1">
                <a:solidFill>
                  <a:srgbClr val="CC33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lateralis</a:t>
            </a:r>
            <a:endParaRPr lang="sr-Latn-CS" altLang="en-US" sz="2400" dirty="0">
              <a:solidFill>
                <a:srgbClr val="CC33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endParaRPr>
          </a:p>
          <a:p>
            <a:pPr eaLnBrk="1" hangingPunct="1">
              <a:lnSpc>
                <a:spcPct val="80000"/>
              </a:lnSpc>
              <a:buFontTx/>
              <a:buChar char="-"/>
              <a:defRPr/>
            </a:pPr>
            <a:r>
              <a:rPr lang="en-GB" sz="1700" dirty="0">
                <a:solidFill>
                  <a:srgbClr val="202122"/>
                </a:solidFill>
                <a:effectLst/>
                <a:latin typeface="Cambria" panose="02040503050406030204" pitchFamily="18" charset="0"/>
                <a:ea typeface="Cambria" panose="02040503050406030204" pitchFamily="18" charset="0"/>
              </a:rPr>
              <a:t>It runs with the </a:t>
            </a:r>
            <a:r>
              <a:rPr lang="en-GB" sz="1700" dirty="0">
                <a:solidFill>
                  <a:srgbClr val="000000"/>
                </a:solidFill>
                <a:effectLst/>
                <a:latin typeface="Cambria" panose="02040503050406030204" pitchFamily="18" charset="0"/>
                <a:ea typeface="Cambria" panose="02040503050406030204" pitchFamily="18" charset="0"/>
              </a:rPr>
              <a:t>lateral thoracic artery</a:t>
            </a:r>
            <a:r>
              <a:rPr lang="en-GB" sz="1700" dirty="0">
                <a:solidFill>
                  <a:srgbClr val="202122"/>
                </a:solidFill>
                <a:effectLst/>
                <a:latin typeface="Cambria" panose="02040503050406030204" pitchFamily="18" charset="0"/>
                <a:ea typeface="Cambria" panose="02040503050406030204" pitchFamily="18" charset="0"/>
              </a:rPr>
              <a:t> and</a:t>
            </a:r>
            <a:br>
              <a:rPr lang="en-GB" sz="1700" dirty="0">
                <a:solidFill>
                  <a:srgbClr val="202122"/>
                </a:solidFill>
                <a:effectLst/>
                <a:latin typeface="Cambria" panose="02040503050406030204" pitchFamily="18" charset="0"/>
                <a:ea typeface="Cambria" panose="02040503050406030204" pitchFamily="18" charset="0"/>
              </a:rPr>
            </a:br>
            <a:r>
              <a:rPr lang="en-GB" sz="1700" dirty="0">
                <a:solidFill>
                  <a:srgbClr val="202122"/>
                </a:solidFill>
                <a:effectLst/>
                <a:latin typeface="Cambria" panose="02040503050406030204" pitchFamily="18" charset="0"/>
                <a:ea typeface="Cambria" panose="02040503050406030204" pitchFamily="18" charset="0"/>
              </a:rPr>
              <a:t>drains the </a:t>
            </a:r>
            <a:r>
              <a:rPr lang="en-GB" sz="1700" dirty="0">
                <a:solidFill>
                  <a:srgbClr val="000000"/>
                </a:solidFill>
                <a:effectLst/>
                <a:latin typeface="Cambria" panose="02040503050406030204" pitchFamily="18" charset="0"/>
                <a:ea typeface="Cambria" panose="02040503050406030204" pitchFamily="18" charset="0"/>
              </a:rPr>
              <a:t>serratus anterior muscle</a:t>
            </a:r>
            <a:r>
              <a:rPr lang="en-GB" sz="1700" dirty="0">
                <a:solidFill>
                  <a:srgbClr val="202122"/>
                </a:solidFill>
                <a:effectLst/>
                <a:latin typeface="Cambria" panose="02040503050406030204" pitchFamily="18" charset="0"/>
                <a:ea typeface="Cambria" panose="02040503050406030204" pitchFamily="18" charset="0"/>
              </a:rPr>
              <a:t> and the</a:t>
            </a:r>
            <a:br>
              <a:rPr lang="en-GB" sz="1700" dirty="0">
                <a:solidFill>
                  <a:srgbClr val="202122"/>
                </a:solidFill>
                <a:effectLst/>
                <a:latin typeface="Cambria" panose="02040503050406030204" pitchFamily="18" charset="0"/>
                <a:ea typeface="Cambria" panose="02040503050406030204" pitchFamily="18" charset="0"/>
              </a:rPr>
            </a:br>
            <a:r>
              <a:rPr lang="en-GB" sz="1700" dirty="0">
                <a:solidFill>
                  <a:srgbClr val="000000"/>
                </a:solidFill>
                <a:effectLst/>
                <a:latin typeface="Cambria" panose="02040503050406030204" pitchFamily="18" charset="0"/>
                <a:ea typeface="Cambria" panose="02040503050406030204" pitchFamily="18" charset="0"/>
              </a:rPr>
              <a:t>pectoralis major muscle</a:t>
            </a:r>
            <a:r>
              <a:rPr lang="en-GB" sz="1700" dirty="0">
                <a:solidFill>
                  <a:srgbClr val="202122"/>
                </a:solidFill>
                <a:effectLst/>
                <a:latin typeface="Cambria" panose="02040503050406030204" pitchFamily="18" charset="0"/>
                <a:ea typeface="Cambria" panose="02040503050406030204" pitchFamily="18" charset="0"/>
              </a:rPr>
              <a:t>.</a:t>
            </a:r>
          </a:p>
          <a:p>
            <a:pPr eaLnBrk="1" hangingPunct="1">
              <a:lnSpc>
                <a:spcPct val="80000"/>
              </a:lnSpc>
              <a:buFontTx/>
              <a:buChar char="-"/>
              <a:defRPr/>
            </a:pPr>
            <a: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t>Normally, the </a:t>
            </a:r>
            <a:r>
              <a:rPr lang="en-GB" sz="1700" dirty="0" err="1">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thoracoepigastric</a:t>
            </a:r>
            <a:r>
              <a:rPr lang="en-GB" sz="17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 vein</a:t>
            </a:r>
            <a: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t> exists</a:t>
            </a:r>
            <a:b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br>
            <a: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t>between this vein and </a:t>
            </a:r>
            <a:r>
              <a:rPr lang="en-GB" sz="17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superficial epigastric vein</a:t>
            </a:r>
            <a:br>
              <a:rPr lang="en-GB" sz="17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br>
            <a: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t>(a tributary of </a:t>
            </a:r>
            <a:r>
              <a:rPr lang="en-GB" sz="17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femoral vein</a:t>
            </a:r>
            <a: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t>), to act as a shunt</a:t>
            </a:r>
            <a:b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br>
            <a: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t>for blood if the portal system (through the liver) </a:t>
            </a:r>
            <a:b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br>
            <a:r>
              <a:rPr lang="en-GB" sz="1700" dirty="0">
                <a:solidFill>
                  <a:srgbClr val="202122"/>
                </a:solidFill>
                <a:effectLst/>
                <a:latin typeface="Cambria" panose="02040503050406030204" pitchFamily="18" charset="0"/>
                <a:ea typeface="Cambria" panose="02040503050406030204" pitchFamily="18" charset="0"/>
                <a:cs typeface="Times New Roman" panose="02020603050405020304" pitchFamily="18" charset="0"/>
              </a:rPr>
              <a:t>develops hypertension or a blockage.</a:t>
            </a:r>
            <a:endParaRPr lang="en-GB" sz="1700" dirty="0">
              <a:solidFill>
                <a:srgbClr val="202122"/>
              </a:solidFill>
              <a:effectLst/>
              <a:latin typeface="Cambria" panose="02040503050406030204" pitchFamily="18" charset="0"/>
              <a:ea typeface="Cambria" panose="02040503050406030204" pitchFamily="18" charset="0"/>
            </a:endParaRPr>
          </a:p>
          <a:p>
            <a:pPr eaLnBrk="1" hangingPunct="1">
              <a:lnSpc>
                <a:spcPct val="80000"/>
              </a:lnSpc>
              <a:buFontTx/>
              <a:buChar char="-"/>
              <a:defRPr/>
            </a:pPr>
            <a:r>
              <a:rPr lang="en-GB" altLang="en-US" sz="1700" dirty="0">
                <a:effectLst>
                  <a:outerShdw blurRad="38100" dist="38100" dir="2700000" algn="tl">
                    <a:srgbClr val="C0C0C0"/>
                  </a:outerShdw>
                </a:effectLst>
                <a:latin typeface="Cambria" panose="02040503050406030204" pitchFamily="18" charset="0"/>
                <a:cs typeface="Arial" panose="020B0604020202020204" pitchFamily="34" charset="0"/>
              </a:rPr>
              <a:t>Drains into </a:t>
            </a:r>
            <a:r>
              <a:rPr lang="sr-Latn-CS" altLang="en-US" sz="2400" dirty="0">
                <a:effectLst>
                  <a:outerShdw blurRad="38100" dist="38100" dir="2700000" algn="tl">
                    <a:srgbClr val="C0C0C0"/>
                  </a:outerShdw>
                </a:effectLst>
                <a:cs typeface="Arial" panose="020B0604020202020204" pitchFamily="34" charset="0"/>
              </a:rPr>
              <a:t>v. </a:t>
            </a:r>
            <a:r>
              <a:rPr lang="sr-Latn-CS" altLang="en-US" sz="2400" dirty="0" err="1">
                <a:effectLst>
                  <a:outerShdw blurRad="38100" dist="38100" dir="2700000" algn="tl">
                    <a:srgbClr val="C0C0C0"/>
                  </a:outerShdw>
                </a:effectLst>
                <a:cs typeface="Arial" panose="020B0604020202020204" pitchFamily="34" charset="0"/>
              </a:rPr>
              <a:t>axillaris</a:t>
            </a:r>
            <a:endParaRPr lang="en-GB" altLang="en-US" sz="2400" dirty="0">
              <a:effectLst>
                <a:outerShdw blurRad="38100" dist="38100" dir="2700000" algn="tl">
                  <a:srgbClr val="C0C0C0"/>
                </a:outerShdw>
              </a:effectLst>
              <a:cs typeface="Arial" panose="020B0604020202020204" pitchFamily="34" charset="0"/>
            </a:endParaRPr>
          </a:p>
          <a:p>
            <a:pPr marL="0" indent="0" eaLnBrk="1" hangingPunct="1">
              <a:lnSpc>
                <a:spcPct val="80000"/>
              </a:lnSpc>
              <a:buNone/>
              <a:defRPr/>
            </a:pPr>
            <a:endParaRPr lang="sr-Latn-CS" altLang="en-US" sz="2400" dirty="0">
              <a:effectLst>
                <a:outerShdw blurRad="38100" dist="38100" dir="2700000" algn="tl">
                  <a:srgbClr val="C0C0C0"/>
                </a:outerShdw>
              </a:effectLst>
              <a:cs typeface="Arial" panose="020B0604020202020204" pitchFamily="34" charset="0"/>
            </a:endParaRPr>
          </a:p>
          <a:p>
            <a:pPr eaLnBrk="1" hangingPunct="1">
              <a:lnSpc>
                <a:spcPct val="80000"/>
              </a:lnSpc>
              <a:buFontTx/>
              <a:buNone/>
              <a:defRPr/>
            </a:pPr>
            <a:r>
              <a:rPr lang="sr-Latn-CS" altLang="en-US" sz="2200" b="1" dirty="0">
                <a:solidFill>
                  <a:srgbClr val="990000"/>
                </a:solidFill>
                <a:effectLst>
                  <a:outerShdw blurRad="38100" dist="38100" dir="2700000" algn="tl">
                    <a:srgbClr val="C0C0C0"/>
                  </a:outerShdw>
                </a:effectLst>
                <a:cs typeface="Arial" panose="020B0604020202020204" pitchFamily="34" charset="0"/>
              </a:rPr>
              <a:t>* </a:t>
            </a:r>
            <a:r>
              <a:rPr lang="en-GB" altLang="en-US" sz="2200" b="1" dirty="0">
                <a:solidFill>
                  <a:srgbClr val="663300"/>
                </a:solidFill>
                <a:effectLst>
                  <a:outerShdw blurRad="38100" dist="38100" dir="2700000" algn="tl">
                    <a:srgbClr val="C0C0C0"/>
                  </a:outerShdw>
                </a:effectLst>
                <a:latin typeface="Cambria" panose="02040503050406030204" pitchFamily="18" charset="0"/>
                <a:cs typeface="Arial" panose="020B0604020202020204" pitchFamily="34" charset="0"/>
              </a:rPr>
              <a:t>Deep</a:t>
            </a:r>
            <a:endParaRPr lang="sr-Latn-CS" altLang="en-US" sz="2200" b="1" dirty="0">
              <a:solidFill>
                <a:srgbClr val="800000"/>
              </a:solidFill>
              <a:effectLst>
                <a:outerShdw blurRad="38100" dist="38100" dir="2700000" algn="tl">
                  <a:srgbClr val="C0C0C0"/>
                </a:outerShdw>
              </a:effectLst>
              <a:cs typeface="Arial" panose="020B0604020202020204" pitchFamily="34" charset="0"/>
            </a:endParaRPr>
          </a:p>
          <a:p>
            <a:pPr eaLnBrk="1" hangingPunct="1">
              <a:lnSpc>
                <a:spcPct val="80000"/>
              </a:lnSpc>
              <a:buFontTx/>
              <a:buChar char="-"/>
              <a:defRPr/>
            </a:pPr>
            <a:r>
              <a:rPr lang="en-GB" altLang="en-US" sz="17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Tributaries to azygos venous system</a:t>
            </a:r>
          </a:p>
          <a:p>
            <a:pPr eaLnBrk="1" hangingPunct="1">
              <a:lnSpc>
                <a:spcPct val="80000"/>
              </a:lnSpc>
              <a:buFontTx/>
              <a:buChar char="-"/>
              <a:defRPr/>
            </a:pPr>
            <a:r>
              <a:rPr lang="en-GB" altLang="en-US" sz="17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Tributaries to brachiocephalic veins</a:t>
            </a:r>
          </a:p>
          <a:p>
            <a:pPr eaLnBrk="1" hangingPunct="1">
              <a:lnSpc>
                <a:spcPct val="80000"/>
              </a:lnSpc>
              <a:buFontTx/>
              <a:buChar char="-"/>
              <a:defRPr/>
            </a:pPr>
            <a:r>
              <a:rPr lang="en-GB" altLang="en-US" sz="17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Tributaries to axillar vein</a:t>
            </a:r>
            <a:endParaRPr lang="sr-Latn-CS" altLang="en-US" sz="1800" b="1" dirty="0">
              <a:effectLst>
                <a:outerShdw blurRad="38100" dist="38100" dir="2700000" algn="tl">
                  <a:srgbClr val="C0C0C0"/>
                </a:outerShdw>
              </a:effectLst>
              <a:cs typeface="Arial" panose="020B0604020202020204" pitchFamily="34" charset="0"/>
            </a:endParaRPr>
          </a:p>
          <a:p>
            <a:pPr eaLnBrk="1" hangingPunct="1">
              <a:lnSpc>
                <a:spcPct val="80000"/>
              </a:lnSpc>
              <a:buFontTx/>
              <a:buNone/>
              <a:defRPr/>
            </a:pPr>
            <a:r>
              <a:rPr lang="sr-Latn-CS" altLang="en-US" sz="1800" b="1" i="1" dirty="0">
                <a:solidFill>
                  <a:srgbClr val="CC3300"/>
                </a:solidFill>
                <a:effectLst>
                  <a:outerShdw blurRad="38100" dist="38100" dir="2700000" algn="tl">
                    <a:srgbClr val="C0C0C0"/>
                  </a:outerShdw>
                </a:effectLst>
                <a:cs typeface="Arial" panose="020B0604020202020204" pitchFamily="34" charset="0"/>
              </a:rPr>
              <a:t> 	</a:t>
            </a:r>
            <a:endParaRPr lang="sr-Latn-CS" altLang="en-US" b="1" dirty="0">
              <a:cs typeface="Arial" panose="020B0604020202020204" pitchFamily="34" charset="0"/>
            </a:endParaRPr>
          </a:p>
        </p:txBody>
      </p:sp>
      <p:sp>
        <p:nvSpPr>
          <p:cNvPr id="2" name="Rectangle 2">
            <a:extLst>
              <a:ext uri="{FF2B5EF4-FFF2-40B4-BE49-F238E27FC236}">
                <a16:creationId xmlns:a16="http://schemas.microsoft.com/office/drawing/2014/main" id="{CD58ADFD-E2FF-6FDC-D50A-0E9C1D19CB7B}"/>
              </a:ext>
            </a:extLst>
          </p:cNvPr>
          <p:cNvSpPr txBox="1">
            <a:spLocks noChangeArrowheads="1"/>
          </p:cNvSpPr>
          <p:nvPr/>
        </p:nvSpPr>
        <p:spPr bwMode="auto">
          <a:xfrm>
            <a:off x="4232273" y="142875"/>
            <a:ext cx="4425951"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eaLnBrk="1" hangingPunct="1">
              <a:defRPr/>
            </a:pPr>
            <a:r>
              <a:rPr lang="en-GB" altLang="en-US" sz="3200" b="1" i="0">
                <a:solidFill>
                  <a:srgbClr val="990000"/>
                </a:solidFill>
                <a:effectLst>
                  <a:outerShdw blurRad="38100" dist="38100" dir="2700000" algn="tl">
                    <a:srgbClr val="C0C0C0"/>
                  </a:outerShdw>
                </a:effectLst>
                <a:latin typeface="Calibri" panose="020F0502020204030204" pitchFamily="34" charset="0"/>
              </a:rPr>
              <a:t>Veins of thoracic wall</a:t>
            </a:r>
            <a:endParaRPr lang="en-US" altLang="en-US" sz="3200" b="1" i="0" dirty="0">
              <a:solidFill>
                <a:srgbClr val="990000"/>
              </a:solidFill>
              <a:effectLst>
                <a:outerShdw blurRad="38100" dist="38100" dir="2700000" algn="tl">
                  <a:srgbClr val="C0C0C0"/>
                </a:outerShdw>
              </a:effectLst>
            </a:endParaRPr>
          </a:p>
        </p:txBody>
      </p:sp>
    </p:spTree>
  </p:cSld>
  <p:clrMapOvr>
    <a:masterClrMapping/>
  </p:clrMapOvr>
  <p:transition spd="slow">
    <p:zoom/>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3"/>
          <p:cNvPicPr>
            <a:picLocks noChangeAspect="1" noChangeArrowheads="1"/>
          </p:cNvPicPr>
          <p:nvPr/>
        </p:nvPicPr>
        <p:blipFill>
          <a:blip r:embed="rId2">
            <a:extLst>
              <a:ext uri="{28A0092B-C50C-407E-A947-70E740481C1C}">
                <a14:useLocalDpi xmlns:a14="http://schemas.microsoft.com/office/drawing/2010/main" val="0"/>
              </a:ext>
            </a:extLst>
          </a:blip>
          <a:srcRect l="41289" t="28287" r="10313" b="4857"/>
          <a:stretch>
            <a:fillRect/>
          </a:stretch>
        </p:blipFill>
        <p:spPr bwMode="auto">
          <a:xfrm>
            <a:off x="4574376" y="3036887"/>
            <a:ext cx="4425950" cy="382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Rectangle 2"/>
          <p:cNvSpPr>
            <a:spLocks noGrp="1" noChangeArrowheads="1"/>
          </p:cNvSpPr>
          <p:nvPr>
            <p:ph type="title" idx="4294967295"/>
          </p:nvPr>
        </p:nvSpPr>
        <p:spPr>
          <a:xfrm>
            <a:off x="4232273" y="142875"/>
            <a:ext cx="4425951" cy="633413"/>
          </a:xfrm>
        </p:spPr>
        <p:txBody>
          <a:bodyPr/>
          <a:lstStyle/>
          <a:p>
            <a:pPr eaLnBrk="1" hangingPunct="1">
              <a:defRPr/>
            </a:pPr>
            <a:r>
              <a:rPr lang="en-GB" altLang="en-US" sz="3200" b="1" dirty="0">
                <a:solidFill>
                  <a:srgbClr val="990000"/>
                </a:solidFill>
                <a:effectLst>
                  <a:outerShdw blurRad="38100" dist="38100" dir="2700000" algn="tl">
                    <a:srgbClr val="C0C0C0"/>
                  </a:outerShdw>
                </a:effectLst>
                <a:latin typeface="Calibri" panose="020F0502020204030204" pitchFamily="34" charset="0"/>
              </a:rPr>
              <a:t>Veins of thoracic wall</a:t>
            </a:r>
            <a:endParaRPr lang="en-US" altLang="en-US" sz="3200" b="1" dirty="0">
              <a:solidFill>
                <a:srgbClr val="990000"/>
              </a:solidFill>
              <a:effectLst>
                <a:outerShdw blurRad="38100" dist="38100" dir="2700000" algn="tl">
                  <a:srgbClr val="C0C0C0"/>
                </a:outerShdw>
              </a:effectLst>
            </a:endParaRPr>
          </a:p>
        </p:txBody>
      </p:sp>
      <p:sp>
        <p:nvSpPr>
          <p:cNvPr id="88068" name="Rectangle 3"/>
          <p:cNvSpPr>
            <a:spLocks noGrp="1" noChangeArrowheads="1"/>
          </p:cNvSpPr>
          <p:nvPr>
            <p:ph type="body" idx="4294967295"/>
          </p:nvPr>
        </p:nvSpPr>
        <p:spPr>
          <a:xfrm>
            <a:off x="-2375" y="332656"/>
            <a:ext cx="9144000" cy="5938837"/>
          </a:xfrm>
        </p:spPr>
        <p:txBody>
          <a:bodyPr/>
          <a:lstStyle/>
          <a:p>
            <a:pPr eaLnBrk="1" hangingPunct="1">
              <a:lnSpc>
                <a:spcPct val="80000"/>
              </a:lnSpc>
              <a:buFontTx/>
              <a:buNone/>
              <a:defRPr/>
            </a:pPr>
            <a:endParaRPr lang="sr-Latn-CS" altLang="en-US" sz="1000" dirty="0">
              <a:effectLst>
                <a:outerShdw blurRad="38100" dist="38100" dir="2700000" algn="tl">
                  <a:srgbClr val="C0C0C0"/>
                </a:outerShdw>
              </a:effectLst>
              <a:cs typeface="Arial" panose="020B0604020202020204" pitchFamily="34" charset="0"/>
            </a:endParaRPr>
          </a:p>
          <a:p>
            <a:pPr eaLnBrk="1" hangingPunct="1">
              <a:lnSpc>
                <a:spcPct val="80000"/>
              </a:lnSpc>
              <a:buFont typeface="Arial" panose="020B0604020202020204" pitchFamily="34" charset="0"/>
              <a:buNone/>
              <a:defRPr/>
            </a:pPr>
            <a:r>
              <a:rPr lang="sr-Latn-CS" altLang="en-US" sz="2200" b="1" dirty="0">
                <a:solidFill>
                  <a:srgbClr val="990000"/>
                </a:solidFill>
                <a:effectLst>
                  <a:outerShdw blurRad="38100" dist="38100" dir="2700000" algn="tl">
                    <a:srgbClr val="C0C0C0"/>
                  </a:outerShdw>
                </a:effectLst>
                <a:cs typeface="Arial" panose="020B0604020202020204" pitchFamily="34" charset="0"/>
              </a:rPr>
              <a:t>* </a:t>
            </a:r>
            <a:r>
              <a:rPr lang="en-GB" altLang="en-US" sz="2200" b="1" dirty="0">
                <a:solidFill>
                  <a:srgbClr val="663300"/>
                </a:solidFill>
                <a:effectLst>
                  <a:outerShdw blurRad="38100" dist="38100" dir="2700000" algn="tl">
                    <a:srgbClr val="C0C0C0"/>
                  </a:outerShdw>
                </a:effectLst>
                <a:latin typeface="Cambria" panose="02040503050406030204" pitchFamily="18" charset="0"/>
                <a:cs typeface="Arial" panose="020B0604020202020204" pitchFamily="34" charset="0"/>
              </a:rPr>
              <a:t>Deep</a:t>
            </a:r>
          </a:p>
          <a:p>
            <a:pPr eaLnBrk="1" hangingPunct="1">
              <a:lnSpc>
                <a:spcPct val="80000"/>
              </a:lnSpc>
              <a:buFont typeface="Arial" panose="020B0604020202020204" pitchFamily="34" charset="0"/>
              <a:buNone/>
              <a:defRPr/>
            </a:pPr>
            <a:endParaRPr lang="en-GB" sz="1000" dirty="0">
              <a:latin typeface="Cambria" panose="02040503050406030204" pitchFamily="18" charset="0"/>
              <a:ea typeface="Cambria" panose="02040503050406030204" pitchFamily="18" charset="0"/>
            </a:endParaRPr>
          </a:p>
          <a:p>
            <a:pPr marL="0" indent="0" eaLnBrk="1" hangingPunct="1">
              <a:lnSpc>
                <a:spcPct val="80000"/>
              </a:lnSpc>
              <a:buNone/>
              <a:defRPr/>
            </a:pPr>
            <a:r>
              <a:rPr lang="en-GB" sz="1800" dirty="0">
                <a:latin typeface="Cambria" panose="02040503050406030204" pitchFamily="18" charset="0"/>
                <a:ea typeface="Cambria" panose="02040503050406030204" pitchFamily="18" charset="0"/>
              </a:rPr>
              <a:t>- The intercostal veins accompany the intercostal arteries and nerves and lie most superior</a:t>
            </a:r>
            <a:br>
              <a:rPr lang="en-GB" sz="1800" dirty="0">
                <a:latin typeface="Cambria" panose="02040503050406030204" pitchFamily="18" charset="0"/>
                <a:ea typeface="Cambria" panose="02040503050406030204" pitchFamily="18" charset="0"/>
              </a:rPr>
            </a:br>
            <a:r>
              <a:rPr lang="en-GB" sz="1800" dirty="0">
                <a:latin typeface="Cambria" panose="02040503050406030204" pitchFamily="18" charset="0"/>
                <a:ea typeface="Cambria" panose="02040503050406030204" pitchFamily="18" charset="0"/>
              </a:rPr>
              <a:t>  in the costal grooves </a:t>
            </a:r>
            <a:endParaRPr lang="en-GB" altLang="en-US" sz="1800" b="1" dirty="0">
              <a:solidFill>
                <a:srgbClr val="663300"/>
              </a:solidFill>
              <a:effectLst>
                <a:outerShdw blurRad="38100" dist="38100" dir="2700000" algn="tl">
                  <a:srgbClr val="C0C0C0"/>
                </a:outerShdw>
              </a:effectLst>
              <a:latin typeface="Cambria" panose="02040503050406030204" pitchFamily="18" charset="0"/>
              <a:cs typeface="Arial" panose="020B0604020202020204" pitchFamily="34" charset="0"/>
            </a:endParaRPr>
          </a:p>
          <a:p>
            <a:pPr eaLnBrk="1" hangingPunct="1">
              <a:lnSpc>
                <a:spcPct val="80000"/>
              </a:lnSpc>
              <a:buFontTx/>
              <a:buNone/>
              <a:defRPr/>
            </a:pPr>
            <a:r>
              <a:rPr lang="en-GB"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sr-Latn-CS"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en-GB"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a:t>
            </a:r>
            <a:r>
              <a:rPr lang="sr-Latn-CS"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sr-Latn-CS" altLang="en-US" sz="1800" b="1" dirty="0" err="1">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vv</a:t>
            </a:r>
            <a:r>
              <a:rPr lang="sr-Latn-CS"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sr-Latn-CS" altLang="en-US" sz="1800" b="1" dirty="0" err="1">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intercostales</a:t>
            </a:r>
            <a:r>
              <a:rPr lang="sr-Latn-CS"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sr-Latn-CS" altLang="en-US" sz="1800" b="1" dirty="0" err="1">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posteriores</a:t>
            </a:r>
            <a:endParaRPr lang="sr-Latn-CS"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endParaRP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- 11 posterior intercostal veins and one subcostal vein on each side. </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The posterior intercostal veins anastomose with the anterior intercostal veins (tributaries</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of internal thoracic veins).</a:t>
            </a:r>
            <a:r>
              <a:rPr lang="en-GB" altLang="en-US" sz="18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 </a:t>
            </a:r>
          </a:p>
          <a:p>
            <a:pPr eaLnBrk="1" hangingPunct="1">
              <a:lnSpc>
                <a:spcPct val="80000"/>
              </a:lnSpc>
              <a:buFont typeface="Arial" panose="020B0604020202020204" pitchFamily="34" charset="0"/>
              <a:buNone/>
              <a:defRPr/>
            </a:pP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vv.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intercostales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posteriores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(4</a:t>
            </a:r>
            <a:r>
              <a:rPr lang="en-GB" altLang="en-US" sz="1800" b="1" baseline="30000" dirty="0">
                <a:effectLst>
                  <a:outerShdw blurRad="38100" dist="38100" dir="2700000" algn="tl">
                    <a:srgbClr val="C0C0C0"/>
                  </a:outerShdw>
                </a:effectLst>
                <a:latin typeface="Cambria" panose="02040503050406030204" pitchFamily="18" charset="0"/>
                <a:cs typeface="Arial" panose="020B0604020202020204" pitchFamily="34" charset="0"/>
              </a:rPr>
              <a:t>th</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-11</a:t>
            </a:r>
            <a:r>
              <a:rPr lang="en-GB" altLang="en-US" sz="1800" b="1" baseline="30000" dirty="0">
                <a:effectLst>
                  <a:outerShdw blurRad="38100" dist="38100" dir="2700000" algn="tl">
                    <a:srgbClr val="C0C0C0"/>
                  </a:outerShdw>
                </a:effectLst>
                <a:latin typeface="Cambria" panose="02040503050406030204" pitchFamily="18" charset="0"/>
                <a:cs typeface="Arial" panose="020B0604020202020204" pitchFamily="34" charset="0"/>
              </a:rPr>
              <a:t>th</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a:t>
            </a:r>
            <a:b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br>
            <a:r>
              <a:rPr lang="en-GB" altLang="en-US" sz="1600" dirty="0">
                <a:effectLst>
                  <a:outerShdw blurRad="38100" dist="38100" dir="2700000" algn="tl">
                    <a:srgbClr val="C0C0C0"/>
                  </a:outerShdw>
                </a:effectLst>
                <a:latin typeface="Cambria" panose="02040503050406030204" pitchFamily="18" charset="0"/>
                <a:cs typeface="Arial" panose="020B0604020202020204" pitchFamily="34" charset="0"/>
              </a:rPr>
              <a:t>- drain into</a:t>
            </a:r>
            <a:r>
              <a:rPr lang="en-GB" altLang="en-US" sz="16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7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azygos/hemiazygos venous system</a:t>
            </a:r>
          </a:p>
          <a:p>
            <a:pPr eaLnBrk="1" hangingPunct="1">
              <a:lnSpc>
                <a:spcPct val="80000"/>
              </a:lnSpc>
              <a:buNone/>
              <a:defRPr/>
            </a:pP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v.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intercostalis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posterior (1</a:t>
            </a:r>
            <a:r>
              <a:rPr lang="en-GB" altLang="en-US" sz="1800" b="1" baseline="30000" dirty="0">
                <a:effectLst>
                  <a:outerShdw blurRad="38100" dist="38100" dir="2700000" algn="tl">
                    <a:srgbClr val="C0C0C0"/>
                  </a:outerShdw>
                </a:effectLst>
                <a:latin typeface="Cambria" panose="02040503050406030204" pitchFamily="18" charset="0"/>
                <a:cs typeface="Arial" panose="020B0604020202020204" pitchFamily="34" charset="0"/>
              </a:rPr>
              <a:t>st</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a:t>
            </a:r>
            <a:b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br>
            <a:r>
              <a:rPr lang="en-GB" altLang="en-US" sz="1800" dirty="0">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600" dirty="0">
                <a:effectLst>
                  <a:outerShdw blurRad="38100" dist="38100" dir="2700000" algn="tl">
                    <a:srgbClr val="C0C0C0"/>
                  </a:outerShdw>
                </a:effectLst>
                <a:latin typeface="Cambria" panose="02040503050406030204" pitchFamily="18" charset="0"/>
                <a:cs typeface="Arial" panose="020B0604020202020204" pitchFamily="34" charset="0"/>
              </a:rPr>
              <a:t>drain into</a:t>
            </a:r>
            <a:r>
              <a:rPr lang="en-GB" altLang="en-US" sz="16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 right/left brachiocephalic vein</a:t>
            </a:r>
          </a:p>
          <a:p>
            <a:pPr marL="263525" indent="-263525" eaLnBrk="1" hangingPunct="1">
              <a:lnSpc>
                <a:spcPct val="80000"/>
              </a:lnSpc>
              <a:buNone/>
              <a:defRPr/>
            </a:pP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vv.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intercostales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posteriores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(2</a:t>
            </a:r>
            <a:r>
              <a:rPr lang="en-GB" altLang="en-US" sz="1800" b="1" baseline="30000" dirty="0">
                <a:effectLst>
                  <a:outerShdw blurRad="38100" dist="38100" dir="2700000" algn="tl">
                    <a:srgbClr val="C0C0C0"/>
                  </a:outerShdw>
                </a:effectLst>
                <a:latin typeface="Cambria" panose="02040503050406030204" pitchFamily="18" charset="0"/>
                <a:cs typeface="Arial" panose="020B0604020202020204" pitchFamily="34" charset="0"/>
              </a:rPr>
              <a:t>nd</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and 3</a:t>
            </a:r>
            <a:r>
              <a:rPr lang="en-GB" altLang="en-US" sz="1800" b="1" baseline="30000" dirty="0">
                <a:effectLst>
                  <a:outerShdw blurRad="38100" dist="38100" dir="2700000" algn="tl">
                    <a:srgbClr val="C0C0C0"/>
                  </a:outerShdw>
                </a:effectLst>
                <a:latin typeface="Cambria" panose="02040503050406030204" pitchFamily="18" charset="0"/>
                <a:cs typeface="Arial" panose="020B0604020202020204" pitchFamily="34" charset="0"/>
              </a:rPr>
              <a:t>rd</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a:t>
            </a:r>
            <a:br>
              <a:rPr lang="en-GB" altLang="en-US" sz="2400" b="1" dirty="0">
                <a:effectLst>
                  <a:outerShdw blurRad="38100" dist="38100" dir="2700000" algn="tl">
                    <a:srgbClr val="C0C0C0"/>
                  </a:outerShdw>
                </a:effectLst>
                <a:latin typeface="Cambria" panose="02040503050406030204" pitchFamily="18" charset="0"/>
                <a:cs typeface="Arial" panose="020B0604020202020204" pitchFamily="34" charset="0"/>
              </a:rPr>
            </a:br>
            <a:r>
              <a:rPr lang="en-GB" altLang="en-US" sz="2000" dirty="0">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600" dirty="0">
                <a:effectLst>
                  <a:outerShdw blurRad="38100" dist="38100" dir="2700000" algn="tl">
                    <a:srgbClr val="C0C0C0"/>
                  </a:outerShdw>
                </a:effectLst>
                <a:latin typeface="Cambria" panose="02040503050406030204" pitchFamily="18" charset="0"/>
                <a:cs typeface="Arial" panose="020B0604020202020204" pitchFamily="34" charset="0"/>
              </a:rPr>
              <a:t>unite to form trunk superior intercostal vein</a:t>
            </a:r>
            <a:br>
              <a:rPr lang="en-GB" altLang="en-US" sz="1600" dirty="0">
                <a:effectLst>
                  <a:outerShdw blurRad="38100" dist="38100" dir="2700000" algn="tl">
                    <a:srgbClr val="C0C0C0"/>
                  </a:outerShdw>
                </a:effectLst>
                <a:latin typeface="Cambria" panose="02040503050406030204" pitchFamily="18" charset="0"/>
                <a:cs typeface="Arial" panose="020B0604020202020204" pitchFamily="34" charset="0"/>
              </a:rPr>
            </a:br>
            <a:r>
              <a:rPr lang="en-GB" altLang="en-US" sz="1600" dirty="0">
                <a:effectLst>
                  <a:outerShdw blurRad="38100" dist="38100" dir="2700000" algn="tl">
                    <a:srgbClr val="C0C0C0"/>
                  </a:outerShdw>
                </a:effectLst>
                <a:latin typeface="Cambria" panose="02040503050406030204" pitchFamily="18" charset="0"/>
                <a:cs typeface="Arial" panose="020B0604020202020204" pitchFamily="34" charset="0"/>
              </a:rPr>
              <a:t>   that drain into v. azygos (right side) and </a:t>
            </a:r>
            <a:br>
              <a:rPr lang="en-GB" altLang="en-US" sz="1600" dirty="0">
                <a:effectLst>
                  <a:outerShdw blurRad="38100" dist="38100" dir="2700000" algn="tl">
                    <a:srgbClr val="C0C0C0"/>
                  </a:outerShdw>
                </a:effectLst>
                <a:latin typeface="Cambria" panose="02040503050406030204" pitchFamily="18" charset="0"/>
                <a:cs typeface="Arial" panose="020B0604020202020204" pitchFamily="34" charset="0"/>
              </a:rPr>
            </a:br>
            <a:r>
              <a:rPr lang="en-GB" altLang="en-US" sz="1600" dirty="0">
                <a:effectLst>
                  <a:outerShdw blurRad="38100" dist="38100" dir="2700000" algn="tl">
                    <a:srgbClr val="C0C0C0"/>
                  </a:outerShdw>
                </a:effectLst>
                <a:latin typeface="Cambria" panose="02040503050406030204" pitchFamily="18" charset="0"/>
                <a:cs typeface="Arial" panose="020B0604020202020204" pitchFamily="34" charset="0"/>
              </a:rPr>
              <a:t>   left </a:t>
            </a:r>
            <a:r>
              <a:rPr lang="en-GB" altLang="en-US" sz="1600" dirty="0" err="1">
                <a:effectLst>
                  <a:outerShdw blurRad="38100" dist="38100" dir="2700000" algn="tl">
                    <a:srgbClr val="C0C0C0"/>
                  </a:outerShdw>
                </a:effectLst>
                <a:latin typeface="Cambria" panose="02040503050406030204" pitchFamily="18" charset="0"/>
                <a:cs typeface="Arial" panose="020B0604020202020204" pitchFamily="34" charset="0"/>
              </a:rPr>
              <a:t>brachicephalic</a:t>
            </a:r>
            <a:r>
              <a:rPr lang="en-GB" altLang="en-US" sz="1600" dirty="0">
                <a:effectLst>
                  <a:outerShdw blurRad="38100" dist="38100" dir="2700000" algn="tl">
                    <a:srgbClr val="C0C0C0"/>
                  </a:outerShdw>
                </a:effectLst>
                <a:latin typeface="Cambria" panose="02040503050406030204" pitchFamily="18" charset="0"/>
                <a:cs typeface="Arial" panose="020B0604020202020204" pitchFamily="34" charset="0"/>
              </a:rPr>
              <a:t> vein (left side)</a:t>
            </a:r>
            <a:endParaRPr lang="en-GB" altLang="en-US" sz="16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endParaRPr>
          </a:p>
          <a:p>
            <a:pPr eaLnBrk="1" hangingPunct="1">
              <a:lnSpc>
                <a:spcPct val="80000"/>
              </a:lnSpc>
              <a:buFontTx/>
              <a:buChar char="-"/>
              <a:defRPr/>
            </a:pPr>
            <a:endParaRPr lang="en-GB" altLang="en-US" sz="2400" b="1" dirty="0">
              <a:solidFill>
                <a:srgbClr val="800000"/>
              </a:solidFill>
              <a:effectLst>
                <a:outerShdw blurRad="38100" dist="38100" dir="2700000" algn="tl">
                  <a:srgbClr val="C0C0C0"/>
                </a:outerShdw>
              </a:effectLst>
              <a:cs typeface="Arial" panose="020B0604020202020204" pitchFamily="34" charset="0"/>
            </a:endParaRP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 </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Tributaries of vv.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Intercostales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posteriors</a:t>
            </a:r>
            <a:r>
              <a:rPr lang="sr-Latn-CS" altLang="en-US" sz="1800" dirty="0">
                <a:effectLst>
                  <a:outerShdw blurRad="38100" dist="38100" dir="2700000" algn="tl">
                    <a:srgbClr val="C0C0C0"/>
                  </a:outerShdw>
                </a:effectLst>
                <a:cs typeface="Arial" panose="020B0604020202020204" pitchFamily="34" charset="0"/>
              </a:rPr>
              <a:t>:</a:t>
            </a:r>
            <a:br>
              <a:rPr lang="en-GB" altLang="en-US" sz="1800" dirty="0">
                <a:effectLst>
                  <a:outerShdw blurRad="38100" dist="38100" dir="2700000" algn="tl">
                    <a:srgbClr val="C0C0C0"/>
                  </a:outerShdw>
                </a:effectLst>
                <a:cs typeface="Arial" panose="020B0604020202020204" pitchFamily="34" charset="0"/>
              </a:rPr>
            </a:br>
            <a:r>
              <a:rPr lang="sr-Latn-CS" altLang="en-US" sz="1800" dirty="0">
                <a:effectLst>
                  <a:outerShdw blurRad="38100" dist="38100" dir="2700000" algn="tl">
                    <a:srgbClr val="C0C0C0"/>
                  </a:outerShdw>
                </a:effectLst>
                <a:cs typeface="Arial" panose="020B0604020202020204" pitchFamily="34" charset="0"/>
              </a:rPr>
              <a:t> </a:t>
            </a:r>
            <a:r>
              <a:rPr lang="en-GB" altLang="en-US" sz="1800" dirty="0">
                <a:effectLst>
                  <a:outerShdw blurRad="38100" dist="38100" dir="2700000" algn="tl">
                    <a:srgbClr val="C0C0C0"/>
                  </a:outerShdw>
                </a:effectLst>
                <a:latin typeface="Cambria" panose="02040503050406030204" pitchFamily="18" charset="0"/>
                <a:cs typeface="Arial" panose="020B0604020202020204" pitchFamily="34" charset="0"/>
              </a:rPr>
              <a:t>vv. </a:t>
            </a:r>
            <a:r>
              <a:rPr lang="en-GB" altLang="en-US" sz="1800" dirty="0" err="1">
                <a:effectLst>
                  <a:outerShdw blurRad="38100" dist="38100" dir="2700000" algn="tl">
                    <a:srgbClr val="C0C0C0"/>
                  </a:outerShdw>
                </a:effectLst>
                <a:latin typeface="Cambria" panose="02040503050406030204" pitchFamily="18" charset="0"/>
                <a:cs typeface="Arial" panose="020B0604020202020204" pitchFamily="34" charset="0"/>
              </a:rPr>
              <a:t>mammariae</a:t>
            </a:r>
            <a:r>
              <a:rPr lang="en-GB" altLang="en-US" sz="1800" dirty="0">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800" dirty="0" err="1">
                <a:effectLst>
                  <a:outerShdw blurRad="38100" dist="38100" dir="2700000" algn="tl">
                    <a:srgbClr val="C0C0C0"/>
                  </a:outerShdw>
                </a:effectLst>
                <a:latin typeface="Cambria" panose="02040503050406030204" pitchFamily="18" charset="0"/>
                <a:cs typeface="Arial" panose="020B0604020202020204" pitchFamily="34" charset="0"/>
              </a:rPr>
              <a:t>laterales</a:t>
            </a:r>
            <a:r>
              <a:rPr lang="sr-Latn-CS" altLang="en-US" sz="1800" dirty="0">
                <a:effectLst>
                  <a:outerShdw blurRad="38100" dist="38100" dir="2700000" algn="tl">
                    <a:srgbClr val="C0C0C0"/>
                  </a:outerShdw>
                </a:effectLst>
                <a:cs typeface="Arial" panose="020B0604020202020204" pitchFamily="34" charset="0"/>
              </a:rPr>
              <a:t>,</a:t>
            </a:r>
            <a:endParaRPr lang="en-GB" altLang="en-US" sz="1800" dirty="0">
              <a:effectLst>
                <a:outerShdw blurRad="38100" dist="38100" dir="2700000" algn="tl">
                  <a:srgbClr val="C0C0C0"/>
                </a:outerShdw>
              </a:effectLst>
              <a:cs typeface="Arial" panose="020B0604020202020204" pitchFamily="34" charset="0"/>
            </a:endParaRPr>
          </a:p>
          <a:p>
            <a:pPr eaLnBrk="1" hangingPunct="1">
              <a:lnSpc>
                <a:spcPct val="80000"/>
              </a:lnSpc>
              <a:buFont typeface="Arial" panose="020B0604020202020204" pitchFamily="34" charset="0"/>
              <a:buNone/>
              <a:defRPr/>
            </a:pPr>
            <a:r>
              <a:rPr lang="sr-Latn-CS" altLang="en-US" sz="1800" dirty="0">
                <a:effectLst>
                  <a:outerShdw blurRad="38100" dist="38100" dir="2700000" algn="tl">
                    <a:srgbClr val="C0C0C0"/>
                  </a:outerShdw>
                </a:effectLst>
                <a:cs typeface="Arial" panose="020B0604020202020204" pitchFamily="34" charset="0"/>
              </a:rPr>
              <a:t> </a:t>
            </a:r>
            <a:r>
              <a:rPr lang="en-GB" altLang="en-US" sz="1800" dirty="0">
                <a:effectLst>
                  <a:outerShdw blurRad="38100" dist="38100" dir="2700000" algn="tl">
                    <a:srgbClr val="C0C0C0"/>
                  </a:outerShdw>
                </a:effectLst>
                <a:cs typeface="Arial" panose="020B0604020202020204" pitchFamily="34" charset="0"/>
              </a:rPr>
              <a:t>     </a:t>
            </a:r>
            <a:r>
              <a:rPr lang="en-GB" altLang="en-US" sz="1800" dirty="0">
                <a:effectLst>
                  <a:outerShdw blurRad="38100" dist="38100" dir="2700000" algn="tl">
                    <a:srgbClr val="C0C0C0"/>
                  </a:outerShdw>
                </a:effectLst>
                <a:latin typeface="Cambria" panose="02040503050406030204" pitchFamily="18" charset="0"/>
                <a:cs typeface="Arial" panose="020B0604020202020204" pitchFamily="34" charset="0"/>
              </a:rPr>
              <a:t>muscular veins</a:t>
            </a:r>
            <a:r>
              <a:rPr lang="sr-Latn-CS" altLang="en-US" sz="1800" dirty="0">
                <a:effectLst>
                  <a:outerShdw blurRad="38100" dist="38100" dir="2700000" algn="tl">
                    <a:srgbClr val="C0C0C0"/>
                  </a:outerShdw>
                </a:effectLst>
                <a:cs typeface="Arial" panose="020B0604020202020204" pitchFamily="34" charset="0"/>
              </a:rPr>
              <a:t>, </a:t>
            </a:r>
            <a:endParaRPr lang="en-GB" altLang="en-US" sz="1800" dirty="0">
              <a:effectLst>
                <a:outerShdw blurRad="38100" dist="38100" dir="2700000" algn="tl">
                  <a:srgbClr val="C0C0C0"/>
                </a:outerShdw>
              </a:effectLst>
              <a:cs typeface="Arial" panose="020B0604020202020204" pitchFamily="34" charset="0"/>
            </a:endParaRPr>
          </a:p>
          <a:p>
            <a:pPr eaLnBrk="1" hangingPunct="1">
              <a:lnSpc>
                <a:spcPct val="80000"/>
              </a:lnSpc>
              <a:buFont typeface="Arial" panose="020B0604020202020204" pitchFamily="34" charset="0"/>
              <a:buNone/>
              <a:defRPr/>
            </a:pPr>
            <a:r>
              <a:rPr lang="en-GB" altLang="en-US" sz="1800" dirty="0">
                <a:effectLst>
                  <a:outerShdw blurRad="38100" dist="38100" dir="2700000" algn="tl">
                    <a:srgbClr val="C0C0C0"/>
                  </a:outerShdw>
                </a:effectLst>
                <a:latin typeface="Cambria" panose="02040503050406030204" pitchFamily="18" charset="0"/>
                <a:cs typeface="Arial" panose="020B0604020202020204" pitchFamily="34" charset="0"/>
              </a:rPr>
              <a:t>    spinal and vertebral veins</a:t>
            </a:r>
            <a:endPar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192945460"/>
      </p:ext>
    </p:extLst>
  </p:cSld>
  <p:clrMapOvr>
    <a:masterClrMapping/>
  </p:clrMapOvr>
  <p:transition spd="slow">
    <p:zoom/>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3"/>
          <p:cNvPicPr>
            <a:picLocks noChangeAspect="1" noChangeArrowheads="1"/>
          </p:cNvPicPr>
          <p:nvPr/>
        </p:nvPicPr>
        <p:blipFill>
          <a:blip r:embed="rId2">
            <a:extLst>
              <a:ext uri="{28A0092B-C50C-407E-A947-70E740481C1C}">
                <a14:useLocalDpi xmlns:a14="http://schemas.microsoft.com/office/drawing/2010/main" val="0"/>
              </a:ext>
            </a:extLst>
          </a:blip>
          <a:srcRect l="41289" t="28287" r="10313" b="4857"/>
          <a:stretch>
            <a:fillRect/>
          </a:stretch>
        </p:blipFill>
        <p:spPr bwMode="auto">
          <a:xfrm>
            <a:off x="4574376" y="3036887"/>
            <a:ext cx="4425950" cy="382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Rectangle 2"/>
          <p:cNvSpPr>
            <a:spLocks noGrp="1" noChangeArrowheads="1"/>
          </p:cNvSpPr>
          <p:nvPr>
            <p:ph type="title" idx="4294967295"/>
          </p:nvPr>
        </p:nvSpPr>
        <p:spPr>
          <a:xfrm>
            <a:off x="4232273" y="142875"/>
            <a:ext cx="4425951" cy="633413"/>
          </a:xfrm>
        </p:spPr>
        <p:txBody>
          <a:bodyPr/>
          <a:lstStyle/>
          <a:p>
            <a:pPr eaLnBrk="1" hangingPunct="1">
              <a:defRPr/>
            </a:pPr>
            <a:r>
              <a:rPr lang="en-GB" altLang="en-US" sz="3200" b="1" dirty="0">
                <a:solidFill>
                  <a:srgbClr val="990000"/>
                </a:solidFill>
                <a:effectLst>
                  <a:outerShdw blurRad="38100" dist="38100" dir="2700000" algn="tl">
                    <a:srgbClr val="C0C0C0"/>
                  </a:outerShdw>
                </a:effectLst>
                <a:latin typeface="Calibri" panose="020F0502020204030204" pitchFamily="34" charset="0"/>
              </a:rPr>
              <a:t>Veins of thoracic wall</a:t>
            </a:r>
            <a:endParaRPr lang="en-US" altLang="en-US" sz="3200" b="1" dirty="0">
              <a:solidFill>
                <a:srgbClr val="990000"/>
              </a:solidFill>
              <a:effectLst>
                <a:outerShdw blurRad="38100" dist="38100" dir="2700000" algn="tl">
                  <a:srgbClr val="C0C0C0"/>
                </a:outerShdw>
              </a:effectLst>
            </a:endParaRPr>
          </a:p>
        </p:txBody>
      </p:sp>
      <p:sp>
        <p:nvSpPr>
          <p:cNvPr id="88068" name="Rectangle 3"/>
          <p:cNvSpPr>
            <a:spLocks noGrp="1" noChangeArrowheads="1"/>
          </p:cNvSpPr>
          <p:nvPr>
            <p:ph type="body" idx="4294967295"/>
          </p:nvPr>
        </p:nvSpPr>
        <p:spPr>
          <a:xfrm>
            <a:off x="-2375" y="332656"/>
            <a:ext cx="9144000" cy="6382469"/>
          </a:xfrm>
        </p:spPr>
        <p:txBody>
          <a:bodyPr/>
          <a:lstStyle/>
          <a:p>
            <a:pPr eaLnBrk="1" hangingPunct="1">
              <a:lnSpc>
                <a:spcPct val="80000"/>
              </a:lnSpc>
              <a:buFontTx/>
              <a:buNone/>
              <a:defRPr/>
            </a:pPr>
            <a:endParaRPr lang="sr-Latn-CS" altLang="en-US" sz="1000" dirty="0">
              <a:effectLst>
                <a:outerShdw blurRad="38100" dist="38100" dir="2700000" algn="tl">
                  <a:srgbClr val="C0C0C0"/>
                </a:outerShdw>
              </a:effectLst>
              <a:cs typeface="Arial" panose="020B0604020202020204" pitchFamily="34" charset="0"/>
            </a:endParaRPr>
          </a:p>
          <a:p>
            <a:pPr eaLnBrk="1" hangingPunct="1">
              <a:lnSpc>
                <a:spcPct val="80000"/>
              </a:lnSpc>
              <a:buFont typeface="Arial" panose="020B0604020202020204" pitchFamily="34" charset="0"/>
              <a:buNone/>
              <a:defRPr/>
            </a:pPr>
            <a:r>
              <a:rPr lang="sr-Latn-CS" altLang="en-US" sz="2200" b="1" dirty="0">
                <a:solidFill>
                  <a:srgbClr val="990000"/>
                </a:solidFill>
                <a:effectLst>
                  <a:outerShdw blurRad="38100" dist="38100" dir="2700000" algn="tl">
                    <a:srgbClr val="C0C0C0"/>
                  </a:outerShdw>
                </a:effectLst>
                <a:cs typeface="Arial" panose="020B0604020202020204" pitchFamily="34" charset="0"/>
              </a:rPr>
              <a:t>* </a:t>
            </a:r>
            <a:r>
              <a:rPr lang="en-GB" altLang="en-US" sz="2200" b="1" dirty="0">
                <a:solidFill>
                  <a:srgbClr val="663300"/>
                </a:solidFill>
                <a:effectLst>
                  <a:outerShdw blurRad="38100" dist="38100" dir="2700000" algn="tl">
                    <a:srgbClr val="C0C0C0"/>
                  </a:outerShdw>
                </a:effectLst>
                <a:latin typeface="Cambria" panose="02040503050406030204" pitchFamily="18" charset="0"/>
                <a:cs typeface="Arial" panose="020B0604020202020204" pitchFamily="34" charset="0"/>
              </a:rPr>
              <a:t>Deep</a:t>
            </a:r>
          </a:p>
          <a:p>
            <a:pPr eaLnBrk="1" hangingPunct="1">
              <a:lnSpc>
                <a:spcPct val="80000"/>
              </a:lnSpc>
              <a:buFont typeface="Arial" panose="020B0604020202020204" pitchFamily="34" charset="0"/>
              <a:buNone/>
              <a:defRPr/>
            </a:pPr>
            <a:endParaRPr lang="en-GB" sz="1000" dirty="0">
              <a:latin typeface="Cambria" panose="02040503050406030204" pitchFamily="18" charset="0"/>
              <a:ea typeface="Cambria" panose="02040503050406030204" pitchFamily="18" charset="0"/>
            </a:endParaRPr>
          </a:p>
          <a:p>
            <a:pPr marL="0" indent="0" eaLnBrk="1" hangingPunct="1">
              <a:lnSpc>
                <a:spcPct val="80000"/>
              </a:lnSpc>
              <a:buNone/>
              <a:defRPr/>
            </a:pPr>
            <a:r>
              <a:rPr lang="en-GB"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a:t>
            </a:r>
            <a:r>
              <a:rPr lang="sr-Latn-CS"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sr-Latn-CS" altLang="en-US" sz="1800" b="1" dirty="0" err="1">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vv</a:t>
            </a:r>
            <a:r>
              <a:rPr lang="sr-Latn-CS"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sr-Latn-CS" altLang="en-US" sz="1800" b="1" dirty="0" err="1">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intercostales</a:t>
            </a:r>
            <a:r>
              <a:rPr lang="sr-Latn-CS"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 </a:t>
            </a:r>
            <a:r>
              <a:rPr lang="en-GB"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ant</a:t>
            </a:r>
            <a:r>
              <a:rPr lang="sr-Latn-CS" altLang="en-US" sz="1800" b="1" dirty="0" err="1">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rPr>
              <a:t>eriores</a:t>
            </a:r>
            <a:endParaRPr lang="sr-Latn-CS" altLang="en-US" sz="1800" b="1" dirty="0">
              <a:solidFill>
                <a:srgbClr val="800000"/>
              </a:solidFill>
              <a:effectLst>
                <a:outerShdw blurRad="38100" dist="38100" dir="2700000" algn="tl">
                  <a:srgbClr val="C0C0C0"/>
                </a:outerShdw>
              </a:effectLst>
              <a:latin typeface="Cambria" panose="02040503050406030204" pitchFamily="18" charset="0"/>
              <a:ea typeface="Cambria" panose="02040503050406030204" pitchFamily="18" charset="0"/>
              <a:cs typeface="Arial" panose="020B0604020202020204" pitchFamily="34" charset="0"/>
            </a:endParaRPr>
          </a:p>
          <a:p>
            <a:pPr marL="0" indent="0" eaLnBrk="1" hangingPunct="1">
              <a:lnSpc>
                <a:spcPct val="80000"/>
              </a:lnSpc>
              <a:buNone/>
              <a:defRPr/>
            </a:pPr>
            <a:r>
              <a:rPr lang="en-GB" sz="1800" dirty="0">
                <a:latin typeface="Cambria" panose="02040503050406030204" pitchFamily="18" charset="0"/>
                <a:ea typeface="Cambria" panose="02040503050406030204" pitchFamily="18" charset="0"/>
              </a:rPr>
              <a:t>- 9 anterior intercostal veins on each side. </a:t>
            </a:r>
          </a:p>
          <a:p>
            <a:pPr marL="0" indent="0" eaLnBrk="1" hangingPunct="1">
              <a:lnSpc>
                <a:spcPct val="80000"/>
              </a:lnSpc>
              <a:buNone/>
              <a:defRPr/>
            </a:pPr>
            <a:r>
              <a:rPr lang="en-GB" sz="1800" b="0" i="0" dirty="0">
                <a:effectLst/>
                <a:latin typeface="Cambria" panose="02040503050406030204" pitchFamily="18" charset="0"/>
                <a:ea typeface="Cambria" panose="02040503050406030204" pitchFamily="18" charset="0"/>
              </a:rPr>
              <a:t>- The anterior intercostal veins follow the same course as the arteries, and drain into</a:t>
            </a:r>
            <a:br>
              <a:rPr lang="en-GB" sz="1800" b="0" i="0" dirty="0">
                <a:effectLst/>
                <a:latin typeface="Cambria" panose="02040503050406030204" pitchFamily="18" charset="0"/>
                <a:ea typeface="Cambria" panose="02040503050406030204" pitchFamily="18" charset="0"/>
              </a:rPr>
            </a:br>
            <a:r>
              <a:rPr lang="en-GB" sz="1800" b="0" i="0" dirty="0">
                <a:effectLst/>
                <a:latin typeface="Cambria" panose="02040503050406030204" pitchFamily="18" charset="0"/>
                <a:ea typeface="Cambria" panose="02040503050406030204" pitchFamily="18" charset="0"/>
              </a:rPr>
              <a:t>   internal thoracic and musculophrenic veins.</a:t>
            </a:r>
            <a:endParaRPr lang="en-GB" sz="1800" dirty="0">
              <a:latin typeface="Cambria" panose="02040503050406030204" pitchFamily="18" charset="0"/>
              <a:ea typeface="Cambria" panose="02040503050406030204" pitchFamily="18" charset="0"/>
            </a:endParaRP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The anterior intercostal veins anastomose with the posterior intercostal veins </a:t>
            </a:r>
          </a:p>
          <a:p>
            <a:pPr eaLnBrk="1" hangingPunct="1">
              <a:lnSpc>
                <a:spcPct val="80000"/>
              </a:lnSpc>
              <a:buFont typeface="Arial" panose="020B0604020202020204" pitchFamily="34" charset="0"/>
              <a:buNone/>
              <a:defRPr/>
            </a:pP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vv.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intercostales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anteriores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(7</a:t>
            </a:r>
            <a:r>
              <a:rPr lang="en-GB" altLang="en-US" sz="1800" b="1" baseline="30000" dirty="0">
                <a:effectLst>
                  <a:outerShdw blurRad="38100" dist="38100" dir="2700000" algn="tl">
                    <a:srgbClr val="C0C0C0"/>
                  </a:outerShdw>
                </a:effectLst>
                <a:latin typeface="Cambria" panose="02040503050406030204" pitchFamily="18" charset="0"/>
                <a:cs typeface="Arial" panose="020B0604020202020204" pitchFamily="34" charset="0"/>
              </a:rPr>
              <a:t>th</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-9</a:t>
            </a:r>
            <a:r>
              <a:rPr lang="en-GB" altLang="en-US" sz="1800" b="1" baseline="30000" dirty="0">
                <a:effectLst>
                  <a:outerShdw blurRad="38100" dist="38100" dir="2700000" algn="tl">
                    <a:srgbClr val="C0C0C0"/>
                  </a:outerShdw>
                </a:effectLst>
                <a:latin typeface="Cambria" panose="02040503050406030204" pitchFamily="18" charset="0"/>
                <a:cs typeface="Arial" panose="020B0604020202020204" pitchFamily="34" charset="0"/>
              </a:rPr>
              <a:t>th</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a:t>
            </a:r>
            <a:b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br>
            <a:r>
              <a:rPr lang="en-GB" altLang="en-US" sz="1600" dirty="0">
                <a:effectLst>
                  <a:outerShdw blurRad="38100" dist="38100" dir="2700000" algn="tl">
                    <a:srgbClr val="C0C0C0"/>
                  </a:outerShdw>
                </a:effectLst>
                <a:latin typeface="Cambria" panose="02040503050406030204" pitchFamily="18" charset="0"/>
                <a:cs typeface="Arial" panose="020B0604020202020204" pitchFamily="34" charset="0"/>
              </a:rPr>
              <a:t>- drain into</a:t>
            </a:r>
            <a:r>
              <a:rPr lang="en-GB" altLang="en-US" sz="16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7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musculophrenic veins</a:t>
            </a:r>
          </a:p>
          <a:p>
            <a:pPr marL="263525" indent="-263525" eaLnBrk="1" hangingPunct="1">
              <a:lnSpc>
                <a:spcPct val="80000"/>
              </a:lnSpc>
              <a:buNone/>
              <a:defRPr/>
            </a:pP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vv.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intercostales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800" b="1" dirty="0" err="1">
                <a:effectLst>
                  <a:outerShdw blurRad="38100" dist="38100" dir="2700000" algn="tl">
                    <a:srgbClr val="C0C0C0"/>
                  </a:outerShdw>
                </a:effectLst>
                <a:latin typeface="Cambria" panose="02040503050406030204" pitchFamily="18" charset="0"/>
                <a:cs typeface="Arial" panose="020B0604020202020204" pitchFamily="34" charset="0"/>
              </a:rPr>
              <a:t>anteriores</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(1</a:t>
            </a:r>
            <a:r>
              <a:rPr lang="en-GB" altLang="en-US" sz="1800" b="1" baseline="30000" dirty="0">
                <a:effectLst>
                  <a:outerShdw blurRad="38100" dist="38100" dir="2700000" algn="tl">
                    <a:srgbClr val="C0C0C0"/>
                  </a:outerShdw>
                </a:effectLst>
                <a:latin typeface="Cambria" panose="02040503050406030204" pitchFamily="18" charset="0"/>
                <a:cs typeface="Arial" panose="020B0604020202020204" pitchFamily="34" charset="0"/>
              </a:rPr>
              <a:t>st</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 – 6</a:t>
            </a:r>
            <a:r>
              <a:rPr lang="en-GB" altLang="en-US" sz="1800" b="1" baseline="30000" dirty="0">
                <a:effectLst>
                  <a:outerShdw blurRad="38100" dist="38100" dir="2700000" algn="tl">
                    <a:srgbClr val="C0C0C0"/>
                  </a:outerShdw>
                </a:effectLst>
                <a:latin typeface="Cambria" panose="02040503050406030204" pitchFamily="18" charset="0"/>
                <a:cs typeface="Arial" panose="020B0604020202020204" pitchFamily="34" charset="0"/>
              </a:rPr>
              <a:t>th</a:t>
            </a:r>
            <a:r>
              <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rPr>
              <a:t>)</a:t>
            </a:r>
            <a:br>
              <a:rPr lang="en-GB" altLang="en-US" sz="2400" b="1" dirty="0">
                <a:effectLst>
                  <a:outerShdw blurRad="38100" dist="38100" dir="2700000" algn="tl">
                    <a:srgbClr val="C0C0C0"/>
                  </a:outerShdw>
                </a:effectLst>
                <a:latin typeface="Cambria" panose="02040503050406030204" pitchFamily="18" charset="0"/>
                <a:cs typeface="Arial" panose="020B0604020202020204" pitchFamily="34" charset="0"/>
              </a:rPr>
            </a:br>
            <a:r>
              <a:rPr lang="en-GB" altLang="en-US" sz="2000" dirty="0">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400" dirty="0">
                <a:effectLst>
                  <a:outerShdw blurRad="38100" dist="38100" dir="2700000" algn="tl">
                    <a:srgbClr val="C0C0C0"/>
                  </a:outerShdw>
                </a:effectLst>
                <a:latin typeface="Cambria" panose="02040503050406030204" pitchFamily="18" charset="0"/>
                <a:cs typeface="Arial" panose="020B0604020202020204" pitchFamily="34" charset="0"/>
              </a:rPr>
              <a:t>drain into</a:t>
            </a:r>
            <a:r>
              <a:rPr lang="en-GB" altLang="en-US" sz="14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 </a:t>
            </a:r>
            <a:r>
              <a:rPr lang="en-GB" altLang="en-US" sz="16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v. </a:t>
            </a:r>
            <a:r>
              <a:rPr lang="en-GB" altLang="en-US" sz="1600" b="1" dirty="0" err="1">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thoracica</a:t>
            </a:r>
            <a:r>
              <a:rPr lang="en-GB" altLang="en-US" sz="1600" b="1" dirty="0">
                <a:solidFill>
                  <a:srgbClr val="800000"/>
                </a:solidFill>
                <a:effectLst>
                  <a:outerShdw blurRad="38100" dist="38100" dir="2700000" algn="tl">
                    <a:srgbClr val="C0C0C0"/>
                  </a:outerShdw>
                </a:effectLst>
                <a:latin typeface="Cambria" panose="02040503050406030204" pitchFamily="18" charset="0"/>
                <a:cs typeface="Arial" panose="020B0604020202020204" pitchFamily="34" charset="0"/>
              </a:rPr>
              <a:t> interna</a:t>
            </a:r>
          </a:p>
          <a:p>
            <a:pPr marL="0" indent="0" eaLnBrk="1" hangingPunct="1">
              <a:lnSpc>
                <a:spcPct val="80000"/>
              </a:lnSpc>
              <a:buNone/>
              <a:defRPr/>
            </a:pPr>
            <a:endParaRPr lang="en-GB" altLang="en-US" sz="2400" b="1" dirty="0">
              <a:solidFill>
                <a:srgbClr val="800000"/>
              </a:solidFill>
              <a:effectLst>
                <a:outerShdw blurRad="38100" dist="38100" dir="2700000" algn="tl">
                  <a:srgbClr val="C0C0C0"/>
                </a:outerShdw>
              </a:effectLst>
              <a:cs typeface="Arial" panose="020B0604020202020204" pitchFamily="34" charset="0"/>
            </a:endParaRPr>
          </a:p>
          <a:p>
            <a:pPr marL="0" indent="0" eaLnBrk="1" hangingPunct="1">
              <a:lnSpc>
                <a:spcPct val="80000"/>
              </a:lnSpc>
              <a:buNone/>
              <a:defRPr/>
            </a:pPr>
            <a:r>
              <a:rPr lang="en-GB" altLang="en-US" sz="2400" b="1" dirty="0">
                <a:solidFill>
                  <a:srgbClr val="800000"/>
                </a:solidFill>
                <a:effectLst>
                  <a:outerShdw blurRad="38100" dist="38100" dir="2700000" algn="tl">
                    <a:srgbClr val="C0C0C0"/>
                  </a:outerShdw>
                </a:effectLst>
                <a:cs typeface="Arial" panose="020B0604020202020204" pitchFamily="34" charset="0"/>
              </a:rPr>
              <a:t>*** V. </a:t>
            </a:r>
            <a:r>
              <a:rPr lang="en-GB" altLang="en-US" sz="2400" b="1" dirty="0" err="1">
                <a:solidFill>
                  <a:srgbClr val="800000"/>
                </a:solidFill>
                <a:effectLst>
                  <a:outerShdw blurRad="38100" dist="38100" dir="2700000" algn="tl">
                    <a:srgbClr val="C0C0C0"/>
                  </a:outerShdw>
                </a:effectLst>
                <a:cs typeface="Arial" panose="020B0604020202020204" pitchFamily="34" charset="0"/>
              </a:rPr>
              <a:t>thoracica</a:t>
            </a:r>
            <a:r>
              <a:rPr lang="en-GB" altLang="en-US" sz="2400" b="1" dirty="0">
                <a:solidFill>
                  <a:srgbClr val="800000"/>
                </a:solidFill>
                <a:effectLst>
                  <a:outerShdw blurRad="38100" dist="38100" dir="2700000" algn="tl">
                    <a:srgbClr val="C0C0C0"/>
                  </a:outerShdw>
                </a:effectLst>
                <a:cs typeface="Arial" panose="020B0604020202020204" pitchFamily="34" charset="0"/>
              </a:rPr>
              <a:t> interna</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 It is formed by union of:</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vv. </a:t>
            </a:r>
            <a:r>
              <a:rPr lang="en-GB" sz="1800" dirty="0" err="1">
                <a:latin typeface="Cambria" panose="02040503050406030204" pitchFamily="18" charset="0"/>
                <a:ea typeface="Cambria" panose="02040503050406030204" pitchFamily="18" charset="0"/>
              </a:rPr>
              <a:t>epigastrice</a:t>
            </a:r>
            <a:r>
              <a:rPr lang="en-GB" sz="1800" dirty="0">
                <a:latin typeface="Cambria" panose="02040503050406030204" pitchFamily="18" charset="0"/>
                <a:ea typeface="Cambria" panose="02040503050406030204" pitchFamily="18" charset="0"/>
              </a:rPr>
              <a:t> </a:t>
            </a:r>
            <a:r>
              <a:rPr lang="en-GB" sz="1800" dirty="0" err="1">
                <a:latin typeface="Cambria" panose="02040503050406030204" pitchFamily="18" charset="0"/>
                <a:ea typeface="Cambria" panose="02040503050406030204" pitchFamily="18" charset="0"/>
              </a:rPr>
              <a:t>superiores</a:t>
            </a:r>
            <a:r>
              <a:rPr lang="en-GB" sz="1800" dirty="0">
                <a:latin typeface="Cambria" panose="02040503050406030204" pitchFamily="18" charset="0"/>
                <a:ea typeface="Cambria" panose="02040503050406030204" pitchFamily="18" charset="0"/>
              </a:rPr>
              <a:t> and </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vv. </a:t>
            </a:r>
            <a:r>
              <a:rPr lang="en-GB" sz="1800" dirty="0" err="1">
                <a:latin typeface="Cambria" panose="02040503050406030204" pitchFamily="18" charset="0"/>
                <a:ea typeface="Cambria" panose="02040503050406030204" pitchFamily="18" charset="0"/>
              </a:rPr>
              <a:t>musculophrenicae</a:t>
            </a:r>
            <a:r>
              <a:rPr lang="en-GB" sz="1800" dirty="0">
                <a:latin typeface="Cambria" panose="02040503050406030204" pitchFamily="18" charset="0"/>
                <a:ea typeface="Cambria" panose="02040503050406030204" pitchFamily="18" charset="0"/>
              </a:rPr>
              <a:t> at the level of the </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7</a:t>
            </a:r>
            <a:r>
              <a:rPr lang="en-GB" sz="1800" baseline="30000" dirty="0">
                <a:latin typeface="Cambria" panose="02040503050406030204" pitchFamily="18" charset="0"/>
                <a:ea typeface="Cambria" panose="02040503050406030204" pitchFamily="18" charset="0"/>
              </a:rPr>
              <a:t>th</a:t>
            </a:r>
            <a:r>
              <a:rPr lang="en-GB" sz="1800" dirty="0">
                <a:latin typeface="Cambria" panose="02040503050406030204" pitchFamily="18" charset="0"/>
                <a:ea typeface="Cambria" panose="02040503050406030204" pitchFamily="18" charset="0"/>
              </a:rPr>
              <a:t> costal cartilage </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As paired runs superiorly to the 3</a:t>
            </a:r>
            <a:r>
              <a:rPr lang="en-GB" sz="1800" baseline="30000" dirty="0">
                <a:latin typeface="Cambria" panose="02040503050406030204" pitchFamily="18" charset="0"/>
                <a:ea typeface="Cambria" panose="02040503050406030204" pitchFamily="18" charset="0"/>
              </a:rPr>
              <a:t>rd</a:t>
            </a:r>
            <a:r>
              <a:rPr lang="en-GB" sz="1800" dirty="0">
                <a:latin typeface="Cambria" panose="02040503050406030204" pitchFamily="18" charset="0"/>
                <a:ea typeface="Cambria" panose="02040503050406030204" pitchFamily="18" charset="0"/>
              </a:rPr>
              <a:t> or 2</a:t>
            </a:r>
            <a:r>
              <a:rPr lang="en-GB" sz="1800" baseline="30000" dirty="0">
                <a:latin typeface="Cambria" panose="02040503050406030204" pitchFamily="18" charset="0"/>
                <a:ea typeface="Cambria" panose="02040503050406030204" pitchFamily="18" charset="0"/>
              </a:rPr>
              <a:t>nd</a:t>
            </a:r>
            <a:r>
              <a:rPr lang="en-GB" sz="1800" dirty="0">
                <a:latin typeface="Cambria" panose="02040503050406030204" pitchFamily="18" charset="0"/>
                <a:ea typeface="Cambria" panose="02040503050406030204" pitchFamily="18" charset="0"/>
              </a:rPr>
              <a:t> </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costal cartilage, where 2 veins merge into </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one vessel, which drains into the </a:t>
            </a:r>
          </a:p>
          <a:p>
            <a:pPr eaLnBrk="1" hangingPunct="1">
              <a:lnSpc>
                <a:spcPct val="80000"/>
              </a:lnSpc>
              <a:buFont typeface="Arial" panose="020B0604020202020204" pitchFamily="34" charset="0"/>
              <a:buNone/>
              <a:defRPr/>
            </a:pPr>
            <a:r>
              <a:rPr lang="en-GB" sz="1800" dirty="0">
                <a:latin typeface="Cambria" panose="02040503050406030204" pitchFamily="18" charset="0"/>
                <a:ea typeface="Cambria" panose="02040503050406030204" pitchFamily="18" charset="0"/>
              </a:rPr>
              <a:t>  brachiocephalic vein of the same side</a:t>
            </a:r>
            <a:endParaRPr lang="en-GB" altLang="en-US" sz="1800" b="1" dirty="0">
              <a:effectLst>
                <a:outerShdw blurRad="38100" dist="38100" dir="2700000" algn="tl">
                  <a:srgbClr val="C0C0C0"/>
                </a:outerShdw>
              </a:effectLst>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187281038"/>
      </p:ext>
    </p:extLst>
  </p:cSld>
  <p:clrMapOvr>
    <a:masterClrMapping/>
  </p:clrMapOvr>
  <p:transition spd="slow">
    <p:zoom/>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idx="4294967295"/>
          </p:nvPr>
        </p:nvSpPr>
        <p:spPr>
          <a:xfrm>
            <a:off x="457200" y="274638"/>
            <a:ext cx="8229600" cy="725487"/>
          </a:xfrm>
        </p:spPr>
        <p:txBody>
          <a:bodyPr/>
          <a:lstStyle/>
          <a:p>
            <a:pPr eaLnBrk="1" hangingPunct="1"/>
            <a:r>
              <a:rPr lang="en-GB" altLang="en-US" sz="3600" dirty="0">
                <a:latin typeface="Calibri" panose="020F0502020204030204" pitchFamily="34" charset="0"/>
              </a:rPr>
              <a:t>Lymph nodes of thoracic wall</a:t>
            </a:r>
            <a:endParaRPr lang="sr-Latn-CS" altLang="en-US" sz="3600" dirty="0"/>
          </a:p>
        </p:txBody>
      </p:sp>
      <p:sp>
        <p:nvSpPr>
          <p:cNvPr id="88067" name="Content Placeholder 2"/>
          <p:cNvSpPr>
            <a:spLocks noGrp="1"/>
          </p:cNvSpPr>
          <p:nvPr>
            <p:ph idx="4294967295"/>
          </p:nvPr>
        </p:nvSpPr>
        <p:spPr>
          <a:xfrm>
            <a:off x="457200" y="1214438"/>
            <a:ext cx="8229600" cy="5500687"/>
          </a:xfrm>
        </p:spPr>
        <p:txBody>
          <a:bodyPr/>
          <a:lstStyle/>
          <a:p>
            <a:pPr eaLnBrk="1" hangingPunct="1">
              <a:buFont typeface="Arial" panose="020B0604020202020204" pitchFamily="34" charset="0"/>
              <a:buChar char="•"/>
            </a:pPr>
            <a:r>
              <a:rPr lang="en-GB" altLang="en-US" sz="1800" dirty="0">
                <a:latin typeface="Cambria" panose="02040503050406030204" pitchFamily="18" charset="0"/>
              </a:rPr>
              <a:t>Divided in</a:t>
            </a:r>
            <a:r>
              <a:rPr lang="sr-Latn-CS" altLang="en-US" sz="1800" dirty="0"/>
              <a:t>:</a:t>
            </a:r>
          </a:p>
          <a:p>
            <a:pPr eaLnBrk="1" hangingPunct="1">
              <a:buFont typeface="Arial" panose="020B0604020202020204" pitchFamily="34" charset="0"/>
              <a:buNone/>
            </a:pPr>
            <a:br>
              <a:rPr lang="sr-Latn-CS" altLang="en-US" sz="1800" dirty="0"/>
            </a:br>
            <a:r>
              <a:rPr lang="sr-Latn-CS" altLang="en-US" sz="1800" dirty="0"/>
              <a:t>1) </a:t>
            </a:r>
            <a:r>
              <a:rPr lang="en-GB" altLang="en-US" sz="1800" dirty="0">
                <a:latin typeface="Cambria" panose="02040503050406030204" pitchFamily="18" charset="0"/>
              </a:rPr>
              <a:t>pectoral group</a:t>
            </a:r>
            <a:endParaRPr lang="sr-Latn-CS" altLang="en-US" sz="1800" dirty="0"/>
          </a:p>
          <a:p>
            <a:pPr eaLnBrk="1" hangingPunct="1">
              <a:buFont typeface="Arial" panose="020B0604020202020204" pitchFamily="34" charset="0"/>
              <a:buNone/>
            </a:pPr>
            <a:br>
              <a:rPr lang="sr-Latn-CS" altLang="en-US" sz="1800" dirty="0"/>
            </a:br>
            <a:r>
              <a:rPr lang="sr-Latn-CS" altLang="en-US" sz="1800" dirty="0"/>
              <a:t>2) </a:t>
            </a:r>
            <a:r>
              <a:rPr lang="en-GB" altLang="en-US" sz="1800" dirty="0">
                <a:latin typeface="Cambria" panose="02040503050406030204" pitchFamily="18" charset="0"/>
              </a:rPr>
              <a:t>intercostal group</a:t>
            </a:r>
            <a:endParaRPr lang="sr-Latn-CS" altLang="en-US" sz="1800" dirty="0"/>
          </a:p>
          <a:p>
            <a:pPr eaLnBrk="1" hangingPunct="1">
              <a:buFont typeface="Arial" panose="020B0604020202020204" pitchFamily="34" charset="0"/>
              <a:buNone/>
            </a:pPr>
            <a:br>
              <a:rPr lang="sr-Latn-CS" altLang="en-US" sz="1800" dirty="0"/>
            </a:br>
            <a:r>
              <a:rPr lang="sr-Latn-CS" altLang="en-US" sz="1800" dirty="0"/>
              <a:t>3) </a:t>
            </a:r>
            <a:r>
              <a:rPr lang="en-GB" altLang="en-US" sz="1800" dirty="0">
                <a:latin typeface="Cambria" panose="02040503050406030204" pitchFamily="18" charset="0"/>
              </a:rPr>
              <a:t>phrenic group</a:t>
            </a:r>
            <a:endParaRPr lang="sr-Latn-CS" altLang="en-US" sz="1800" dirty="0"/>
          </a:p>
          <a:p>
            <a:pPr eaLnBrk="1" hangingPunct="1">
              <a:buFont typeface="Arial" panose="020B0604020202020204" pitchFamily="34" charset="0"/>
              <a:buChar char="•"/>
            </a:pPr>
            <a:endParaRPr lang="sr-Latn-CS" altLang="en-US" sz="1800" dirty="0"/>
          </a:p>
          <a:p>
            <a:pPr eaLnBrk="1" hangingPunct="1">
              <a:buFont typeface="Arial" panose="020B0604020202020204" pitchFamily="34" charset="0"/>
              <a:buChar char="•"/>
            </a:pPr>
            <a:endParaRPr lang="sr-Latn-CS" altLang="en-US" sz="1800" dirty="0"/>
          </a:p>
          <a:p>
            <a:pPr eaLnBrk="1" hangingPunct="1">
              <a:buFont typeface="Arial" panose="020B0604020202020204" pitchFamily="34" charset="0"/>
              <a:buChar char="•"/>
            </a:pPr>
            <a:endParaRPr lang="sr-Latn-CS" altLang="en-US" sz="1800" dirty="0"/>
          </a:p>
          <a:p>
            <a:pPr eaLnBrk="1" hangingPunct="1">
              <a:buFont typeface="Arial" panose="020B0604020202020204" pitchFamily="34" charset="0"/>
              <a:buChar char="•"/>
            </a:pPr>
            <a:endParaRPr lang="sr-Latn-CS" altLang="en-US" sz="1800" dirty="0"/>
          </a:p>
          <a:p>
            <a:pPr eaLnBrk="1" hangingPunct="1">
              <a:buFont typeface="Arial" panose="020B0604020202020204" pitchFamily="34" charset="0"/>
              <a:buChar char="•"/>
            </a:pPr>
            <a:endParaRPr lang="sr-Latn-CS" altLang="en-US" sz="1800" dirty="0"/>
          </a:p>
          <a:p>
            <a:pPr eaLnBrk="1" hangingPunct="1">
              <a:buFont typeface="Arial" panose="020B0604020202020204" pitchFamily="34" charset="0"/>
              <a:buChar char="•"/>
            </a:pPr>
            <a:endParaRPr lang="sr-Latn-CS" altLang="en-US" sz="1800" dirty="0"/>
          </a:p>
          <a:p>
            <a:pPr eaLnBrk="1" hangingPunct="1">
              <a:buFont typeface="Arial" panose="020B0604020202020204" pitchFamily="34" charset="0"/>
              <a:buNone/>
            </a:pPr>
            <a:endParaRPr lang="sr-Latn-CS" altLang="en-US" sz="1800" dirty="0"/>
          </a:p>
          <a:p>
            <a:pPr eaLnBrk="1" hangingPunct="1">
              <a:buFont typeface="Arial" panose="020B0604020202020204" pitchFamily="34" charset="0"/>
              <a:buChar char="•"/>
            </a:pPr>
            <a:r>
              <a:rPr lang="en-GB" altLang="en-US" sz="1800" dirty="0">
                <a:latin typeface="Cambria" panose="02040503050406030204" pitchFamily="18" charset="0"/>
              </a:rPr>
              <a:t>They are connected to each other, as well as to the lymphatics of the abdominal wall, the axilla and the lower part of the neck</a:t>
            </a:r>
            <a:endParaRPr lang="sr-Latn-CS" altLang="en-US" sz="1800" dirty="0"/>
          </a:p>
        </p:txBody>
      </p:sp>
      <p:pic>
        <p:nvPicPr>
          <p:cNvPr id="88068" name="Picture 3"/>
          <p:cNvPicPr>
            <a:picLocks noChangeAspect="1" noChangeArrowheads="1"/>
          </p:cNvPicPr>
          <p:nvPr/>
        </p:nvPicPr>
        <p:blipFill>
          <a:blip r:embed="rId2">
            <a:extLst>
              <a:ext uri="{28A0092B-C50C-407E-A947-70E740481C1C}">
                <a14:useLocalDpi xmlns:a14="http://schemas.microsoft.com/office/drawing/2010/main" val="0"/>
              </a:ext>
            </a:extLst>
          </a:blip>
          <a:srcRect l="41331" t="14857" r="11205" b="13275"/>
          <a:stretch>
            <a:fillRect/>
          </a:stretch>
        </p:blipFill>
        <p:spPr bwMode="auto">
          <a:xfrm>
            <a:off x="3286125" y="1428750"/>
            <a:ext cx="462915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2" name="Picture 3"/>
          <p:cNvPicPr>
            <a:picLocks noChangeAspect="1" noChangeArrowheads="1"/>
          </p:cNvPicPr>
          <p:nvPr/>
        </p:nvPicPr>
        <p:blipFill>
          <a:blip r:embed="rId2">
            <a:extLst>
              <a:ext uri="{28A0092B-C50C-407E-A947-70E740481C1C}">
                <a14:useLocalDpi xmlns:a14="http://schemas.microsoft.com/office/drawing/2010/main" val="0"/>
              </a:ext>
            </a:extLst>
          </a:blip>
          <a:srcRect l="22238" t="13142" r="34959" b="20061"/>
          <a:stretch>
            <a:fillRect/>
          </a:stretch>
        </p:blipFill>
        <p:spPr bwMode="auto">
          <a:xfrm>
            <a:off x="5491163" y="2286000"/>
            <a:ext cx="3652837"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0" name="Title 1"/>
          <p:cNvSpPr>
            <a:spLocks noGrp="1"/>
          </p:cNvSpPr>
          <p:nvPr>
            <p:ph type="title" idx="4294967295"/>
          </p:nvPr>
        </p:nvSpPr>
        <p:spPr>
          <a:xfrm>
            <a:off x="500063" y="0"/>
            <a:ext cx="8229600" cy="796925"/>
          </a:xfrm>
        </p:spPr>
        <p:txBody>
          <a:bodyPr/>
          <a:lstStyle/>
          <a:p>
            <a:pPr eaLnBrk="1" hangingPunct="1"/>
            <a:r>
              <a:rPr lang="en-GB" altLang="en-US" sz="3200" dirty="0">
                <a:latin typeface="Calibri" panose="020F0502020204030204" pitchFamily="34" charset="0"/>
              </a:rPr>
              <a:t>Lymph nodes of thoracic wall</a:t>
            </a:r>
            <a:endParaRPr lang="sr-Latn-CS" altLang="en-US" sz="3200" dirty="0"/>
          </a:p>
        </p:txBody>
      </p:sp>
      <p:sp>
        <p:nvSpPr>
          <p:cNvPr id="89091" name="Content Placeholder 2"/>
          <p:cNvSpPr>
            <a:spLocks noGrp="1"/>
          </p:cNvSpPr>
          <p:nvPr>
            <p:ph idx="4294967295"/>
          </p:nvPr>
        </p:nvSpPr>
        <p:spPr>
          <a:xfrm>
            <a:off x="0" y="857250"/>
            <a:ext cx="9144000" cy="6000750"/>
          </a:xfrm>
        </p:spPr>
        <p:txBody>
          <a:bodyPr/>
          <a:lstStyle/>
          <a:p>
            <a:pPr marL="457200" indent="-457200" eaLnBrk="1" hangingPunct="1">
              <a:lnSpc>
                <a:spcPct val="90000"/>
              </a:lnSpc>
              <a:buFont typeface="Arial" panose="020B0604020202020204" pitchFamily="34" charset="0"/>
              <a:buAutoNum type="arabicParenR"/>
            </a:pPr>
            <a:r>
              <a:rPr lang="en-GB" altLang="en-US" sz="1800" b="1" dirty="0">
                <a:latin typeface="Cambria" panose="02040503050406030204" pitchFamily="18" charset="0"/>
              </a:rPr>
              <a:t>PECTORAL GROUP</a:t>
            </a:r>
            <a:br>
              <a:rPr lang="sr-Latn-CS" altLang="en-US" sz="1800" dirty="0"/>
            </a:br>
            <a:r>
              <a:rPr lang="sr-Latn-CS" altLang="en-US" sz="1800" dirty="0"/>
              <a:t>  - </a:t>
            </a:r>
            <a:r>
              <a:rPr lang="en-GB" altLang="en-US" sz="1800" dirty="0">
                <a:latin typeface="Cambria" panose="02040503050406030204" pitchFamily="18" charset="0"/>
              </a:rPr>
              <a:t>located adjacent to sternum and the breast</a:t>
            </a:r>
            <a:br>
              <a:rPr lang="sr-Latn-CS" altLang="en-US" sz="1800" dirty="0"/>
            </a:br>
            <a:br>
              <a:rPr lang="sr-Latn-CS" altLang="en-US" sz="1800" dirty="0"/>
            </a:br>
            <a:r>
              <a:rPr lang="sr-Cyrl-CS" altLang="en-US" sz="1800" b="1" dirty="0">
                <a:latin typeface="Cambria" panose="02040503050406030204" pitchFamily="18" charset="0"/>
              </a:rPr>
              <a:t>а</a:t>
            </a:r>
            <a:r>
              <a:rPr lang="sr-Latn-CS" altLang="en-US" sz="1800" b="1" dirty="0"/>
              <a:t>) </a:t>
            </a:r>
            <a:r>
              <a:rPr lang="sr-Latn-CS" altLang="en-US" sz="2300" b="1" dirty="0" err="1"/>
              <a:t>Nodi</a:t>
            </a:r>
            <a:r>
              <a:rPr lang="sr-Latn-CS" altLang="en-US" sz="2300" b="1" dirty="0"/>
              <a:t> </a:t>
            </a:r>
            <a:r>
              <a:rPr lang="sr-Latn-CS" altLang="en-US" sz="2300" b="1" dirty="0" err="1"/>
              <a:t>lymphatici</a:t>
            </a:r>
            <a:r>
              <a:rPr lang="sr-Latn-CS" altLang="en-US" sz="2300" b="1" dirty="0"/>
              <a:t> </a:t>
            </a:r>
            <a:r>
              <a:rPr lang="sr-Latn-CS" altLang="en-US" sz="2300" b="1" dirty="0" err="1"/>
              <a:t>parasternales</a:t>
            </a:r>
            <a:br>
              <a:rPr lang="sr-Latn-CS" altLang="en-US" sz="1800" dirty="0"/>
            </a:br>
            <a:r>
              <a:rPr lang="sr-Latn-CS" altLang="en-US" sz="1800" dirty="0"/>
              <a:t>  	-  </a:t>
            </a:r>
            <a:r>
              <a:rPr lang="en-GB" altLang="en-US" sz="1800" dirty="0">
                <a:latin typeface="Cambria" panose="02040503050406030204" pitchFamily="18" charset="0"/>
              </a:rPr>
              <a:t>located in intercostal space </a:t>
            </a:r>
            <a:r>
              <a:rPr lang="sr-Latn-CS" altLang="en-US" sz="1800" dirty="0"/>
              <a:t>(</a:t>
            </a:r>
            <a:r>
              <a:rPr lang="sr-Latn-CS" altLang="en-US" sz="2200" dirty="0"/>
              <a:t>I – IV, VI, VII</a:t>
            </a:r>
            <a:r>
              <a:rPr lang="sr-Latn-CS" altLang="en-US" sz="1800" dirty="0"/>
              <a:t>) - 1-2 </a:t>
            </a:r>
            <a:r>
              <a:rPr lang="en-GB" altLang="en-US" sz="1800" dirty="0">
                <a:latin typeface="Cambria" panose="02040503050406030204" pitchFamily="18" charset="0"/>
              </a:rPr>
              <a:t>nodes in each space</a:t>
            </a:r>
            <a:br>
              <a:rPr lang="sr-Latn-CS" altLang="en-US" sz="1800" dirty="0"/>
            </a:br>
            <a:r>
              <a:rPr lang="sr-Latn-CS" altLang="en-US" sz="1800" dirty="0"/>
              <a:t>	-  </a:t>
            </a:r>
            <a:r>
              <a:rPr lang="en-GB" altLang="en-US" sz="1800" dirty="0">
                <a:latin typeface="Cambria" panose="02040503050406030204" pitchFamily="18" charset="0"/>
              </a:rPr>
              <a:t>adjacent to the border of sternum (internally)</a:t>
            </a:r>
            <a:br>
              <a:rPr lang="sr-Latn-CS" altLang="en-US" sz="1800" dirty="0"/>
            </a:br>
            <a:r>
              <a:rPr lang="sr-Latn-CS" altLang="en-US" sz="1800" dirty="0"/>
              <a:t>	-  </a:t>
            </a:r>
            <a:r>
              <a:rPr lang="en-GB" altLang="en-US" sz="1800" dirty="0">
                <a:latin typeface="Cambria" panose="02040503050406030204" pitchFamily="18" charset="0"/>
              </a:rPr>
              <a:t>adjacent to </a:t>
            </a:r>
            <a:r>
              <a:rPr lang="sr-Latn-CS" altLang="en-US" sz="1800" dirty="0"/>
              <a:t> </a:t>
            </a:r>
            <a:r>
              <a:rPr lang="sr-Latn-CS" altLang="en-US" sz="2300" dirty="0" err="1"/>
              <a:t>a.thoracica</a:t>
            </a:r>
            <a:r>
              <a:rPr lang="sr-Latn-CS" altLang="en-US" sz="2300" dirty="0"/>
              <a:t> interna</a:t>
            </a:r>
            <a:br>
              <a:rPr lang="sr-Latn-CS" altLang="en-US" sz="1800" dirty="0"/>
            </a:br>
            <a:r>
              <a:rPr lang="sr-Latn-CS" altLang="en-US" sz="1800" dirty="0"/>
              <a:t>- </a:t>
            </a:r>
            <a:r>
              <a:rPr lang="en-GB" altLang="en-US" sz="1800" dirty="0">
                <a:latin typeface="Cambria" panose="02040503050406030204" pitchFamily="18" charset="0"/>
              </a:rPr>
              <a:t>drains lymph from breast</a:t>
            </a:r>
            <a:r>
              <a:rPr lang="sr-Latn-CS" altLang="en-US" sz="1800" dirty="0"/>
              <a:t>, </a:t>
            </a:r>
            <a:r>
              <a:rPr lang="en-GB" altLang="en-US" sz="1800" dirty="0">
                <a:latin typeface="Cambria" panose="02040503050406030204" pitchFamily="18" charset="0"/>
              </a:rPr>
              <a:t>thoracic wall</a:t>
            </a:r>
            <a:r>
              <a:rPr lang="sr-Latn-CS" altLang="en-US" sz="1800" dirty="0"/>
              <a:t>,</a:t>
            </a:r>
            <a:br>
              <a:rPr lang="en-GB" altLang="en-US" sz="1800" dirty="0"/>
            </a:br>
            <a:r>
              <a:rPr lang="en-GB" altLang="en-US" sz="1800" dirty="0"/>
              <a:t>  </a:t>
            </a:r>
            <a:r>
              <a:rPr lang="sr-Latn-CS" altLang="en-US" sz="1800" dirty="0"/>
              <a:t> </a:t>
            </a:r>
            <a:r>
              <a:rPr lang="en-GB" altLang="en-US" sz="1800" dirty="0">
                <a:latin typeface="Cambria" panose="02040503050406030204" pitchFamily="18" charset="0"/>
              </a:rPr>
              <a:t>upper half of abdominal wall</a:t>
            </a:r>
            <a:r>
              <a:rPr lang="sr-Latn-CS" altLang="en-US" sz="1800" dirty="0"/>
              <a:t>,</a:t>
            </a:r>
            <a:br>
              <a:rPr lang="sr-Latn-CS" altLang="en-US" sz="1800" dirty="0"/>
            </a:br>
            <a:r>
              <a:rPr lang="sr-Latn-CS" altLang="en-US" sz="1800" dirty="0"/>
              <a:t>   </a:t>
            </a:r>
            <a:r>
              <a:rPr lang="en-GB" altLang="en-US" sz="1800" dirty="0">
                <a:latin typeface="Cambria" panose="02040503050406030204" pitchFamily="18" charset="0"/>
              </a:rPr>
              <a:t>superior part of liver and phrenic group of </a:t>
            </a:r>
            <a:br>
              <a:rPr lang="en-GB" altLang="en-US" sz="1800" dirty="0">
                <a:latin typeface="Cambria" panose="02040503050406030204" pitchFamily="18" charset="0"/>
              </a:rPr>
            </a:br>
            <a:r>
              <a:rPr lang="en-GB" altLang="en-US" sz="1800" dirty="0">
                <a:latin typeface="Cambria" panose="02040503050406030204" pitchFamily="18" charset="0"/>
              </a:rPr>
              <a:t>   lymph nodes</a:t>
            </a:r>
            <a:br>
              <a:rPr lang="sr-Latn-CS" altLang="en-US" sz="1800" dirty="0"/>
            </a:br>
            <a:r>
              <a:rPr lang="sr-Latn-CS" altLang="en-US" sz="1800" dirty="0"/>
              <a:t>- </a:t>
            </a:r>
            <a:r>
              <a:rPr lang="en-GB" altLang="en-US" sz="1800" dirty="0">
                <a:latin typeface="Cambria" panose="02040503050406030204" pitchFamily="18" charset="0"/>
              </a:rPr>
              <a:t>drains into </a:t>
            </a:r>
            <a:r>
              <a:rPr lang="sr-Latn-CS" altLang="en-US" sz="2300" dirty="0" err="1"/>
              <a:t>truncus</a:t>
            </a:r>
            <a:r>
              <a:rPr lang="sr-Latn-CS" altLang="en-US" sz="2300" dirty="0"/>
              <a:t> </a:t>
            </a:r>
            <a:r>
              <a:rPr lang="sr-Latn-CS" altLang="en-US" sz="2300" dirty="0" err="1"/>
              <a:t>bronchomediastinalis</a:t>
            </a:r>
            <a:r>
              <a:rPr lang="sr-Latn-CS" altLang="en-US" sz="2300" dirty="0"/>
              <a:t>/ </a:t>
            </a:r>
            <a:br>
              <a:rPr lang="sr-Latn-CS" altLang="en-US" sz="2300" dirty="0"/>
            </a:br>
            <a:r>
              <a:rPr lang="sr-Latn-CS" altLang="en-US" sz="2300" dirty="0"/>
              <a:t>  </a:t>
            </a:r>
            <a:r>
              <a:rPr lang="sr-Latn-CS" altLang="en-US" sz="2300" dirty="0" err="1"/>
              <a:t>truncus</a:t>
            </a:r>
            <a:r>
              <a:rPr lang="sr-Latn-CS" altLang="en-US" sz="2300" dirty="0"/>
              <a:t> </a:t>
            </a:r>
            <a:r>
              <a:rPr lang="sr-Latn-CS" altLang="en-US" sz="2300" dirty="0" err="1"/>
              <a:t>jugularis</a:t>
            </a:r>
            <a:r>
              <a:rPr lang="sr-Latn-CS" altLang="en-US" sz="2300" dirty="0"/>
              <a:t>/</a:t>
            </a:r>
            <a:r>
              <a:rPr lang="sr-Latn-CS" altLang="en-US" sz="2300" dirty="0" err="1"/>
              <a:t>ductus</a:t>
            </a:r>
            <a:r>
              <a:rPr lang="sr-Latn-CS" altLang="en-US" sz="2300" dirty="0"/>
              <a:t> </a:t>
            </a:r>
            <a:r>
              <a:rPr lang="sr-Latn-CS" altLang="en-US" sz="2300" dirty="0" err="1"/>
              <a:t>thoracicus</a:t>
            </a:r>
            <a:r>
              <a:rPr lang="sr-Latn-CS" altLang="en-US" sz="2300" dirty="0"/>
              <a:t> / </a:t>
            </a:r>
            <a:r>
              <a:rPr lang="sr-Latn-CS" altLang="en-US" sz="2300" dirty="0" err="1"/>
              <a:t>ductus</a:t>
            </a:r>
            <a:r>
              <a:rPr lang="sr-Latn-CS" altLang="en-US" sz="2300" dirty="0"/>
              <a:t> </a:t>
            </a:r>
            <a:br>
              <a:rPr lang="sr-Latn-CS" altLang="en-US" sz="2300" dirty="0"/>
            </a:br>
            <a:r>
              <a:rPr lang="sr-Latn-CS" altLang="en-US" sz="2300" dirty="0"/>
              <a:t>  </a:t>
            </a:r>
            <a:r>
              <a:rPr lang="sr-Latn-CS" altLang="en-US" sz="2300" dirty="0" err="1"/>
              <a:t>lymphaticus</a:t>
            </a:r>
            <a:r>
              <a:rPr lang="sr-Latn-CS" altLang="en-US" sz="2300" dirty="0"/>
              <a:t> </a:t>
            </a:r>
            <a:r>
              <a:rPr lang="sr-Latn-CS" altLang="en-US" sz="2300" dirty="0" err="1"/>
              <a:t>dexter</a:t>
            </a:r>
            <a:br>
              <a:rPr lang="sr-Latn-CS" altLang="en-US" sz="2200" dirty="0"/>
            </a:br>
            <a:endParaRPr lang="sr-Latn-CS" altLang="en-US" sz="2200" dirty="0"/>
          </a:p>
          <a:p>
            <a:pPr marL="457200" indent="-457200" eaLnBrk="1" hangingPunct="1">
              <a:lnSpc>
                <a:spcPct val="90000"/>
              </a:lnSpc>
              <a:buFont typeface="Arial" panose="020B0604020202020204" pitchFamily="34" charset="0"/>
              <a:buNone/>
            </a:pPr>
            <a:r>
              <a:rPr lang="sr-Latn-CS" altLang="en-US" sz="1800" dirty="0"/>
              <a:t>	</a:t>
            </a:r>
            <a:r>
              <a:rPr lang="en-GB" altLang="en-US" sz="1800" b="1" dirty="0">
                <a:latin typeface="Cambria" panose="02040503050406030204" pitchFamily="18" charset="0"/>
              </a:rPr>
              <a:t>b</a:t>
            </a:r>
            <a:r>
              <a:rPr lang="sr-Latn-CS" altLang="en-US" sz="1800" b="1" dirty="0"/>
              <a:t>) </a:t>
            </a:r>
            <a:r>
              <a:rPr lang="sr-Latn-CS" altLang="en-US" sz="2300" b="1" dirty="0" err="1"/>
              <a:t>Nodi</a:t>
            </a:r>
            <a:r>
              <a:rPr lang="sr-Latn-CS" altLang="en-US" sz="2300" b="1" dirty="0"/>
              <a:t> </a:t>
            </a:r>
            <a:r>
              <a:rPr lang="sr-Latn-CS" altLang="en-US" sz="2300" b="1" dirty="0" err="1"/>
              <a:t>lymphatici</a:t>
            </a:r>
            <a:r>
              <a:rPr lang="sr-Latn-CS" altLang="en-US" sz="2300" b="1" dirty="0"/>
              <a:t> </a:t>
            </a:r>
            <a:r>
              <a:rPr lang="sr-Latn-CS" altLang="en-US" sz="2300" b="1" dirty="0" err="1"/>
              <a:t>paramammarii</a:t>
            </a:r>
            <a:br>
              <a:rPr lang="sr-Latn-CS" altLang="en-US" sz="1800" dirty="0"/>
            </a:br>
            <a:r>
              <a:rPr lang="sr-Latn-CS" altLang="en-US" sz="1800" dirty="0"/>
              <a:t>	- </a:t>
            </a:r>
            <a:r>
              <a:rPr lang="en-GB" altLang="en-US" sz="1800" dirty="0">
                <a:latin typeface="Cambria" panose="02040503050406030204" pitchFamily="18" charset="0"/>
              </a:rPr>
              <a:t>located lateral to breast</a:t>
            </a:r>
            <a:br>
              <a:rPr lang="sr-Latn-CS" altLang="en-US" sz="1800" dirty="0"/>
            </a:br>
            <a:r>
              <a:rPr lang="sr-Latn-CS" altLang="en-US" sz="1800" dirty="0"/>
              <a:t>	- </a:t>
            </a:r>
            <a:r>
              <a:rPr lang="en-GB" altLang="en-US" sz="1800" dirty="0">
                <a:latin typeface="Cambria" panose="02040503050406030204" pitchFamily="18" charset="0"/>
              </a:rPr>
              <a:t>several small nodes inserted into the </a:t>
            </a:r>
            <a:br>
              <a:rPr lang="en-GB" altLang="en-US" sz="1800" dirty="0">
                <a:latin typeface="Cambria" panose="02040503050406030204" pitchFamily="18" charset="0"/>
              </a:rPr>
            </a:br>
            <a:r>
              <a:rPr lang="en-GB" altLang="en-US" sz="1800" dirty="0">
                <a:latin typeface="Cambria" panose="02040503050406030204" pitchFamily="18" charset="0"/>
              </a:rPr>
              <a:t>           main lymphatic route from the breast to the central lymph nodes of the axilla</a:t>
            </a:r>
            <a:endParaRPr lang="sr-Latn-CS" altLang="en-US" sz="2000" dirty="0"/>
          </a:p>
        </p:txBody>
      </p:sp>
    </p:spTree>
  </p:cSld>
  <p:clrMapOvr>
    <a:masterClrMapping/>
  </p:clrMapOvr>
  <p:transition spd="slow">
    <p:zoom/>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4"/>
          <p:cNvPicPr>
            <a:picLocks noChangeAspect="1" noChangeArrowheads="1"/>
          </p:cNvPicPr>
          <p:nvPr/>
        </p:nvPicPr>
        <p:blipFill>
          <a:blip r:embed="rId2">
            <a:extLst>
              <a:ext uri="{28A0092B-C50C-407E-A947-70E740481C1C}">
                <a14:useLocalDpi xmlns:a14="http://schemas.microsoft.com/office/drawing/2010/main" val="0"/>
              </a:ext>
            </a:extLst>
          </a:blip>
          <a:srcRect l="43385" t="16107" r="11205" b="13275"/>
          <a:stretch>
            <a:fillRect/>
          </a:stretch>
        </p:blipFill>
        <p:spPr bwMode="auto">
          <a:xfrm>
            <a:off x="4991100" y="2143125"/>
            <a:ext cx="4152900" cy="40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5" name="Title 1"/>
          <p:cNvSpPr>
            <a:spLocks noGrp="1"/>
          </p:cNvSpPr>
          <p:nvPr>
            <p:ph type="title" idx="4294967295"/>
          </p:nvPr>
        </p:nvSpPr>
        <p:spPr>
          <a:xfrm>
            <a:off x="500063" y="0"/>
            <a:ext cx="8229600" cy="796925"/>
          </a:xfrm>
        </p:spPr>
        <p:txBody>
          <a:bodyPr/>
          <a:lstStyle/>
          <a:p>
            <a:pPr eaLnBrk="1" hangingPunct="1"/>
            <a:r>
              <a:rPr lang="en-GB" altLang="en-US" sz="3200" dirty="0">
                <a:latin typeface="Calibri" panose="020F0502020204030204" pitchFamily="34" charset="0"/>
              </a:rPr>
              <a:t>Lymph nodes of thoracic wall</a:t>
            </a:r>
            <a:endParaRPr lang="sr-Latn-CS" altLang="en-US" sz="3200" dirty="0"/>
          </a:p>
        </p:txBody>
      </p:sp>
      <p:sp>
        <p:nvSpPr>
          <p:cNvPr id="90116" name="Content Placeholder 2"/>
          <p:cNvSpPr>
            <a:spLocks noGrp="1"/>
          </p:cNvSpPr>
          <p:nvPr>
            <p:ph idx="4294967295"/>
          </p:nvPr>
        </p:nvSpPr>
        <p:spPr>
          <a:xfrm>
            <a:off x="0" y="857250"/>
            <a:ext cx="9144000" cy="6000750"/>
          </a:xfrm>
        </p:spPr>
        <p:txBody>
          <a:bodyPr/>
          <a:lstStyle/>
          <a:p>
            <a:pPr marL="457200" indent="-457200" eaLnBrk="1" hangingPunct="1">
              <a:buFont typeface="Arial" panose="020B0604020202020204" pitchFamily="34" charset="0"/>
              <a:buAutoNum type="arabicParenR" startAt="2"/>
            </a:pPr>
            <a:r>
              <a:rPr lang="en-GB" altLang="en-US" sz="1800" b="1" dirty="0">
                <a:latin typeface="Cambria" panose="02040503050406030204" pitchFamily="18" charset="0"/>
              </a:rPr>
              <a:t>INTERCOSTAL GROUP</a:t>
            </a:r>
            <a:br>
              <a:rPr lang="sr-Latn-CS" altLang="en-US" sz="1800" dirty="0"/>
            </a:br>
            <a:br>
              <a:rPr lang="sr-Latn-CS" altLang="en-US" sz="1800" dirty="0"/>
            </a:br>
            <a:r>
              <a:rPr lang="sr-Cyrl-CS" altLang="en-US" sz="1800" b="1" dirty="0">
                <a:latin typeface="Cambria" panose="02040503050406030204" pitchFamily="18" charset="0"/>
              </a:rPr>
              <a:t>а</a:t>
            </a:r>
            <a:r>
              <a:rPr lang="sr-Latn-CS" altLang="en-US" sz="1800" b="1" dirty="0"/>
              <a:t>) </a:t>
            </a:r>
            <a:r>
              <a:rPr lang="sr-Latn-CS" altLang="en-US" sz="2300" b="1" dirty="0" err="1"/>
              <a:t>Nodi</a:t>
            </a:r>
            <a:r>
              <a:rPr lang="sr-Latn-CS" altLang="en-US" sz="2300" b="1" dirty="0"/>
              <a:t> </a:t>
            </a:r>
            <a:r>
              <a:rPr lang="sr-Latn-CS" altLang="en-US" sz="2300" b="1" dirty="0" err="1"/>
              <a:t>lymphatici</a:t>
            </a:r>
            <a:r>
              <a:rPr lang="sr-Latn-CS" altLang="en-US" sz="2300" b="1" dirty="0"/>
              <a:t> </a:t>
            </a:r>
            <a:r>
              <a:rPr lang="sr-Latn-CS" altLang="en-US" sz="2300" b="1" dirty="0" err="1"/>
              <a:t>intercostales</a:t>
            </a:r>
            <a:br>
              <a:rPr lang="sr-Latn-CS" altLang="en-US" sz="1800" dirty="0"/>
            </a:br>
            <a:r>
              <a:rPr lang="sr-Latn-CS" altLang="en-US" sz="1800" dirty="0"/>
              <a:t>  	</a:t>
            </a:r>
            <a:r>
              <a:rPr lang="sr-Latn-CS" altLang="en-US" sz="1700" dirty="0"/>
              <a:t>-  </a:t>
            </a:r>
            <a:r>
              <a:rPr lang="en-GB" altLang="en-US" sz="1700" dirty="0">
                <a:latin typeface="Cambria" panose="02040503050406030204" pitchFamily="18" charset="0"/>
              </a:rPr>
              <a:t>located in intercostal space</a:t>
            </a:r>
            <a:r>
              <a:rPr lang="sr-Latn-CS" altLang="en-US" sz="1700" dirty="0"/>
              <a:t>, </a:t>
            </a:r>
            <a:r>
              <a:rPr lang="en-GB" altLang="en-US" sz="1700" dirty="0">
                <a:latin typeface="Cambria" panose="02040503050406030204" pitchFamily="18" charset="0"/>
              </a:rPr>
              <a:t>at the level of costal head </a:t>
            </a:r>
            <a:r>
              <a:rPr lang="sr-Latn-CS" altLang="en-US" sz="1700" dirty="0"/>
              <a:t>- </a:t>
            </a:r>
            <a:r>
              <a:rPr lang="sr-Latn-CS" altLang="en-US" sz="1600" dirty="0"/>
              <a:t>1-2 </a:t>
            </a:r>
            <a:r>
              <a:rPr lang="en-GB" altLang="en-US" sz="1600" dirty="0">
                <a:latin typeface="Cambria" panose="02040503050406030204" pitchFamily="18" charset="0"/>
              </a:rPr>
              <a:t>nodes in each space</a:t>
            </a:r>
            <a:br>
              <a:rPr lang="sr-Latn-CS" altLang="en-US" sz="1700" dirty="0"/>
            </a:br>
            <a:r>
              <a:rPr lang="sr-Latn-CS" altLang="en-US" sz="1700" dirty="0"/>
              <a:t>	-  </a:t>
            </a:r>
            <a:r>
              <a:rPr lang="en-GB" altLang="en-US" sz="1700" dirty="0">
                <a:latin typeface="Cambria" panose="02040503050406030204" pitchFamily="18" charset="0"/>
              </a:rPr>
              <a:t>adjacent to intercostal vessels</a:t>
            </a:r>
            <a:br>
              <a:rPr lang="sr-Latn-CS" altLang="en-US" sz="1700" dirty="0"/>
            </a:br>
            <a:r>
              <a:rPr lang="sr-Latn-CS" altLang="en-US" sz="1700" dirty="0"/>
              <a:t>	-  </a:t>
            </a:r>
            <a:r>
              <a:rPr lang="en-GB" altLang="en-US" sz="1700" dirty="0">
                <a:latin typeface="Cambria" panose="02040503050406030204" pitchFamily="18" charset="0"/>
              </a:rPr>
              <a:t>lined by</a:t>
            </a:r>
            <a:r>
              <a:rPr lang="sr-Latn-CS" altLang="en-US" sz="1700" dirty="0"/>
              <a:t> </a:t>
            </a:r>
            <a:r>
              <a:rPr lang="sr-Latn-CS" altLang="en-US" sz="2200" dirty="0" err="1"/>
              <a:t>fascia</a:t>
            </a:r>
            <a:r>
              <a:rPr lang="sr-Latn-CS" altLang="en-US" sz="2200" dirty="0"/>
              <a:t> </a:t>
            </a:r>
            <a:r>
              <a:rPr lang="sr-Latn-CS" altLang="en-US" sz="2200" dirty="0" err="1"/>
              <a:t>endothoracica</a:t>
            </a:r>
            <a:br>
              <a:rPr lang="sr-Latn-CS" altLang="en-US" sz="1700" dirty="0"/>
            </a:br>
            <a:r>
              <a:rPr lang="sr-Latn-CS" altLang="en-US" sz="1700" dirty="0"/>
              <a:t>- </a:t>
            </a:r>
            <a:r>
              <a:rPr lang="en-GB" altLang="en-US" sz="1700" dirty="0">
                <a:latin typeface="Cambria" panose="02040503050406030204" pitchFamily="18" charset="0"/>
              </a:rPr>
              <a:t>drain lymph from side and posterior</a:t>
            </a:r>
            <a:r>
              <a:rPr lang="sr-Latn-CS" altLang="en-US" sz="1700" dirty="0"/>
              <a:t>  </a:t>
            </a:r>
            <a:r>
              <a:rPr lang="en-GB" altLang="en-US" sz="1700" dirty="0">
                <a:latin typeface="Cambria" panose="02040503050406030204" pitchFamily="18" charset="0"/>
              </a:rPr>
              <a:t>thoracic </a:t>
            </a:r>
            <a:br>
              <a:rPr lang="en-GB" altLang="en-US" sz="1700" dirty="0">
                <a:latin typeface="Cambria" panose="02040503050406030204" pitchFamily="18" charset="0"/>
              </a:rPr>
            </a:br>
            <a:r>
              <a:rPr lang="en-GB" altLang="en-US" sz="1700" dirty="0">
                <a:latin typeface="Cambria" panose="02040503050406030204" pitchFamily="18" charset="0"/>
              </a:rPr>
              <a:t>  wall</a:t>
            </a:r>
            <a:r>
              <a:rPr lang="sr-Latn-CS" altLang="en-US" sz="1700" dirty="0"/>
              <a:t>, </a:t>
            </a:r>
            <a:r>
              <a:rPr lang="en-GB" altLang="en-US" sz="2200" dirty="0"/>
              <a:t>parietal pleura </a:t>
            </a:r>
            <a:r>
              <a:rPr lang="en-GB" altLang="en-US" sz="1700" dirty="0">
                <a:latin typeface="Cambria" panose="02040503050406030204" pitchFamily="18" charset="0"/>
              </a:rPr>
              <a:t>and muscles of  the back</a:t>
            </a:r>
            <a:br>
              <a:rPr lang="sr-Latn-CS" altLang="en-US" sz="1700" dirty="0"/>
            </a:br>
            <a:r>
              <a:rPr lang="sr-Latn-CS" altLang="en-US" sz="1700" dirty="0"/>
              <a:t>- </a:t>
            </a:r>
            <a:r>
              <a:rPr lang="en-GB" altLang="en-US" sz="1700" dirty="0">
                <a:latin typeface="Cambria" panose="02040503050406030204" pitchFamily="18" charset="0"/>
              </a:rPr>
              <a:t>drains into </a:t>
            </a:r>
            <a:r>
              <a:rPr lang="sr-Latn-CS" altLang="en-US" sz="1700" dirty="0" err="1">
                <a:latin typeface="Cambria" panose="02040503050406030204" pitchFamily="18" charset="0"/>
                <a:ea typeface="Cambria" panose="02040503050406030204" pitchFamily="18" charset="0"/>
              </a:rPr>
              <a:t>ductus</a:t>
            </a:r>
            <a:r>
              <a:rPr lang="sr-Latn-CS" altLang="en-US" sz="1700" dirty="0">
                <a:latin typeface="Cambria" panose="02040503050406030204" pitchFamily="18" charset="0"/>
                <a:ea typeface="Cambria" panose="02040503050406030204" pitchFamily="18" charset="0"/>
              </a:rPr>
              <a:t> </a:t>
            </a:r>
            <a:r>
              <a:rPr lang="sr-Latn-CS" altLang="en-US" sz="1700" dirty="0" err="1">
                <a:latin typeface="Cambria" panose="02040503050406030204" pitchFamily="18" charset="0"/>
                <a:ea typeface="Cambria" panose="02040503050406030204" pitchFamily="18" charset="0"/>
              </a:rPr>
              <a:t>thoracicus</a:t>
            </a:r>
            <a:br>
              <a:rPr lang="sr-Latn-CS" altLang="en-US" sz="1700" dirty="0"/>
            </a:br>
            <a:r>
              <a:rPr lang="sr-Latn-CS" altLang="en-US" sz="1700" dirty="0"/>
              <a:t>  (</a:t>
            </a:r>
            <a:r>
              <a:rPr lang="en-GB" altLang="en-US" sz="1700" dirty="0">
                <a:latin typeface="Cambria" panose="02040503050406030204" pitchFamily="18" charset="0"/>
              </a:rPr>
              <a:t>the lowest</a:t>
            </a:r>
            <a:r>
              <a:rPr lang="sr-Latn-CS" altLang="en-US" sz="1700" dirty="0"/>
              <a:t> 5 – 6 </a:t>
            </a:r>
            <a:r>
              <a:rPr lang="en-GB" altLang="en-US" sz="1700" dirty="0">
                <a:latin typeface="Cambria" panose="02040503050406030204" pitchFamily="18" charset="0"/>
              </a:rPr>
              <a:t>nodes</a:t>
            </a:r>
            <a:r>
              <a:rPr lang="sr-Latn-CS" altLang="en-US" sz="1700" dirty="0"/>
              <a:t>)</a:t>
            </a:r>
            <a:br>
              <a:rPr lang="sr-Latn-CS" altLang="en-US" sz="1700" dirty="0"/>
            </a:br>
            <a:r>
              <a:rPr lang="sr-Latn-CS" altLang="en-US" sz="1700" dirty="0"/>
              <a:t>- </a:t>
            </a:r>
            <a:r>
              <a:rPr lang="sr-Latn-CS" altLang="en-US" sz="2200" dirty="0" err="1"/>
              <a:t>truncus</a:t>
            </a:r>
            <a:r>
              <a:rPr lang="sr-Latn-CS" altLang="en-US" sz="2200" dirty="0"/>
              <a:t> </a:t>
            </a:r>
            <a:r>
              <a:rPr lang="sr-Latn-CS" altLang="en-US" sz="2200" dirty="0" err="1"/>
              <a:t>subclavius</a:t>
            </a:r>
            <a:r>
              <a:rPr lang="sr-Latn-CS" altLang="en-US" sz="2200" dirty="0"/>
              <a:t>/ </a:t>
            </a:r>
            <a:r>
              <a:rPr lang="sr-Latn-CS" altLang="en-US" sz="2200" dirty="0" err="1"/>
              <a:t>truncus</a:t>
            </a:r>
            <a:r>
              <a:rPr lang="sr-Latn-CS" altLang="en-US" sz="2200" dirty="0"/>
              <a:t> </a:t>
            </a:r>
            <a:r>
              <a:rPr lang="sr-Latn-CS" altLang="en-US" sz="2200" dirty="0" err="1"/>
              <a:t>jugularis</a:t>
            </a:r>
            <a:r>
              <a:rPr lang="sr-Latn-CS" altLang="en-US" sz="2200" dirty="0"/>
              <a:t>/</a:t>
            </a:r>
            <a:br>
              <a:rPr lang="sr-Latn-CS" altLang="en-US" sz="2200" dirty="0"/>
            </a:br>
            <a:r>
              <a:rPr lang="sr-Latn-CS" altLang="en-US" sz="2200" dirty="0"/>
              <a:t>  </a:t>
            </a:r>
            <a:r>
              <a:rPr lang="sr-Latn-CS" altLang="en-US" sz="2200" dirty="0" err="1"/>
              <a:t>ductus</a:t>
            </a:r>
            <a:r>
              <a:rPr lang="sr-Latn-CS" altLang="en-US" sz="2200" dirty="0"/>
              <a:t> </a:t>
            </a:r>
            <a:r>
              <a:rPr lang="sr-Latn-CS" altLang="en-US" sz="2200" dirty="0" err="1"/>
              <a:t>thoracicus</a:t>
            </a:r>
            <a:r>
              <a:rPr lang="sr-Latn-CS" altLang="en-US" sz="2200" dirty="0"/>
              <a:t>/</a:t>
            </a:r>
            <a:r>
              <a:rPr lang="sr-Latn-CS" altLang="en-US" sz="2200" dirty="0" err="1"/>
              <a:t>ductus</a:t>
            </a:r>
            <a:r>
              <a:rPr lang="sr-Latn-CS" altLang="en-US" sz="2200" dirty="0"/>
              <a:t> </a:t>
            </a:r>
            <a:r>
              <a:rPr lang="sr-Latn-CS" altLang="en-US" sz="2200" dirty="0" err="1"/>
              <a:t>lymphaticus</a:t>
            </a:r>
            <a:r>
              <a:rPr lang="sr-Latn-CS" altLang="en-US" sz="2200" dirty="0"/>
              <a:t> </a:t>
            </a:r>
            <a:r>
              <a:rPr lang="sr-Latn-CS" altLang="en-US" sz="2200" dirty="0" err="1"/>
              <a:t>dex</a:t>
            </a:r>
            <a:r>
              <a:rPr lang="sr-Latn-CS" altLang="en-US" sz="2200" dirty="0"/>
              <a:t>.</a:t>
            </a:r>
            <a:br>
              <a:rPr lang="sr-Latn-CS" altLang="en-US" sz="1700" dirty="0"/>
            </a:br>
            <a:r>
              <a:rPr lang="sr-Latn-CS" altLang="en-US" sz="1700" dirty="0"/>
              <a:t>   (</a:t>
            </a:r>
            <a:r>
              <a:rPr lang="en-GB" altLang="en-US" sz="1700" dirty="0">
                <a:latin typeface="Cambria" panose="02040503050406030204" pitchFamily="18" charset="0"/>
              </a:rPr>
              <a:t>upper nodes</a:t>
            </a:r>
            <a:r>
              <a:rPr lang="sr-Latn-CS" altLang="en-US" sz="1700" dirty="0"/>
              <a:t>)</a:t>
            </a:r>
          </a:p>
          <a:p>
            <a:pPr marL="457200" indent="-457200" eaLnBrk="1" hangingPunct="1">
              <a:buFont typeface="Arial" panose="020B0604020202020204" pitchFamily="34" charset="0"/>
              <a:buNone/>
            </a:pPr>
            <a:r>
              <a:rPr lang="sr-Latn-CS" altLang="en-US" sz="1700" dirty="0"/>
              <a:t>	</a:t>
            </a:r>
            <a:r>
              <a:rPr lang="en-GB" altLang="en-US" sz="1700" b="1" dirty="0">
                <a:latin typeface="Cambria" panose="02040503050406030204" pitchFamily="18" charset="0"/>
              </a:rPr>
              <a:t>b</a:t>
            </a:r>
            <a:r>
              <a:rPr lang="sr-Latn-CS" altLang="en-US" sz="1700" b="1" dirty="0"/>
              <a:t>) </a:t>
            </a:r>
            <a:r>
              <a:rPr lang="sr-Latn-CS" altLang="en-US" sz="2300" b="1" dirty="0" err="1"/>
              <a:t>Nodi</a:t>
            </a:r>
            <a:r>
              <a:rPr lang="sr-Latn-CS" altLang="en-US" sz="2300" b="1" dirty="0"/>
              <a:t> </a:t>
            </a:r>
            <a:r>
              <a:rPr lang="sr-Latn-CS" altLang="en-US" sz="2300" b="1" dirty="0" err="1"/>
              <a:t>lymphatici</a:t>
            </a:r>
            <a:r>
              <a:rPr lang="sr-Latn-CS" altLang="en-US" sz="2300" b="1" dirty="0"/>
              <a:t> </a:t>
            </a:r>
            <a:r>
              <a:rPr lang="sr-Latn-CS" altLang="en-US" sz="2300" b="1" dirty="0" err="1"/>
              <a:t>paravertebrales</a:t>
            </a:r>
            <a:br>
              <a:rPr lang="sr-Latn-CS" altLang="en-US" sz="1700" dirty="0"/>
            </a:br>
            <a:r>
              <a:rPr lang="sr-Latn-CS" altLang="en-US" sz="1700" dirty="0"/>
              <a:t>	- </a:t>
            </a:r>
            <a:r>
              <a:rPr lang="en-GB" altLang="en-US" sz="1700" dirty="0">
                <a:latin typeface="Cambria" panose="02040503050406030204" pitchFamily="18" charset="0"/>
              </a:rPr>
              <a:t>anterior to bodies of first </a:t>
            </a:r>
            <a:r>
              <a:rPr lang="sr-Latn-CS" altLang="en-US" sz="1700" dirty="0"/>
              <a:t>6-7 </a:t>
            </a:r>
            <a:r>
              <a:rPr lang="en-GB" altLang="en-US" sz="1700" dirty="0">
                <a:latin typeface="Cambria" panose="02040503050406030204" pitchFamily="18" charset="0"/>
              </a:rPr>
              <a:t>thoracic vertebrae</a:t>
            </a:r>
            <a:br>
              <a:rPr lang="sr-Latn-CS" altLang="en-US" sz="1700" dirty="0"/>
            </a:br>
            <a:r>
              <a:rPr lang="sr-Latn-CS" altLang="en-US" sz="1700" dirty="0"/>
              <a:t>	- </a:t>
            </a:r>
            <a:r>
              <a:rPr lang="en-GB" altLang="en-US" sz="1700" dirty="0">
                <a:latin typeface="Cambria" panose="02040503050406030204" pitchFamily="18" charset="0"/>
              </a:rPr>
              <a:t>numerous small nodes</a:t>
            </a:r>
            <a:br>
              <a:rPr lang="sr-Latn-CS" altLang="en-US" sz="1700" dirty="0"/>
            </a:br>
            <a:r>
              <a:rPr lang="sr-Latn-CS" altLang="en-US" sz="1700" dirty="0"/>
              <a:t>	- </a:t>
            </a:r>
            <a:r>
              <a:rPr lang="en-GB" altLang="en-US" sz="1700" dirty="0">
                <a:latin typeface="Cambria" panose="02040503050406030204" pitchFamily="18" charset="0"/>
              </a:rPr>
              <a:t>drain lymph from posterior intercostal space,</a:t>
            </a:r>
            <a:br>
              <a:rPr lang="en-GB" altLang="en-US" sz="1700" dirty="0">
                <a:latin typeface="Cambria" panose="02040503050406030204" pitchFamily="18" charset="0"/>
              </a:rPr>
            </a:br>
            <a:r>
              <a:rPr lang="sr-Latn-CS" altLang="en-US" sz="1700" dirty="0"/>
              <a:t>	  </a:t>
            </a:r>
            <a:r>
              <a:rPr lang="en-GB" altLang="en-US" sz="1700" dirty="0">
                <a:latin typeface="Cambria" panose="02040503050406030204" pitchFamily="18" charset="0"/>
              </a:rPr>
              <a:t>posterior mediastinum</a:t>
            </a:r>
            <a:br>
              <a:rPr lang="sr-Latn-CS" altLang="en-US" sz="1700" dirty="0"/>
            </a:br>
            <a:r>
              <a:rPr lang="sr-Latn-CS" altLang="en-US" sz="1700" dirty="0"/>
              <a:t>	- </a:t>
            </a:r>
            <a:r>
              <a:rPr lang="en-GB" altLang="en-US" sz="1700" dirty="0">
                <a:latin typeface="Cambria" panose="02040503050406030204" pitchFamily="18" charset="0"/>
              </a:rPr>
              <a:t>connected to lymph nodes in retroperitoneal space of abdominal cavity</a:t>
            </a:r>
            <a:endParaRPr lang="sr-Latn-CS" altLang="en-US" sz="1800" dirty="0"/>
          </a:p>
        </p:txBody>
      </p:sp>
    </p:spTree>
  </p:cSld>
  <p:clrMapOvr>
    <a:masterClrMapping/>
  </p:clrMapOvr>
  <p:transition spd="slow">
    <p:zoom/>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4"/>
          <p:cNvPicPr>
            <a:picLocks noChangeAspect="1" noChangeArrowheads="1"/>
          </p:cNvPicPr>
          <p:nvPr/>
        </p:nvPicPr>
        <p:blipFill>
          <a:blip r:embed="rId2">
            <a:extLst>
              <a:ext uri="{28A0092B-C50C-407E-A947-70E740481C1C}">
                <a14:useLocalDpi xmlns:a14="http://schemas.microsoft.com/office/drawing/2010/main" val="0"/>
              </a:ext>
            </a:extLst>
          </a:blip>
          <a:srcRect l="43385" t="16107" r="12767" b="13275"/>
          <a:stretch>
            <a:fillRect/>
          </a:stretch>
        </p:blipFill>
        <p:spPr bwMode="auto">
          <a:xfrm>
            <a:off x="5562600" y="857250"/>
            <a:ext cx="3581400" cy="360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39" name="Title 1"/>
          <p:cNvSpPr>
            <a:spLocks noGrp="1"/>
          </p:cNvSpPr>
          <p:nvPr>
            <p:ph type="title" idx="4294967295"/>
          </p:nvPr>
        </p:nvSpPr>
        <p:spPr>
          <a:xfrm>
            <a:off x="500063" y="0"/>
            <a:ext cx="8229600" cy="796925"/>
          </a:xfrm>
        </p:spPr>
        <p:txBody>
          <a:bodyPr/>
          <a:lstStyle/>
          <a:p>
            <a:pPr eaLnBrk="1" hangingPunct="1"/>
            <a:r>
              <a:rPr lang="en-GB" altLang="en-US" sz="3200" dirty="0">
                <a:latin typeface="Calibri" panose="020F0502020204030204" pitchFamily="34" charset="0"/>
              </a:rPr>
              <a:t>Lymph nodes of thoracic wall</a:t>
            </a:r>
            <a:endParaRPr lang="sr-Latn-CS" altLang="en-US" sz="3200" dirty="0"/>
          </a:p>
        </p:txBody>
      </p:sp>
      <p:sp>
        <p:nvSpPr>
          <p:cNvPr id="91140" name="Content Placeholder 2"/>
          <p:cNvSpPr>
            <a:spLocks noGrp="1"/>
          </p:cNvSpPr>
          <p:nvPr>
            <p:ph idx="4294967295"/>
          </p:nvPr>
        </p:nvSpPr>
        <p:spPr>
          <a:xfrm>
            <a:off x="17944" y="692696"/>
            <a:ext cx="9144000" cy="6000750"/>
          </a:xfrm>
        </p:spPr>
        <p:txBody>
          <a:bodyPr/>
          <a:lstStyle/>
          <a:p>
            <a:pPr eaLnBrk="1" hangingPunct="1">
              <a:lnSpc>
                <a:spcPct val="80000"/>
              </a:lnSpc>
              <a:buFont typeface="Arial" panose="020B0604020202020204" pitchFamily="34" charset="0"/>
              <a:buAutoNum type="arabicParenR" startAt="3"/>
            </a:pPr>
            <a:r>
              <a:rPr lang="en-GB" altLang="en-US" sz="1700" b="1" dirty="0">
                <a:latin typeface="Cambria" panose="02040503050406030204" pitchFamily="18" charset="0"/>
              </a:rPr>
              <a:t>PHRENIC GROUP</a:t>
            </a:r>
            <a:br>
              <a:rPr lang="sr-Latn-CS" altLang="en-US" sz="1700" dirty="0"/>
            </a:br>
            <a:br>
              <a:rPr lang="sr-Latn-CS" altLang="en-US" sz="1700" dirty="0"/>
            </a:br>
            <a:r>
              <a:rPr lang="sr-Cyrl-CS" altLang="en-US" sz="1700" b="1" dirty="0">
                <a:latin typeface="Cambria" panose="02040503050406030204" pitchFamily="18" charset="0"/>
              </a:rPr>
              <a:t>а</a:t>
            </a:r>
            <a:r>
              <a:rPr lang="sr-Latn-CS" altLang="en-US" sz="1700" b="1" dirty="0"/>
              <a:t>) </a:t>
            </a:r>
            <a:r>
              <a:rPr lang="sr-Latn-CS" altLang="en-US" sz="2000" b="1" dirty="0" err="1"/>
              <a:t>Nodi</a:t>
            </a:r>
            <a:r>
              <a:rPr lang="sr-Latn-CS" altLang="en-US" sz="2000" b="1" dirty="0"/>
              <a:t> </a:t>
            </a:r>
            <a:r>
              <a:rPr lang="sr-Latn-CS" altLang="en-US" sz="2000" b="1" dirty="0" err="1"/>
              <a:t>lymphatici</a:t>
            </a:r>
            <a:r>
              <a:rPr lang="sr-Latn-CS" altLang="en-US" sz="2000" b="1" dirty="0"/>
              <a:t> </a:t>
            </a:r>
            <a:r>
              <a:rPr lang="sr-Latn-CS" altLang="en-US" sz="2000" b="1" dirty="0" err="1"/>
              <a:t>phrenici</a:t>
            </a:r>
            <a:r>
              <a:rPr lang="sr-Latn-CS" altLang="en-US" sz="2000" b="1" dirty="0"/>
              <a:t> </a:t>
            </a:r>
            <a:r>
              <a:rPr lang="sr-Latn-CS" altLang="en-US" sz="2000" b="1" dirty="0" err="1"/>
              <a:t>superiores</a:t>
            </a:r>
            <a:br>
              <a:rPr lang="sr-Latn-CS" altLang="en-US" sz="1700" dirty="0"/>
            </a:br>
            <a:r>
              <a:rPr lang="sr-Latn-CS" altLang="en-US" sz="1700" dirty="0"/>
              <a:t>  </a:t>
            </a:r>
            <a:r>
              <a:rPr lang="sr-Latn-CS" altLang="en-US" sz="1700" u="sng" dirty="0"/>
              <a:t>- </a:t>
            </a:r>
            <a:r>
              <a:rPr lang="en-GB" altLang="en-US" sz="1700" u="sng" dirty="0">
                <a:latin typeface="Cambria" panose="02040503050406030204" pitchFamily="18" charset="0"/>
              </a:rPr>
              <a:t>anterior nodes </a:t>
            </a:r>
            <a:r>
              <a:rPr lang="sr-Latn-CS" altLang="en-US" sz="1700" dirty="0"/>
              <a:t>(</a:t>
            </a:r>
            <a:r>
              <a:rPr lang="sr-Latn-CS" altLang="en-US" sz="2000" dirty="0" err="1"/>
              <a:t>n.l</a:t>
            </a:r>
            <a:r>
              <a:rPr lang="sr-Latn-CS" altLang="en-US" sz="2000" dirty="0"/>
              <a:t>. </a:t>
            </a:r>
            <a:r>
              <a:rPr lang="sr-Latn-CS" altLang="en-US" sz="2000" dirty="0" err="1"/>
              <a:t>prepericardiales</a:t>
            </a:r>
            <a:r>
              <a:rPr lang="sr-Latn-CS" altLang="en-US" sz="1700" dirty="0"/>
              <a:t>)</a:t>
            </a:r>
            <a:br>
              <a:rPr lang="sr-Latn-CS" altLang="en-US" sz="1700" dirty="0"/>
            </a:br>
            <a:r>
              <a:rPr lang="sr-Latn-CS" altLang="en-US" sz="1700" dirty="0"/>
              <a:t>     - </a:t>
            </a:r>
            <a:r>
              <a:rPr lang="en-GB" altLang="en-US" sz="1700" dirty="0">
                <a:latin typeface="Cambria" panose="02040503050406030204" pitchFamily="18" charset="0"/>
              </a:rPr>
              <a:t>there are </a:t>
            </a:r>
            <a:r>
              <a:rPr lang="sr-Latn-CS" altLang="en-US" sz="1700" dirty="0"/>
              <a:t>3-5</a:t>
            </a:r>
            <a:r>
              <a:rPr lang="en-GB" altLang="en-US" sz="1700" dirty="0"/>
              <a:t> </a:t>
            </a:r>
            <a:r>
              <a:rPr lang="en-GB" altLang="en-US" sz="1600" dirty="0">
                <a:latin typeface="Cambria" panose="02040503050406030204" pitchFamily="18" charset="0"/>
                <a:ea typeface="Cambria" panose="02040503050406030204" pitchFamily="18" charset="0"/>
              </a:rPr>
              <a:t>nodes</a:t>
            </a:r>
            <a:br>
              <a:rPr lang="sr-Latn-CS" altLang="en-US" sz="1700" dirty="0"/>
            </a:br>
            <a:r>
              <a:rPr lang="sr-Latn-CS" altLang="en-US" sz="1700" dirty="0"/>
              <a:t>     - </a:t>
            </a:r>
            <a:r>
              <a:rPr lang="en-GB" altLang="en-US" sz="1700" dirty="0">
                <a:latin typeface="Cambria" panose="02040503050406030204" pitchFamily="18" charset="0"/>
              </a:rPr>
              <a:t>located behind the sternum and 7</a:t>
            </a:r>
            <a:r>
              <a:rPr lang="en-GB" altLang="en-US" sz="1700" baseline="30000" dirty="0">
                <a:latin typeface="Cambria" panose="02040503050406030204" pitchFamily="18" charset="0"/>
              </a:rPr>
              <a:t>th</a:t>
            </a:r>
            <a:r>
              <a:rPr lang="en-GB" altLang="en-US" sz="1700" dirty="0">
                <a:latin typeface="Cambria" panose="02040503050406030204" pitchFamily="18" charset="0"/>
              </a:rPr>
              <a:t> costal cartilage</a:t>
            </a:r>
            <a:r>
              <a:rPr lang="sr-Latn-CS" altLang="en-US" sz="1700" dirty="0"/>
              <a:t>,</a:t>
            </a:r>
            <a:br>
              <a:rPr lang="sr-Latn-CS" altLang="en-US" sz="1700" dirty="0"/>
            </a:br>
            <a:r>
              <a:rPr lang="sr-Latn-CS" altLang="en-US" sz="1700" dirty="0"/>
              <a:t>       </a:t>
            </a:r>
            <a:r>
              <a:rPr lang="en-GB" altLang="en-US" sz="1700" dirty="0">
                <a:latin typeface="Cambria" panose="02040503050406030204" pitchFamily="18" charset="0"/>
              </a:rPr>
              <a:t>and anterior to pericardium</a:t>
            </a:r>
            <a:br>
              <a:rPr lang="sr-Latn-CS" altLang="en-US" sz="1700" dirty="0"/>
            </a:br>
            <a:r>
              <a:rPr lang="sr-Latn-CS" altLang="en-US" sz="1700" dirty="0"/>
              <a:t>     - </a:t>
            </a:r>
            <a:r>
              <a:rPr lang="en-GB" altLang="en-US" sz="1700" dirty="0">
                <a:latin typeface="Cambria" panose="02040503050406030204" pitchFamily="18" charset="0"/>
              </a:rPr>
              <a:t>drain lymph from abdominal wall</a:t>
            </a:r>
            <a:r>
              <a:rPr lang="sr-Latn-CS" altLang="en-US" sz="1700" dirty="0"/>
              <a:t>, </a:t>
            </a:r>
            <a:br>
              <a:rPr lang="sr-Latn-CS" altLang="en-US" sz="1700" dirty="0"/>
            </a:br>
            <a:r>
              <a:rPr lang="sr-Latn-CS" altLang="en-US" sz="1700" dirty="0"/>
              <a:t>       </a:t>
            </a:r>
            <a:r>
              <a:rPr lang="en-GB" altLang="en-US" sz="1700" dirty="0">
                <a:latin typeface="Cambria" panose="02040503050406030204" pitchFamily="18" charset="0"/>
              </a:rPr>
              <a:t>superior part of liver</a:t>
            </a:r>
            <a:r>
              <a:rPr lang="sr-Latn-CS" altLang="en-US" sz="1700" dirty="0"/>
              <a:t>, </a:t>
            </a:r>
            <a:r>
              <a:rPr lang="en-GB" altLang="en-US" sz="1700" dirty="0">
                <a:latin typeface="Cambria" panose="02040503050406030204" pitchFamily="18" charset="0"/>
              </a:rPr>
              <a:t>another phrenic nodes</a:t>
            </a:r>
            <a:endParaRPr lang="sr-Latn-CS" altLang="en-US" sz="1700" dirty="0"/>
          </a:p>
          <a:p>
            <a:pPr eaLnBrk="1" hangingPunct="1">
              <a:lnSpc>
                <a:spcPct val="80000"/>
              </a:lnSpc>
              <a:buFont typeface="Arial" panose="020B0604020202020204" pitchFamily="34" charset="0"/>
              <a:buNone/>
            </a:pPr>
            <a:r>
              <a:rPr lang="sr-Latn-CS" altLang="en-US" sz="1700" dirty="0"/>
              <a:t>	    - </a:t>
            </a:r>
            <a:r>
              <a:rPr lang="en-GB" altLang="en-US" sz="1700" dirty="0">
                <a:latin typeface="Cambria" panose="02040503050406030204" pitchFamily="18" charset="0"/>
              </a:rPr>
              <a:t>drain into pectoral group of lymph nodes</a:t>
            </a:r>
            <a:br>
              <a:rPr lang="sr-Latn-CS" altLang="en-US" sz="1700" dirty="0"/>
            </a:br>
            <a:endParaRPr lang="sr-Latn-CS" altLang="en-US" sz="1700" dirty="0"/>
          </a:p>
          <a:p>
            <a:pPr eaLnBrk="1" hangingPunct="1">
              <a:lnSpc>
                <a:spcPct val="80000"/>
              </a:lnSpc>
              <a:buFont typeface="Arial" panose="020B0604020202020204" pitchFamily="34" charset="0"/>
              <a:buNone/>
            </a:pPr>
            <a:r>
              <a:rPr lang="sr-Latn-CS" altLang="en-US" sz="1700" dirty="0"/>
              <a:t>	</a:t>
            </a:r>
            <a:r>
              <a:rPr lang="sr-Latn-CS" altLang="en-US" sz="1700" u="sng" dirty="0"/>
              <a:t>- </a:t>
            </a:r>
            <a:r>
              <a:rPr lang="en-GB" altLang="en-US" sz="1700" u="sng" dirty="0">
                <a:latin typeface="Cambria" panose="02040503050406030204" pitchFamily="18" charset="0"/>
              </a:rPr>
              <a:t>middle nodes</a:t>
            </a:r>
            <a:br>
              <a:rPr lang="sr-Latn-CS" altLang="en-US" sz="1700" dirty="0"/>
            </a:br>
            <a:r>
              <a:rPr lang="sr-Latn-CS" altLang="en-US" sz="1700" dirty="0"/>
              <a:t>    - </a:t>
            </a:r>
            <a:r>
              <a:rPr lang="en-GB" altLang="en-US" sz="1700" dirty="0">
                <a:latin typeface="Cambria" panose="02040503050406030204" pitchFamily="18" charset="0"/>
              </a:rPr>
              <a:t>there are </a:t>
            </a:r>
            <a:r>
              <a:rPr lang="sr-Latn-CS" altLang="en-US" sz="1700" dirty="0"/>
              <a:t>2-3</a:t>
            </a:r>
            <a:r>
              <a:rPr lang="en-GB" altLang="en-US" sz="1700" dirty="0"/>
              <a:t> </a:t>
            </a:r>
            <a:r>
              <a:rPr lang="en-GB" altLang="en-US" sz="1700" dirty="0">
                <a:latin typeface="Cambria" panose="02040503050406030204" pitchFamily="18" charset="0"/>
                <a:ea typeface="Cambria" panose="02040503050406030204" pitchFamily="18" charset="0"/>
              </a:rPr>
              <a:t>nodes</a:t>
            </a:r>
            <a:br>
              <a:rPr lang="sr-Latn-CS" altLang="en-US" sz="1700" dirty="0"/>
            </a:br>
            <a:r>
              <a:rPr lang="sr-Latn-CS" altLang="en-US" sz="1700" dirty="0"/>
              <a:t>    - </a:t>
            </a:r>
            <a:r>
              <a:rPr lang="en-GB" altLang="en-US" sz="1700" dirty="0">
                <a:latin typeface="Cambria" panose="02040503050406030204" pitchFamily="18" charset="0"/>
                <a:ea typeface="Cambria" panose="02040503050406030204" pitchFamily="18" charset="0"/>
              </a:rPr>
              <a:t>located left and right to pericardium </a:t>
            </a:r>
            <a:r>
              <a:rPr lang="en-GB" altLang="en-US" sz="1700" dirty="0">
                <a:latin typeface="Cambria" panose="02040503050406030204" pitchFamily="18" charset="0"/>
              </a:rPr>
              <a:t>and terminal part </a:t>
            </a:r>
            <a:br>
              <a:rPr lang="en-GB" altLang="en-US" sz="1700" dirty="0">
                <a:latin typeface="Cambria" panose="02040503050406030204" pitchFamily="18" charset="0"/>
              </a:rPr>
            </a:br>
            <a:r>
              <a:rPr lang="en-GB" altLang="en-US" sz="1700" dirty="0">
                <a:latin typeface="Cambria" panose="02040503050406030204" pitchFamily="18" charset="0"/>
              </a:rPr>
              <a:t>      of </a:t>
            </a:r>
            <a:r>
              <a:rPr lang="sr-Latn-CS" altLang="en-US" sz="2000" dirty="0"/>
              <a:t>n. </a:t>
            </a:r>
            <a:r>
              <a:rPr lang="sr-Latn-CS" altLang="en-US" sz="2000" dirty="0" err="1"/>
              <a:t>phrenicus</a:t>
            </a:r>
            <a:br>
              <a:rPr lang="sr-Latn-CS" altLang="en-US" sz="1700" dirty="0"/>
            </a:br>
            <a:r>
              <a:rPr lang="sr-Latn-CS" altLang="en-US" sz="1700" dirty="0"/>
              <a:t>    - </a:t>
            </a:r>
            <a:r>
              <a:rPr lang="en-GB" altLang="en-US" sz="1700" dirty="0">
                <a:latin typeface="Cambria" panose="02040503050406030204" pitchFamily="18" charset="0"/>
              </a:rPr>
              <a:t>drain lymph from diaphragm and the right nodes from</a:t>
            </a:r>
            <a:br>
              <a:rPr lang="en-GB" altLang="en-US" sz="1700" dirty="0">
                <a:latin typeface="Cambria" panose="02040503050406030204" pitchFamily="18" charset="0"/>
              </a:rPr>
            </a:br>
            <a:r>
              <a:rPr lang="en-GB" altLang="en-US" sz="1700" dirty="0">
                <a:latin typeface="Cambria" panose="02040503050406030204" pitchFamily="18" charset="0"/>
              </a:rPr>
              <a:t>      superior part of liver</a:t>
            </a:r>
            <a:endParaRPr lang="sr-Latn-CS" altLang="en-US" sz="1700" dirty="0"/>
          </a:p>
          <a:p>
            <a:pPr eaLnBrk="1" hangingPunct="1">
              <a:lnSpc>
                <a:spcPct val="80000"/>
              </a:lnSpc>
              <a:buFont typeface="Arial" panose="020B0604020202020204" pitchFamily="34" charset="0"/>
              <a:buNone/>
            </a:pPr>
            <a:r>
              <a:rPr lang="sr-Latn-CS" altLang="en-US" sz="1700" dirty="0"/>
              <a:t>	    - </a:t>
            </a:r>
            <a:r>
              <a:rPr lang="en-GB" altLang="en-US" sz="1700" dirty="0">
                <a:latin typeface="Cambria" panose="02040503050406030204" pitchFamily="18" charset="0"/>
              </a:rPr>
              <a:t>drains into anterior nodes</a:t>
            </a:r>
            <a:r>
              <a:rPr lang="sr-Latn-CS" altLang="en-US" sz="1700" dirty="0"/>
              <a:t>			</a:t>
            </a:r>
            <a:br>
              <a:rPr lang="sr-Latn-CS" altLang="en-US" sz="1700" dirty="0"/>
            </a:br>
            <a:r>
              <a:rPr lang="sr-Latn-CS" altLang="en-US" sz="1700" dirty="0"/>
              <a:t>					   </a:t>
            </a:r>
            <a:r>
              <a:rPr lang="en-GB" altLang="en-US" sz="1700" b="1" dirty="0">
                <a:latin typeface="Cambria" panose="02040503050406030204" pitchFamily="18" charset="0"/>
              </a:rPr>
              <a:t>b</a:t>
            </a:r>
            <a:r>
              <a:rPr lang="sr-Latn-CS" altLang="en-US" sz="1700" b="1" dirty="0"/>
              <a:t>) </a:t>
            </a:r>
            <a:r>
              <a:rPr lang="sr-Latn-CS" altLang="en-US" sz="2000" b="1" dirty="0" err="1"/>
              <a:t>Nodi</a:t>
            </a:r>
            <a:r>
              <a:rPr lang="sr-Latn-CS" altLang="en-US" sz="2000" b="1" dirty="0"/>
              <a:t> </a:t>
            </a:r>
            <a:r>
              <a:rPr lang="sr-Latn-CS" altLang="en-US" sz="2000" b="1" dirty="0" err="1"/>
              <a:t>lymphatici</a:t>
            </a:r>
            <a:r>
              <a:rPr lang="sr-Latn-CS" altLang="en-US" sz="2000" b="1" dirty="0"/>
              <a:t> </a:t>
            </a:r>
            <a:r>
              <a:rPr lang="sr-Latn-CS" altLang="en-US" sz="2000" b="1" dirty="0" err="1"/>
              <a:t>phrenici</a:t>
            </a:r>
            <a:r>
              <a:rPr lang="sr-Latn-CS" altLang="en-US" sz="2000" b="1" dirty="0"/>
              <a:t> </a:t>
            </a:r>
            <a:r>
              <a:rPr lang="sr-Latn-CS" altLang="en-US" sz="2000" b="1" dirty="0" err="1"/>
              <a:t>inferiores</a:t>
            </a:r>
            <a:endParaRPr lang="sr-Latn-CS" altLang="en-US" sz="2000" dirty="0"/>
          </a:p>
          <a:p>
            <a:pPr eaLnBrk="1" hangingPunct="1">
              <a:lnSpc>
                <a:spcPct val="80000"/>
              </a:lnSpc>
              <a:buFont typeface="Arial" panose="020B0604020202020204" pitchFamily="34" charset="0"/>
              <a:buNone/>
            </a:pPr>
            <a:r>
              <a:rPr lang="sr-Latn-CS" altLang="en-US" sz="1700" dirty="0"/>
              <a:t>	</a:t>
            </a:r>
            <a:r>
              <a:rPr lang="sr-Latn-CS" altLang="en-US" sz="1700" u="sng" dirty="0"/>
              <a:t>- </a:t>
            </a:r>
            <a:r>
              <a:rPr lang="en-GB" altLang="en-US" sz="1700" u="sng" dirty="0">
                <a:latin typeface="Cambria" panose="02040503050406030204" pitchFamily="18" charset="0"/>
              </a:rPr>
              <a:t>posterior nodes</a:t>
            </a:r>
            <a:r>
              <a:rPr lang="sr-Latn-CS" altLang="en-US" sz="1700" dirty="0"/>
              <a:t>			- </a:t>
            </a:r>
            <a:r>
              <a:rPr lang="en-GB" altLang="en-US" sz="1700" dirty="0">
                <a:latin typeface="Cambria" panose="02040503050406030204" pitchFamily="18" charset="0"/>
              </a:rPr>
              <a:t>located below the lumbar part of diaphragm</a:t>
            </a:r>
            <a:br>
              <a:rPr lang="sr-Latn-CS" altLang="en-US" sz="1700" dirty="0"/>
            </a:br>
            <a:r>
              <a:rPr lang="sr-Latn-CS" altLang="en-US" sz="1700" dirty="0"/>
              <a:t>    - </a:t>
            </a:r>
            <a:r>
              <a:rPr lang="en-GB" altLang="en-US" sz="1700" dirty="0">
                <a:latin typeface="Cambria" panose="02040503050406030204" pitchFamily="18" charset="0"/>
              </a:rPr>
              <a:t>located adjacent to aorta and</a:t>
            </a:r>
            <a:r>
              <a:rPr lang="sr-Latn-CS" altLang="en-US" sz="1700" dirty="0"/>
              <a:t>		- </a:t>
            </a:r>
            <a:r>
              <a:rPr lang="en-GB" altLang="en-US" sz="1700" dirty="0">
                <a:latin typeface="Cambria" panose="02040503050406030204" pitchFamily="18" charset="0"/>
              </a:rPr>
              <a:t>drain lymph from retroperitoneal nodes</a:t>
            </a:r>
            <a:br>
              <a:rPr lang="sr-Latn-CS" altLang="en-US" sz="1700" dirty="0"/>
            </a:br>
            <a:r>
              <a:rPr lang="sr-Latn-CS" altLang="en-US" sz="1700" dirty="0"/>
              <a:t>       </a:t>
            </a:r>
            <a:r>
              <a:rPr lang="sr-Latn-CS" altLang="en-US" sz="2000" dirty="0" err="1"/>
              <a:t>hiatus</a:t>
            </a:r>
            <a:r>
              <a:rPr lang="sr-Latn-CS" altLang="en-US" sz="2000" dirty="0"/>
              <a:t> </a:t>
            </a:r>
            <a:r>
              <a:rPr lang="sr-Latn-CS" altLang="en-US" sz="2000" dirty="0" err="1"/>
              <a:t>aorticus</a:t>
            </a:r>
            <a:r>
              <a:rPr lang="en-GB" altLang="en-US" sz="2000" dirty="0"/>
              <a:t> of</a:t>
            </a:r>
            <a:r>
              <a:rPr lang="sr-Latn-CS" altLang="en-US" sz="1700" dirty="0"/>
              <a:t> </a:t>
            </a:r>
            <a:r>
              <a:rPr lang="sr-Latn-CS" altLang="en-US" sz="2000" dirty="0" err="1"/>
              <a:t>diaphrag</a:t>
            </a:r>
            <a:r>
              <a:rPr lang="en-GB" altLang="en-US" sz="2000" dirty="0"/>
              <a:t>m</a:t>
            </a:r>
            <a:r>
              <a:rPr lang="sr-Latn-CS" altLang="en-US" sz="1800" dirty="0"/>
              <a:t>	</a:t>
            </a:r>
            <a:r>
              <a:rPr lang="en-GB" altLang="en-US" sz="1800" dirty="0"/>
              <a:t>	</a:t>
            </a:r>
            <a:r>
              <a:rPr lang="sr-Latn-CS" altLang="en-US" sz="1700" dirty="0"/>
              <a:t>- </a:t>
            </a:r>
            <a:r>
              <a:rPr lang="en-GB" altLang="en-US" sz="1700" dirty="0">
                <a:latin typeface="Cambria" panose="02040503050406030204" pitchFamily="18" charset="0"/>
              </a:rPr>
              <a:t>drain into nodi </a:t>
            </a:r>
            <a:r>
              <a:rPr lang="en-GB" altLang="en-US" sz="1700" dirty="0" err="1">
                <a:latin typeface="Cambria" panose="02040503050406030204" pitchFamily="18" charset="0"/>
              </a:rPr>
              <a:t>lymphatici</a:t>
            </a:r>
            <a:r>
              <a:rPr lang="en-GB" altLang="en-US" sz="1700" dirty="0">
                <a:latin typeface="Cambria" panose="02040503050406030204" pitchFamily="18" charset="0"/>
              </a:rPr>
              <a:t> </a:t>
            </a:r>
            <a:r>
              <a:rPr lang="en-GB" altLang="en-US" sz="1700" dirty="0" err="1">
                <a:latin typeface="Cambria" panose="02040503050406030204" pitchFamily="18" charset="0"/>
              </a:rPr>
              <a:t>phrenici</a:t>
            </a:r>
            <a:r>
              <a:rPr lang="en-GB" altLang="en-US" sz="1700" dirty="0">
                <a:latin typeface="Cambria" panose="02040503050406030204" pitchFamily="18" charset="0"/>
              </a:rPr>
              <a:t> </a:t>
            </a:r>
            <a:r>
              <a:rPr lang="en-GB" altLang="en-US" sz="1700" dirty="0" err="1">
                <a:latin typeface="Cambria" panose="02040503050406030204" pitchFamily="18" charset="0"/>
              </a:rPr>
              <a:t>superiores</a:t>
            </a:r>
            <a:br>
              <a:rPr lang="sr-Latn-CS" altLang="en-US" sz="1700" dirty="0"/>
            </a:br>
            <a:r>
              <a:rPr lang="sr-Latn-CS" altLang="en-US" sz="1700" dirty="0"/>
              <a:t>   </a:t>
            </a:r>
            <a:r>
              <a:rPr lang="en-GB" altLang="en-US" sz="1700" dirty="0"/>
              <a:t> </a:t>
            </a:r>
            <a:r>
              <a:rPr lang="sr-Latn-CS" altLang="en-US" sz="1700" dirty="0"/>
              <a:t>- </a:t>
            </a:r>
            <a:r>
              <a:rPr lang="en-GB" altLang="en-US" sz="1700" dirty="0">
                <a:latin typeface="Cambria" panose="02040503050406030204" pitchFamily="18" charset="0"/>
              </a:rPr>
              <a:t>drain lymph from lumbar part of   </a:t>
            </a:r>
            <a:r>
              <a:rPr lang="sr-Latn-CS" altLang="en-US" sz="1700" dirty="0"/>
              <a:t>	</a:t>
            </a:r>
            <a:r>
              <a:rPr lang="en-GB" altLang="en-US" sz="1700" dirty="0"/>
              <a:t>  </a:t>
            </a:r>
            <a:r>
              <a:rPr lang="en-GB" altLang="en-US" sz="1700" dirty="0">
                <a:latin typeface="Cambria" panose="02040503050406030204" pitchFamily="18" charset="0"/>
                <a:ea typeface="Cambria" panose="02040503050406030204" pitchFamily="18" charset="0"/>
              </a:rPr>
              <a:t>and</a:t>
            </a:r>
            <a:r>
              <a:rPr lang="en-GB" altLang="en-US" sz="1700" dirty="0"/>
              <a:t> </a:t>
            </a:r>
            <a:r>
              <a:rPr lang="en-GB" altLang="en-US" sz="1700" dirty="0">
                <a:latin typeface="Cambria" panose="02040503050406030204" pitchFamily="18" charset="0"/>
              </a:rPr>
              <a:t>prevertebral lymph nodes</a:t>
            </a:r>
            <a:br>
              <a:rPr lang="sr-Latn-CS" altLang="en-US" sz="1700" dirty="0"/>
            </a:br>
            <a:r>
              <a:rPr lang="sr-Latn-CS" altLang="en-US" sz="1700" dirty="0"/>
              <a:t>      </a:t>
            </a:r>
            <a:r>
              <a:rPr lang="sr-Latn-CS" altLang="en-US" sz="2000" dirty="0" err="1"/>
              <a:t>diaphragma</a:t>
            </a:r>
            <a:r>
              <a:rPr lang="en-GB" altLang="en-US" sz="2000" dirty="0"/>
              <a:t>	</a:t>
            </a:r>
            <a:r>
              <a:rPr lang="sr-Latn-CS" altLang="en-US" sz="1700" dirty="0"/>
              <a:t>			</a:t>
            </a:r>
            <a:br>
              <a:rPr lang="sr-Latn-CS" altLang="en-US" sz="1700" dirty="0"/>
            </a:br>
            <a:r>
              <a:rPr lang="sr-Latn-CS" altLang="en-US" sz="1700" dirty="0"/>
              <a:t>- </a:t>
            </a:r>
            <a:r>
              <a:rPr lang="en-GB" altLang="en-US" sz="1700" dirty="0">
                <a:latin typeface="Cambria" panose="02040503050406030204" pitchFamily="18" charset="0"/>
              </a:rPr>
              <a:t>connected with nodi </a:t>
            </a:r>
            <a:r>
              <a:rPr lang="en-GB" altLang="en-US" sz="1700" dirty="0" err="1">
                <a:latin typeface="Cambria" panose="02040503050406030204" pitchFamily="18" charset="0"/>
              </a:rPr>
              <a:t>lymphatici</a:t>
            </a:r>
            <a:r>
              <a:rPr lang="en-GB" altLang="en-US" sz="1700" dirty="0">
                <a:latin typeface="Cambria" panose="02040503050406030204" pitchFamily="18" charset="0"/>
              </a:rPr>
              <a:t> </a:t>
            </a:r>
            <a:r>
              <a:rPr lang="en-GB" altLang="en-US" sz="1700" dirty="0" err="1">
                <a:latin typeface="Cambria" panose="02040503050406030204" pitchFamily="18" charset="0"/>
              </a:rPr>
              <a:t>phrenici</a:t>
            </a:r>
            <a:br>
              <a:rPr lang="en-GB" altLang="en-US" sz="1700" dirty="0">
                <a:latin typeface="Cambria" panose="02040503050406030204" pitchFamily="18" charset="0"/>
              </a:rPr>
            </a:br>
            <a:r>
              <a:rPr lang="en-GB" altLang="en-US" sz="1700" dirty="0">
                <a:latin typeface="Cambria" panose="02040503050406030204" pitchFamily="18" charset="0"/>
              </a:rPr>
              <a:t>   </a:t>
            </a:r>
            <a:r>
              <a:rPr lang="en-GB" altLang="en-US" sz="1700" dirty="0" err="1">
                <a:latin typeface="Cambria" panose="02040503050406030204" pitchFamily="18" charset="0"/>
              </a:rPr>
              <a:t>inferiores</a:t>
            </a:r>
            <a:r>
              <a:rPr lang="en-GB" altLang="en-US" sz="1700" dirty="0">
                <a:latin typeface="Cambria" panose="02040503050406030204" pitchFamily="18" charset="0"/>
              </a:rPr>
              <a:t> and posterior mediastinal lymph nodes</a:t>
            </a:r>
            <a:r>
              <a:rPr lang="sr-Latn-CS" altLang="en-US" sz="1700" dirty="0"/>
              <a:t>		</a:t>
            </a:r>
          </a:p>
        </p:txBody>
      </p:sp>
    </p:spTree>
  </p:cSld>
  <p:clrMapOvr>
    <a:masterClrMapping/>
  </p:clrMapOvr>
  <p:transition spd="slow">
    <p:zoom/>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3"/>
          <p:cNvPicPr>
            <a:picLocks noChangeAspect="1" noChangeArrowheads="1"/>
          </p:cNvPicPr>
          <p:nvPr/>
        </p:nvPicPr>
        <p:blipFill>
          <a:blip r:embed="rId2">
            <a:extLst>
              <a:ext uri="{28A0092B-C50C-407E-A947-70E740481C1C}">
                <a14:useLocalDpi xmlns:a14="http://schemas.microsoft.com/office/drawing/2010/main" val="0"/>
              </a:ext>
            </a:extLst>
          </a:blip>
          <a:srcRect l="29796" t="7936" r="2022" b="4765"/>
          <a:stretch>
            <a:fillRect/>
          </a:stretch>
        </p:blipFill>
        <p:spPr bwMode="auto">
          <a:xfrm>
            <a:off x="4572000" y="1357313"/>
            <a:ext cx="4572000"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3" name="Title 1"/>
          <p:cNvSpPr>
            <a:spLocks noGrp="1"/>
          </p:cNvSpPr>
          <p:nvPr>
            <p:ph type="title" idx="4294967295"/>
          </p:nvPr>
        </p:nvSpPr>
        <p:spPr>
          <a:xfrm>
            <a:off x="500063" y="0"/>
            <a:ext cx="8229600" cy="725488"/>
          </a:xfrm>
        </p:spPr>
        <p:txBody>
          <a:bodyPr/>
          <a:lstStyle/>
          <a:p>
            <a:pPr eaLnBrk="1" hangingPunct="1"/>
            <a:r>
              <a:rPr lang="sr-Latn-CS" altLang="en-US" sz="3600" b="1"/>
              <a:t>Nn. Thoracici</a:t>
            </a:r>
          </a:p>
        </p:txBody>
      </p:sp>
      <p:sp>
        <p:nvSpPr>
          <p:cNvPr id="92164" name="Content Placeholder 2"/>
          <p:cNvSpPr>
            <a:spLocks noGrp="1"/>
          </p:cNvSpPr>
          <p:nvPr>
            <p:ph idx="4294967295"/>
          </p:nvPr>
        </p:nvSpPr>
        <p:spPr>
          <a:xfrm>
            <a:off x="0" y="714375"/>
            <a:ext cx="9144000" cy="6143625"/>
          </a:xfrm>
        </p:spPr>
        <p:txBody>
          <a:bodyPr/>
          <a:lstStyle/>
          <a:p>
            <a:pPr eaLnBrk="1" hangingPunct="1">
              <a:lnSpc>
                <a:spcPct val="90000"/>
              </a:lnSpc>
              <a:buFont typeface="Arial" panose="020B0604020202020204" pitchFamily="34" charset="0"/>
              <a:buChar char="•"/>
            </a:pPr>
            <a:r>
              <a:rPr lang="sr-Cyrl-CS" altLang="en-US" sz="1800" dirty="0">
                <a:latin typeface="Cambria" panose="02040503050406030204" pitchFamily="18" charset="0"/>
              </a:rPr>
              <a:t>12 </a:t>
            </a:r>
            <a:r>
              <a:rPr lang="en-GB" altLang="en-US" sz="1800" dirty="0">
                <a:latin typeface="Cambria" panose="02040503050406030204" pitchFamily="18" charset="0"/>
              </a:rPr>
              <a:t>pairs</a:t>
            </a:r>
            <a:endParaRPr lang="sr-Latn-CS" altLang="en-US" sz="1800" dirty="0"/>
          </a:p>
          <a:p>
            <a:pPr eaLnBrk="1" hangingPunct="1">
              <a:lnSpc>
                <a:spcPct val="90000"/>
              </a:lnSpc>
              <a:buFont typeface="Arial" panose="020B0604020202020204" pitchFamily="34" charset="0"/>
              <a:buChar char="•"/>
            </a:pPr>
            <a:r>
              <a:rPr lang="en-GB" altLang="en-US" sz="1600" dirty="0">
                <a:latin typeface="Cambria" panose="02040503050406030204" pitchFamily="18" charset="0"/>
              </a:rPr>
              <a:t>Origin from thoracic segments of spinal cord </a:t>
            </a:r>
            <a:r>
              <a:rPr lang="sr-Latn-CS" altLang="en-US" sz="1800" dirty="0"/>
              <a:t>(</a:t>
            </a:r>
            <a:r>
              <a:rPr lang="sr-Latn-CS" altLang="en-US" sz="1800" dirty="0" err="1"/>
              <a:t>pars</a:t>
            </a:r>
            <a:r>
              <a:rPr lang="sr-Latn-CS" altLang="en-US" sz="1800" dirty="0"/>
              <a:t> </a:t>
            </a:r>
            <a:r>
              <a:rPr lang="sr-Latn-CS" altLang="en-US" sz="1800" dirty="0" err="1"/>
              <a:t>thoracica</a:t>
            </a:r>
            <a:r>
              <a:rPr lang="sr-Latn-CS" altLang="en-US" sz="1800" dirty="0"/>
              <a:t> </a:t>
            </a:r>
            <a:r>
              <a:rPr lang="sr-Latn-CS" altLang="en-US" sz="1800" dirty="0" err="1"/>
              <a:t>medullae</a:t>
            </a:r>
            <a:r>
              <a:rPr lang="sr-Latn-CS" altLang="en-US" sz="1800" dirty="0"/>
              <a:t> </a:t>
            </a:r>
            <a:r>
              <a:rPr lang="sr-Latn-CS" altLang="en-US" sz="1800" dirty="0" err="1"/>
              <a:t>spinalis</a:t>
            </a:r>
            <a:r>
              <a:rPr lang="sr-Latn-CS" altLang="en-US" sz="1800" dirty="0"/>
              <a:t>)</a:t>
            </a:r>
          </a:p>
          <a:p>
            <a:pPr eaLnBrk="1" hangingPunct="1">
              <a:lnSpc>
                <a:spcPct val="90000"/>
              </a:lnSpc>
              <a:buFont typeface="Arial" panose="020B0604020202020204" pitchFamily="34" charset="0"/>
              <a:buChar char="•"/>
            </a:pPr>
            <a:endParaRPr lang="sr-Latn-CS" altLang="en-US" sz="1800" dirty="0"/>
          </a:p>
          <a:p>
            <a:pPr eaLnBrk="1" hangingPunct="1">
              <a:lnSpc>
                <a:spcPct val="90000"/>
              </a:lnSpc>
              <a:buFont typeface="Arial" panose="020B0604020202020204" pitchFamily="34" charset="0"/>
              <a:buChar char="•"/>
            </a:pPr>
            <a:r>
              <a:rPr lang="sr-Latn-CS" altLang="en-US" sz="1800" dirty="0" err="1"/>
              <a:t>N.spinalis</a:t>
            </a:r>
            <a:endParaRPr lang="sr-Latn-CS" altLang="en-US" sz="1800" dirty="0"/>
          </a:p>
          <a:p>
            <a:pPr eaLnBrk="1" hangingPunct="1">
              <a:lnSpc>
                <a:spcPct val="90000"/>
              </a:lnSpc>
              <a:buFont typeface="Arial" panose="020B0604020202020204" pitchFamily="34" charset="0"/>
              <a:buNone/>
            </a:pPr>
            <a:r>
              <a:rPr lang="sr-Latn-CS" altLang="en-US" sz="1800" dirty="0"/>
              <a:t>	a) </a:t>
            </a:r>
            <a:r>
              <a:rPr lang="en-GB" altLang="en-US" sz="1800" dirty="0"/>
              <a:t>anterior root (radix </a:t>
            </a:r>
            <a:r>
              <a:rPr lang="sr-Latn-CS" altLang="en-US" sz="1800" dirty="0" err="1"/>
              <a:t>anterior</a:t>
            </a:r>
            <a:r>
              <a:rPr lang="en-GB" altLang="en-US" sz="1800" dirty="0"/>
              <a:t>)</a:t>
            </a:r>
            <a:r>
              <a:rPr lang="sr-Latn-CS" altLang="en-US" sz="1800" dirty="0"/>
              <a:t> (</a:t>
            </a:r>
            <a:r>
              <a:rPr lang="en-GB" altLang="en-US" sz="1600" dirty="0">
                <a:latin typeface="Cambria" panose="02040503050406030204" pitchFamily="18" charset="0"/>
              </a:rPr>
              <a:t>mostly motor</a:t>
            </a:r>
            <a:r>
              <a:rPr lang="sr-Latn-CS" altLang="en-US" sz="1800" dirty="0"/>
              <a:t>)</a:t>
            </a:r>
            <a:br>
              <a:rPr lang="sr-Latn-CS" altLang="en-US" sz="1800" dirty="0"/>
            </a:br>
            <a:r>
              <a:rPr lang="sr-Latn-CS" altLang="en-US" sz="1800" dirty="0"/>
              <a:t>b) </a:t>
            </a:r>
            <a:r>
              <a:rPr lang="en-GB" altLang="en-US" sz="1800" dirty="0"/>
              <a:t>posterior root (</a:t>
            </a:r>
            <a:r>
              <a:rPr lang="sr-Latn-CS" altLang="en-US" sz="1800" dirty="0" err="1"/>
              <a:t>radix</a:t>
            </a:r>
            <a:r>
              <a:rPr lang="sr-Latn-CS" altLang="en-US" sz="1800" dirty="0"/>
              <a:t> </a:t>
            </a:r>
            <a:r>
              <a:rPr lang="sr-Latn-CS" altLang="en-US" sz="1800" dirty="0" err="1"/>
              <a:t>posterior</a:t>
            </a:r>
            <a:r>
              <a:rPr lang="en-GB" altLang="en-US" sz="1800" dirty="0"/>
              <a:t>)</a:t>
            </a:r>
            <a:r>
              <a:rPr lang="sr-Latn-CS" altLang="en-US" sz="1800" dirty="0"/>
              <a:t> (</a:t>
            </a:r>
            <a:r>
              <a:rPr lang="en-GB" altLang="en-US" sz="1600" dirty="0">
                <a:latin typeface="Cambria" panose="02040503050406030204" pitchFamily="18" charset="0"/>
              </a:rPr>
              <a:t>mostly sensory</a:t>
            </a:r>
            <a:r>
              <a:rPr lang="sr-Latn-CS" altLang="en-US" sz="1800" dirty="0"/>
              <a:t>)</a:t>
            </a:r>
            <a:br>
              <a:rPr lang="sr-Latn-CS" altLang="en-US" sz="1800" dirty="0"/>
            </a:br>
            <a:r>
              <a:rPr lang="sr-Latn-CS" altLang="en-US" sz="1800" dirty="0"/>
              <a:t>	</a:t>
            </a:r>
            <a:r>
              <a:rPr lang="en-GB" altLang="en-US" sz="1600" dirty="0">
                <a:latin typeface="Cambria" panose="02040503050406030204" pitchFamily="18" charset="0"/>
              </a:rPr>
              <a:t>contains</a:t>
            </a:r>
            <a:r>
              <a:rPr lang="sr-Latn-CS" altLang="en-US" sz="1800" dirty="0"/>
              <a:t> </a:t>
            </a:r>
            <a:r>
              <a:rPr lang="sr-Latn-CS" altLang="en-US" sz="1800" dirty="0" err="1"/>
              <a:t>ganglion</a:t>
            </a:r>
            <a:r>
              <a:rPr lang="sr-Latn-CS" altLang="en-US" sz="1800" dirty="0"/>
              <a:t> </a:t>
            </a:r>
            <a:r>
              <a:rPr lang="sr-Latn-CS" altLang="en-US" sz="1800" dirty="0" err="1"/>
              <a:t>spinale</a:t>
            </a:r>
            <a:endParaRPr lang="sr-Latn-CS" altLang="en-US" sz="1800" dirty="0"/>
          </a:p>
          <a:p>
            <a:pPr eaLnBrk="1" hangingPunct="1">
              <a:lnSpc>
                <a:spcPct val="90000"/>
              </a:lnSpc>
              <a:buFont typeface="Arial" panose="020B0604020202020204" pitchFamily="34" charset="0"/>
              <a:buNone/>
            </a:pPr>
            <a:r>
              <a:rPr lang="en-GB" altLang="en-US" sz="1600" dirty="0">
                <a:latin typeface="Cambria" panose="02040503050406030204" pitchFamily="18" charset="0"/>
              </a:rPr>
              <a:t>By union of two roots, trunk of spinal </a:t>
            </a:r>
            <a:r>
              <a:rPr lang="en-GB" altLang="en-US" sz="1600" dirty="0" err="1">
                <a:latin typeface="Cambria" panose="02040503050406030204" pitchFamily="18" charset="0"/>
              </a:rPr>
              <a:t>nerv</a:t>
            </a:r>
            <a:r>
              <a:rPr lang="en-GB" altLang="en-US" sz="1600" dirty="0">
                <a:latin typeface="Cambria" panose="02040503050406030204" pitchFamily="18" charset="0"/>
              </a:rPr>
              <a:t> is formed</a:t>
            </a:r>
            <a:r>
              <a:rPr lang="sr-Latn-CS" altLang="en-US" sz="1800" dirty="0"/>
              <a:t>-</a:t>
            </a:r>
            <a:endParaRPr lang="en-GB" altLang="en-US" sz="1800" dirty="0"/>
          </a:p>
          <a:p>
            <a:pPr eaLnBrk="1" hangingPunct="1">
              <a:lnSpc>
                <a:spcPct val="90000"/>
              </a:lnSpc>
              <a:buFont typeface="Arial" panose="020B0604020202020204" pitchFamily="34" charset="0"/>
              <a:buNone/>
            </a:pPr>
            <a:r>
              <a:rPr lang="en-GB" altLang="en-US" sz="1800" dirty="0"/>
              <a:t> </a:t>
            </a:r>
            <a:r>
              <a:rPr lang="sr-Latn-CS" altLang="en-US" sz="1800" dirty="0" err="1"/>
              <a:t>truncus</a:t>
            </a:r>
            <a:r>
              <a:rPr lang="sr-Latn-CS" altLang="en-US" sz="1800" dirty="0"/>
              <a:t> n. </a:t>
            </a:r>
            <a:r>
              <a:rPr lang="sr-Latn-CS" altLang="en-US" sz="1800" dirty="0" err="1"/>
              <a:t>spinalis</a:t>
            </a:r>
            <a:r>
              <a:rPr lang="sr-Latn-CS" altLang="en-US" sz="1800" dirty="0"/>
              <a:t>, </a:t>
            </a:r>
            <a:r>
              <a:rPr lang="en-GB" altLang="en-US" sz="1600" dirty="0">
                <a:latin typeface="Cambria" panose="02040503050406030204" pitchFamily="18" charset="0"/>
              </a:rPr>
              <a:t>which in</a:t>
            </a:r>
            <a:r>
              <a:rPr lang="en-GB" altLang="en-US" sz="1800" dirty="0">
                <a:latin typeface="Cambria" panose="02040503050406030204" pitchFamily="18" charset="0"/>
              </a:rPr>
              <a:t> </a:t>
            </a:r>
            <a:r>
              <a:rPr lang="en-GB" altLang="en-US" sz="1800" dirty="0"/>
              <a:t>intervertebral foramen </a:t>
            </a:r>
            <a:br>
              <a:rPr lang="en-GB" altLang="en-US" sz="1800" dirty="0"/>
            </a:br>
            <a:r>
              <a:rPr lang="en-GB" altLang="en-US" sz="1600" dirty="0">
                <a:latin typeface="Cambria" panose="02040503050406030204" pitchFamily="18" charset="0"/>
              </a:rPr>
              <a:t>divides into 4 branches</a:t>
            </a:r>
            <a:r>
              <a:rPr lang="sr-Latn-CS" altLang="en-US" sz="1800" dirty="0"/>
              <a:t>:</a:t>
            </a:r>
          </a:p>
          <a:p>
            <a:pPr eaLnBrk="1" hangingPunct="1">
              <a:lnSpc>
                <a:spcPct val="90000"/>
              </a:lnSpc>
              <a:buFont typeface="Arial" panose="020B0604020202020204" pitchFamily="34" charset="0"/>
              <a:buAutoNum type="arabicParenR"/>
            </a:pPr>
            <a:r>
              <a:rPr lang="sr-Latn-CS" altLang="en-US" sz="1800" b="1" dirty="0"/>
              <a:t>r. </a:t>
            </a:r>
            <a:r>
              <a:rPr lang="sr-Latn-CS" altLang="en-US" sz="1800" b="1" dirty="0" err="1"/>
              <a:t>anterior</a:t>
            </a:r>
            <a:r>
              <a:rPr lang="sr-Latn-CS" altLang="en-US" sz="1800" b="1" dirty="0"/>
              <a:t>  </a:t>
            </a:r>
            <a:r>
              <a:rPr lang="sr-Latn-CS" altLang="en-US" sz="1800" dirty="0"/>
              <a:t>-  </a:t>
            </a:r>
            <a:r>
              <a:rPr lang="sr-Latn-CS" altLang="en-US" sz="1800" u="sng" dirty="0" err="1"/>
              <a:t>nn</a:t>
            </a:r>
            <a:r>
              <a:rPr lang="sr-Latn-CS" altLang="en-US" sz="1800" u="sng" dirty="0"/>
              <a:t>. </a:t>
            </a:r>
            <a:r>
              <a:rPr lang="sr-Latn-CS" altLang="en-US" sz="1800" u="sng" dirty="0" err="1"/>
              <a:t>intercostales</a:t>
            </a:r>
            <a:r>
              <a:rPr lang="sr-Latn-CS" altLang="en-US" sz="1800" u="sng" dirty="0"/>
              <a:t> (I - XI)</a:t>
            </a:r>
            <a:br>
              <a:rPr lang="sr-Latn-CS" altLang="en-US" sz="1800" u="sng" dirty="0"/>
            </a:br>
            <a:r>
              <a:rPr lang="sr-Latn-CS" altLang="en-US" sz="1800" dirty="0"/>
              <a:t>	            -  </a:t>
            </a:r>
            <a:r>
              <a:rPr lang="sr-Latn-CS" altLang="en-US" sz="1800" u="sng" dirty="0"/>
              <a:t>n. </a:t>
            </a:r>
            <a:r>
              <a:rPr lang="sr-Latn-CS" altLang="en-US" sz="1800" u="sng" dirty="0" err="1"/>
              <a:t>subcostalis</a:t>
            </a:r>
            <a:r>
              <a:rPr lang="sr-Latn-CS" altLang="en-US" sz="1800" u="sng" dirty="0"/>
              <a:t> (XII)</a:t>
            </a:r>
          </a:p>
          <a:p>
            <a:pPr eaLnBrk="1" hangingPunct="1">
              <a:lnSpc>
                <a:spcPct val="90000"/>
              </a:lnSpc>
              <a:buFont typeface="Arial" panose="020B0604020202020204" pitchFamily="34" charset="0"/>
              <a:buAutoNum type="arabicParenR"/>
            </a:pPr>
            <a:r>
              <a:rPr lang="sr-Latn-CS" altLang="en-US" sz="1800" b="1" dirty="0"/>
              <a:t>r. </a:t>
            </a:r>
            <a:r>
              <a:rPr lang="sr-Latn-CS" altLang="en-US" sz="1800" b="1" dirty="0" err="1"/>
              <a:t>posterior</a:t>
            </a:r>
            <a:r>
              <a:rPr lang="sr-Latn-CS" altLang="en-US" sz="1800" b="1" dirty="0"/>
              <a:t> </a:t>
            </a:r>
            <a:r>
              <a:rPr lang="sr-Latn-CS" altLang="en-US" sz="1800" dirty="0"/>
              <a:t>– </a:t>
            </a:r>
            <a:r>
              <a:rPr lang="en-GB" altLang="en-US" sz="1600" dirty="0">
                <a:latin typeface="Cambria" panose="02040503050406030204" pitchFamily="18" charset="0"/>
              </a:rPr>
              <a:t>runs posteriorly, between</a:t>
            </a:r>
            <a:br>
              <a:rPr lang="sr-Latn-CS" altLang="en-US" sz="1800" dirty="0"/>
            </a:br>
            <a:r>
              <a:rPr lang="en-GB" altLang="en-US" sz="1600" dirty="0">
                <a:latin typeface="Cambria" panose="02040503050406030204" pitchFamily="18" charset="0"/>
              </a:rPr>
              <a:t>transverse processes of thoracic vertebra</a:t>
            </a:r>
            <a:br>
              <a:rPr lang="sr-Latn-CS" altLang="en-US" sz="1800" dirty="0"/>
            </a:br>
            <a:r>
              <a:rPr lang="en-GB" altLang="en-US" sz="1600" dirty="0">
                <a:latin typeface="Cambria" panose="02040503050406030204" pitchFamily="18" charset="0"/>
              </a:rPr>
              <a:t>and divides into</a:t>
            </a:r>
            <a:r>
              <a:rPr lang="sr-Latn-CS" altLang="en-US" sz="1600" dirty="0"/>
              <a:t>: </a:t>
            </a:r>
            <a:r>
              <a:rPr lang="sr-Latn-CS" altLang="en-US" sz="1800" dirty="0"/>
              <a:t>- r</a:t>
            </a:r>
            <a:r>
              <a:rPr lang="sr-Latn-CS" altLang="en-US" sz="1800" u="sng" dirty="0"/>
              <a:t>. </a:t>
            </a:r>
            <a:r>
              <a:rPr lang="sr-Latn-CS" altLang="en-US" sz="1800" u="sng" dirty="0" err="1"/>
              <a:t>medialis</a:t>
            </a:r>
            <a:r>
              <a:rPr lang="sr-Latn-CS" altLang="en-US" sz="1800" u="sng" dirty="0"/>
              <a:t> (</a:t>
            </a:r>
            <a:r>
              <a:rPr lang="en-GB" altLang="en-US" sz="1600" u="sng" dirty="0">
                <a:latin typeface="Cambria" panose="02040503050406030204" pitchFamily="18" charset="0"/>
              </a:rPr>
              <a:t>mostly sensory</a:t>
            </a:r>
            <a:r>
              <a:rPr lang="sr-Latn-CS" altLang="en-US" sz="1600" u="sng" dirty="0"/>
              <a:t>)</a:t>
            </a:r>
            <a:br>
              <a:rPr lang="sr-Latn-CS" altLang="en-US" sz="1800" u="sng" dirty="0"/>
            </a:br>
            <a:r>
              <a:rPr lang="sr-Latn-CS" altLang="en-US" sz="1800" dirty="0"/>
              <a:t>	             </a:t>
            </a:r>
            <a:r>
              <a:rPr lang="en-GB" altLang="en-US" sz="1800" dirty="0"/>
              <a:t>   </a:t>
            </a:r>
            <a:r>
              <a:rPr lang="sr-Latn-CS" altLang="en-US" sz="1800" dirty="0"/>
              <a:t>- </a:t>
            </a:r>
            <a:r>
              <a:rPr lang="sr-Latn-CS" altLang="en-US" sz="1800" u="sng" dirty="0"/>
              <a:t>r. </a:t>
            </a:r>
            <a:r>
              <a:rPr lang="sr-Latn-CS" altLang="en-US" sz="1800" u="sng" dirty="0" err="1"/>
              <a:t>lateralis</a:t>
            </a:r>
            <a:r>
              <a:rPr lang="sr-Latn-CS" altLang="en-US" sz="1800" u="sng" dirty="0"/>
              <a:t> (</a:t>
            </a:r>
            <a:r>
              <a:rPr lang="en-GB" altLang="en-US" sz="1600" u="sng" dirty="0">
                <a:latin typeface="Cambria" panose="02040503050406030204" pitchFamily="18" charset="0"/>
              </a:rPr>
              <a:t>mostly motor</a:t>
            </a:r>
            <a:r>
              <a:rPr lang="sr-Latn-CS" altLang="en-US" sz="1800" u="sng" dirty="0"/>
              <a:t>)</a:t>
            </a:r>
          </a:p>
          <a:p>
            <a:pPr eaLnBrk="1" hangingPunct="1">
              <a:lnSpc>
                <a:spcPct val="90000"/>
              </a:lnSpc>
              <a:buFont typeface="Arial" panose="020B0604020202020204" pitchFamily="34" charset="0"/>
              <a:buAutoNum type="arabicParenR"/>
            </a:pPr>
            <a:r>
              <a:rPr lang="sr-Latn-CS" altLang="en-US" sz="1800" b="1" dirty="0"/>
              <a:t>r. </a:t>
            </a:r>
            <a:r>
              <a:rPr lang="sr-Latn-CS" altLang="en-US" sz="1800" b="1" dirty="0" err="1"/>
              <a:t>meningeus</a:t>
            </a:r>
            <a:r>
              <a:rPr lang="sr-Latn-CS" altLang="en-US" sz="1800" b="1" dirty="0"/>
              <a:t> </a:t>
            </a:r>
            <a:r>
              <a:rPr lang="sr-Latn-CS" altLang="en-US" sz="1800" dirty="0"/>
              <a:t>– </a:t>
            </a:r>
            <a:r>
              <a:rPr lang="en-GB" altLang="en-US" sz="1600" dirty="0">
                <a:latin typeface="Cambria" panose="02040503050406030204" pitchFamily="18" charset="0"/>
              </a:rPr>
              <a:t>runs back into vertebral canal and innervates </a:t>
            </a:r>
            <a:r>
              <a:rPr lang="sr-Latn-CS" altLang="en-US" sz="1800" dirty="0" err="1"/>
              <a:t>meninge</a:t>
            </a:r>
            <a:r>
              <a:rPr lang="en-GB" altLang="en-US" sz="1800" dirty="0"/>
              <a:t>s and vertebral column</a:t>
            </a:r>
            <a:endParaRPr lang="sr-Latn-CS" altLang="en-US" sz="1600" dirty="0"/>
          </a:p>
          <a:p>
            <a:pPr eaLnBrk="1" hangingPunct="1">
              <a:lnSpc>
                <a:spcPct val="90000"/>
              </a:lnSpc>
              <a:buFont typeface="Arial" panose="020B0604020202020204" pitchFamily="34" charset="0"/>
              <a:buAutoNum type="arabicParenR"/>
            </a:pPr>
            <a:r>
              <a:rPr lang="sr-Latn-CS" altLang="en-US" sz="1800" b="1" dirty="0" err="1"/>
              <a:t>rr</a:t>
            </a:r>
            <a:r>
              <a:rPr lang="sr-Latn-CS" altLang="en-US" sz="1800" b="1" dirty="0"/>
              <a:t>. </a:t>
            </a:r>
            <a:r>
              <a:rPr lang="sr-Latn-CS" altLang="en-US" sz="1800" b="1" dirty="0" err="1"/>
              <a:t>communicantes</a:t>
            </a:r>
            <a:r>
              <a:rPr lang="sr-Latn-CS" altLang="en-US" sz="1800" b="1" dirty="0"/>
              <a:t> </a:t>
            </a:r>
            <a:r>
              <a:rPr lang="sr-Latn-CS" altLang="en-US" sz="1800" dirty="0"/>
              <a:t>– </a:t>
            </a:r>
            <a:r>
              <a:rPr lang="en-GB" altLang="en-US" sz="1600" dirty="0">
                <a:latin typeface="Cambria" panose="02040503050406030204" pitchFamily="18" charset="0"/>
              </a:rPr>
              <a:t>anastomotic branches of spinal nerves – anastomoses with sympathetic trunk</a:t>
            </a:r>
            <a:endParaRPr lang="sr-Latn-CS" altLang="en-US" sz="1600" dirty="0"/>
          </a:p>
          <a:p>
            <a:pPr eaLnBrk="1" hangingPunct="1">
              <a:lnSpc>
                <a:spcPct val="90000"/>
              </a:lnSpc>
              <a:buFont typeface="Arial" panose="020B0604020202020204" pitchFamily="34" charset="0"/>
              <a:buNone/>
            </a:pPr>
            <a:r>
              <a:rPr lang="sr-Latn-CS" altLang="en-US" sz="1800" dirty="0"/>
              <a:t>	- </a:t>
            </a:r>
            <a:r>
              <a:rPr lang="sr-Latn-CS" altLang="en-US" sz="1800" dirty="0" err="1"/>
              <a:t>rr</a:t>
            </a:r>
            <a:r>
              <a:rPr lang="sr-Latn-CS" altLang="en-US" sz="1800" dirty="0"/>
              <a:t>. </a:t>
            </a:r>
            <a:r>
              <a:rPr lang="sr-Latn-CS" altLang="en-US" sz="1800" dirty="0" err="1"/>
              <a:t>communicantes</a:t>
            </a:r>
            <a:r>
              <a:rPr lang="sr-Latn-CS" altLang="en-US" sz="1800" dirty="0"/>
              <a:t> </a:t>
            </a:r>
            <a:r>
              <a:rPr lang="sr-Latn-CS" altLang="en-US" sz="1800" dirty="0" err="1"/>
              <a:t>albi</a:t>
            </a:r>
            <a:br>
              <a:rPr lang="sr-Latn-CS" altLang="en-US" sz="1800" dirty="0"/>
            </a:br>
            <a:r>
              <a:rPr lang="sr-Latn-CS" altLang="en-US" sz="1800" dirty="0"/>
              <a:t>- </a:t>
            </a:r>
            <a:r>
              <a:rPr lang="sr-Latn-CS" altLang="en-US" sz="1800" dirty="0" err="1"/>
              <a:t>rr</a:t>
            </a:r>
            <a:r>
              <a:rPr lang="sr-Latn-CS" altLang="en-US" sz="1800" dirty="0"/>
              <a:t>. </a:t>
            </a:r>
            <a:r>
              <a:rPr lang="sr-Latn-CS" altLang="en-US" sz="1800" dirty="0" err="1"/>
              <a:t>communicantes</a:t>
            </a:r>
            <a:r>
              <a:rPr lang="sr-Latn-CS" altLang="en-US" sz="1800" dirty="0"/>
              <a:t> </a:t>
            </a:r>
            <a:r>
              <a:rPr lang="sr-Latn-CS" altLang="en-US" sz="1800" dirty="0" err="1"/>
              <a:t>grisei</a:t>
            </a:r>
            <a:endParaRPr lang="sr-Latn-CS" altLang="en-US" sz="1800" dirty="0"/>
          </a:p>
          <a:p>
            <a:pPr eaLnBrk="1" hangingPunct="1">
              <a:lnSpc>
                <a:spcPct val="90000"/>
              </a:lnSpc>
              <a:buFont typeface="Arial" panose="020B0604020202020204" pitchFamily="34" charset="0"/>
              <a:buChar char="•"/>
            </a:pPr>
            <a:endParaRPr lang="sr-Latn-CS" altLang="en-US" sz="1800" dirty="0"/>
          </a:p>
        </p:txBody>
      </p:sp>
    </p:spTree>
  </p:cSld>
  <p:clrMapOvr>
    <a:masterClrMapping/>
  </p:clrMapOvr>
  <p:transition spd="slow">
    <p:zoom/>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idx="4294967295"/>
          </p:nvPr>
        </p:nvSpPr>
        <p:spPr>
          <a:xfrm>
            <a:off x="457200" y="274638"/>
            <a:ext cx="8229600" cy="796925"/>
          </a:xfrm>
        </p:spPr>
        <p:txBody>
          <a:bodyPr/>
          <a:lstStyle/>
          <a:p>
            <a:pPr eaLnBrk="1" hangingPunct="1"/>
            <a:r>
              <a:rPr lang="sr-Latn-CS" altLang="en-US" sz="3200" b="1"/>
              <a:t>N. Intercostalis</a:t>
            </a:r>
            <a:br>
              <a:rPr lang="sr-Latn-CS" altLang="en-US" sz="3200" b="1"/>
            </a:br>
            <a:r>
              <a:rPr lang="sr-Latn-CS" altLang="en-US" sz="3200" b="1"/>
              <a:t>(r. anterior  n.thoracici)</a:t>
            </a:r>
          </a:p>
        </p:txBody>
      </p:sp>
      <p:sp>
        <p:nvSpPr>
          <p:cNvPr id="93187" name="Content Placeholder 2"/>
          <p:cNvSpPr>
            <a:spLocks noGrp="1"/>
          </p:cNvSpPr>
          <p:nvPr>
            <p:ph idx="4294967295"/>
          </p:nvPr>
        </p:nvSpPr>
        <p:spPr>
          <a:xfrm>
            <a:off x="0" y="1357313"/>
            <a:ext cx="9144000" cy="5286375"/>
          </a:xfrm>
        </p:spPr>
        <p:txBody>
          <a:bodyPr/>
          <a:lstStyle/>
          <a:p>
            <a:pPr eaLnBrk="1" hangingPunct="1"/>
            <a:r>
              <a:rPr lang="sr-Cyrl-CS" altLang="en-US" sz="1800" dirty="0">
                <a:latin typeface="Cambria" panose="02040503050406030204" pitchFamily="18" charset="0"/>
              </a:rPr>
              <a:t>11 </a:t>
            </a:r>
            <a:r>
              <a:rPr lang="en-GB" altLang="en-US" sz="1800" dirty="0">
                <a:latin typeface="Cambria" panose="02040503050406030204" pitchFamily="18" charset="0"/>
              </a:rPr>
              <a:t>pairs</a:t>
            </a:r>
            <a:r>
              <a:rPr lang="sr-Cyrl-CS" altLang="en-US" sz="1800" dirty="0">
                <a:latin typeface="Cambria" panose="02040503050406030204" pitchFamily="18" charset="0"/>
              </a:rPr>
              <a:t> – </a:t>
            </a:r>
            <a:r>
              <a:rPr lang="en-GB" altLang="en-US" sz="1800" dirty="0">
                <a:latin typeface="Cambria" panose="02040503050406030204" pitchFamily="18" charset="0"/>
              </a:rPr>
              <a:t>named according to number of the upper rib along which they run</a:t>
            </a:r>
            <a:endParaRPr lang="sr-Cyrl-CS" altLang="en-US" sz="1800" dirty="0">
              <a:latin typeface="Cambria" panose="02040503050406030204" pitchFamily="18" charset="0"/>
            </a:endParaRPr>
          </a:p>
          <a:p>
            <a:pPr eaLnBrk="1" hangingPunct="1">
              <a:buFont typeface="Arial" panose="020B0604020202020204" pitchFamily="34" charset="0"/>
              <a:buNone/>
            </a:pPr>
            <a:endParaRPr lang="sr-Cyrl-CS" altLang="en-US" sz="1800" dirty="0">
              <a:latin typeface="Cambria" panose="02040503050406030204" pitchFamily="18" charset="0"/>
            </a:endParaRPr>
          </a:p>
          <a:p>
            <a:pPr eaLnBrk="1" hangingPunct="1"/>
            <a:r>
              <a:rPr lang="en-GB" altLang="en-US" sz="1800" dirty="0">
                <a:latin typeface="Cambria" panose="02040503050406030204" pitchFamily="18" charset="0"/>
              </a:rPr>
              <a:t>Divides into 2 groups</a:t>
            </a:r>
            <a:r>
              <a:rPr lang="sr-Cyrl-CS" altLang="en-US" sz="1800" dirty="0">
                <a:latin typeface="Cambria" panose="02040503050406030204" pitchFamily="18" charset="0"/>
              </a:rPr>
              <a:t>:</a:t>
            </a:r>
          </a:p>
          <a:p>
            <a:pPr eaLnBrk="1" hangingPunct="1">
              <a:buFont typeface="Arial" panose="020B0604020202020204" pitchFamily="34" charset="0"/>
              <a:buNone/>
            </a:pPr>
            <a:endParaRPr lang="sr-Cyrl-CS" altLang="en-US" sz="1800" dirty="0">
              <a:latin typeface="Cambria" panose="02040503050406030204" pitchFamily="18" charset="0"/>
            </a:endParaRPr>
          </a:p>
          <a:p>
            <a:pPr eaLnBrk="1" hangingPunct="1">
              <a:buFont typeface="Arial" panose="020B0604020202020204" pitchFamily="34" charset="0"/>
              <a:buNone/>
            </a:pPr>
            <a:r>
              <a:rPr lang="sr-Cyrl-CS" altLang="en-US" sz="1800" dirty="0">
                <a:latin typeface="Cambria" panose="02040503050406030204" pitchFamily="18" charset="0"/>
              </a:rPr>
              <a:t>	1) </a:t>
            </a:r>
            <a:r>
              <a:rPr lang="en-GB" altLang="en-US" sz="1800" dirty="0">
                <a:latin typeface="Cambria" panose="02040503050406030204" pitchFamily="18" charset="0"/>
              </a:rPr>
              <a:t>typical</a:t>
            </a:r>
            <a:r>
              <a:rPr lang="sr-Cyrl-CS" altLang="en-US" sz="1800" dirty="0">
                <a:latin typeface="Cambria" panose="02040503050406030204" pitchFamily="18" charset="0"/>
              </a:rPr>
              <a:t> </a:t>
            </a:r>
            <a:r>
              <a:rPr lang="sr-Cyrl-CS" altLang="en-US" sz="1800" dirty="0">
                <a:latin typeface="Cambria" panose="02040503050406030204" pitchFamily="18" charset="0"/>
                <a:ea typeface="Cambria" panose="02040503050406030204" pitchFamily="18" charset="0"/>
              </a:rPr>
              <a:t>(</a:t>
            </a:r>
            <a:r>
              <a:rPr lang="sr-Latn-CS" altLang="en-US" sz="1800" dirty="0">
                <a:latin typeface="Cambria" panose="02040503050406030204" pitchFamily="18" charset="0"/>
                <a:ea typeface="Cambria" panose="02040503050406030204" pitchFamily="18" charset="0"/>
              </a:rPr>
              <a:t>III</a:t>
            </a:r>
            <a:r>
              <a:rPr lang="sr-Cyrl-CS" altLang="en-US" sz="1800" dirty="0">
                <a:latin typeface="Cambria" panose="02040503050406030204" pitchFamily="18" charset="0"/>
                <a:ea typeface="Cambria" panose="02040503050406030204" pitchFamily="18" charset="0"/>
              </a:rPr>
              <a:t> – </a:t>
            </a:r>
            <a:r>
              <a:rPr lang="sr-Latn-CS" altLang="en-US" sz="1800" dirty="0">
                <a:latin typeface="Cambria" panose="02040503050406030204" pitchFamily="18" charset="0"/>
                <a:ea typeface="Cambria" panose="02040503050406030204" pitchFamily="18" charset="0"/>
              </a:rPr>
              <a:t>VI</a:t>
            </a:r>
            <a:r>
              <a:rPr lang="sr-Cyrl-CS" altLang="en-US" sz="1800" dirty="0">
                <a:latin typeface="Cambria" panose="02040503050406030204" pitchFamily="18" charset="0"/>
                <a:ea typeface="Cambria" panose="02040503050406030204" pitchFamily="18" charset="0"/>
              </a:rPr>
              <a:t>)</a:t>
            </a:r>
          </a:p>
          <a:p>
            <a:pPr eaLnBrk="1" hangingPunct="1">
              <a:buFont typeface="Arial" panose="020B0604020202020204" pitchFamily="34" charset="0"/>
              <a:buNone/>
            </a:pPr>
            <a:br>
              <a:rPr lang="sr-Cyrl-CS" altLang="en-US" sz="1800" dirty="0">
                <a:latin typeface="Cambria" panose="02040503050406030204" pitchFamily="18" charset="0"/>
              </a:rPr>
            </a:br>
            <a:r>
              <a:rPr lang="sr-Cyrl-CS" altLang="en-US" sz="1800" dirty="0">
                <a:latin typeface="Cambria" panose="02040503050406030204" pitchFamily="18" charset="0"/>
              </a:rPr>
              <a:t>2) </a:t>
            </a:r>
            <a:r>
              <a:rPr lang="en-GB" altLang="en-US" sz="1800" dirty="0">
                <a:latin typeface="Cambria" panose="02040503050406030204" pitchFamily="18" charset="0"/>
              </a:rPr>
              <a:t>atypical</a:t>
            </a:r>
            <a:r>
              <a:rPr lang="sr-Cyrl-CS" altLang="en-US" sz="1800" dirty="0">
                <a:latin typeface="Cambria" panose="02040503050406030204" pitchFamily="18" charset="0"/>
              </a:rPr>
              <a:t> </a:t>
            </a:r>
            <a:r>
              <a:rPr lang="sr-Cyrl-CS" altLang="en-US" sz="1800" dirty="0">
                <a:latin typeface="Cambria" panose="02040503050406030204" pitchFamily="18" charset="0"/>
                <a:ea typeface="Cambria" panose="02040503050406030204" pitchFamily="18" charset="0"/>
              </a:rPr>
              <a:t>(</a:t>
            </a:r>
            <a:r>
              <a:rPr lang="sr-Latn-CS" altLang="en-US" sz="1800" dirty="0">
                <a:latin typeface="Cambria" panose="02040503050406030204" pitchFamily="18" charset="0"/>
                <a:ea typeface="Cambria" panose="02040503050406030204" pitchFamily="18" charset="0"/>
              </a:rPr>
              <a:t>I</a:t>
            </a:r>
            <a:r>
              <a:rPr lang="sr-Cyrl-CS" altLang="en-US" sz="1800" dirty="0">
                <a:latin typeface="Cambria" panose="02040503050406030204" pitchFamily="18" charset="0"/>
                <a:ea typeface="Cambria" panose="02040503050406030204" pitchFamily="18" charset="0"/>
              </a:rPr>
              <a:t>, </a:t>
            </a:r>
            <a:r>
              <a:rPr lang="sr-Latn-CS" altLang="en-US" sz="1800" dirty="0">
                <a:latin typeface="Cambria" panose="02040503050406030204" pitchFamily="18" charset="0"/>
                <a:ea typeface="Cambria" panose="02040503050406030204" pitchFamily="18" charset="0"/>
              </a:rPr>
              <a:t>II</a:t>
            </a:r>
            <a:r>
              <a:rPr lang="sr-Cyrl-CS" altLang="en-US" sz="1800" dirty="0">
                <a:latin typeface="Cambria" panose="02040503050406030204" pitchFamily="18" charset="0"/>
                <a:ea typeface="Cambria" panose="02040503050406030204" pitchFamily="18" charset="0"/>
              </a:rPr>
              <a:t>, </a:t>
            </a:r>
            <a:r>
              <a:rPr lang="sr-Latn-CS" altLang="en-US" sz="1800" dirty="0">
                <a:latin typeface="Cambria" panose="02040503050406030204" pitchFamily="18" charset="0"/>
                <a:ea typeface="Cambria" panose="02040503050406030204" pitchFamily="18" charset="0"/>
              </a:rPr>
              <a:t>VII</a:t>
            </a:r>
            <a:r>
              <a:rPr lang="sr-Cyrl-CS" altLang="en-US" sz="1800" dirty="0">
                <a:latin typeface="Cambria" panose="02040503050406030204" pitchFamily="18" charset="0"/>
                <a:ea typeface="Cambria" panose="02040503050406030204" pitchFamily="18" charset="0"/>
              </a:rPr>
              <a:t>-X</a:t>
            </a:r>
            <a:r>
              <a:rPr lang="sr-Latn-CS" altLang="en-US" sz="1800" dirty="0">
                <a:latin typeface="Cambria" panose="02040503050406030204" pitchFamily="18" charset="0"/>
                <a:ea typeface="Cambria" panose="02040503050406030204" pitchFamily="18" charset="0"/>
              </a:rPr>
              <a:t>I</a:t>
            </a:r>
            <a:r>
              <a:rPr lang="sr-Cyrl-CS" altLang="en-US" sz="1800" dirty="0">
                <a:latin typeface="Cambria" panose="02040503050406030204" pitchFamily="18" charset="0"/>
                <a:ea typeface="Cambria" panose="02040503050406030204" pitchFamily="18" charset="0"/>
              </a:rPr>
              <a:t> </a:t>
            </a:r>
            <a:r>
              <a:rPr lang="en-GB" altLang="en-US" sz="1800" dirty="0">
                <a:latin typeface="Cambria" panose="02040503050406030204" pitchFamily="18" charset="0"/>
                <a:ea typeface="Cambria" panose="02040503050406030204" pitchFamily="18" charset="0"/>
              </a:rPr>
              <a:t>and</a:t>
            </a:r>
            <a:r>
              <a:rPr lang="sr-Cyrl-CS" altLang="en-US" sz="1800" dirty="0">
                <a:latin typeface="Cambria" panose="02040503050406030204" pitchFamily="18" charset="0"/>
                <a:ea typeface="Cambria" panose="02040503050406030204" pitchFamily="18" charset="0"/>
              </a:rPr>
              <a:t> X</a:t>
            </a:r>
            <a:r>
              <a:rPr lang="sr-Latn-CS" altLang="en-US" sz="1800" dirty="0">
                <a:latin typeface="Cambria" panose="02040503050406030204" pitchFamily="18" charset="0"/>
                <a:ea typeface="Cambria" panose="02040503050406030204" pitchFamily="18" charset="0"/>
              </a:rPr>
              <a:t>II</a:t>
            </a:r>
            <a:r>
              <a:rPr lang="sr-Cyrl-CS" altLang="en-US" sz="1800" dirty="0">
                <a:latin typeface="Cambria" panose="02040503050406030204" pitchFamily="18" charset="0"/>
                <a:ea typeface="Cambria" panose="02040503050406030204" pitchFamily="18" charset="0"/>
              </a:rPr>
              <a:t>)</a:t>
            </a:r>
          </a:p>
          <a:p>
            <a:pPr eaLnBrk="1" hangingPunct="1">
              <a:buFont typeface="Arial" panose="020B0604020202020204" pitchFamily="34" charset="0"/>
              <a:buNone/>
            </a:pPr>
            <a:endParaRPr lang="sr-Cyrl-CS" altLang="en-US" sz="1800" dirty="0">
              <a:latin typeface="Cambria" panose="02040503050406030204" pitchFamily="18" charset="0"/>
            </a:endParaRPr>
          </a:p>
          <a:p>
            <a:pPr eaLnBrk="1" hangingPunct="1">
              <a:buFont typeface="Arial" panose="020B0604020202020204" pitchFamily="34" charset="0"/>
              <a:buNone/>
            </a:pPr>
            <a:endParaRPr lang="sr-Latn-CS" altLang="en-US" sz="1800" dirty="0"/>
          </a:p>
        </p:txBody>
      </p:sp>
      <p:pic>
        <p:nvPicPr>
          <p:cNvPr id="93188" name="Picture 3"/>
          <p:cNvPicPr>
            <a:picLocks noChangeAspect="1" noChangeArrowheads="1"/>
          </p:cNvPicPr>
          <p:nvPr/>
        </p:nvPicPr>
        <p:blipFill>
          <a:blip r:embed="rId2">
            <a:extLst>
              <a:ext uri="{28A0092B-C50C-407E-A947-70E740481C1C}">
                <a14:useLocalDpi xmlns:a14="http://schemas.microsoft.com/office/drawing/2010/main" val="0"/>
              </a:ext>
            </a:extLst>
          </a:blip>
          <a:srcRect l="21498" t="17345" r="33092" b="18204"/>
          <a:stretch>
            <a:fillRect/>
          </a:stretch>
        </p:blipFill>
        <p:spPr bwMode="auto">
          <a:xfrm>
            <a:off x="3429000" y="1714500"/>
            <a:ext cx="5535613" cy="491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idx="4294967295"/>
          </p:nvPr>
        </p:nvSpPr>
        <p:spPr>
          <a:xfrm>
            <a:off x="457200" y="274638"/>
            <a:ext cx="8229600" cy="796925"/>
          </a:xfrm>
        </p:spPr>
        <p:txBody>
          <a:bodyPr/>
          <a:lstStyle/>
          <a:p>
            <a:pPr eaLnBrk="1" hangingPunct="1"/>
            <a:r>
              <a:rPr lang="en-GB" altLang="en-US" sz="3200" dirty="0">
                <a:solidFill>
                  <a:srgbClr val="800000"/>
                </a:solidFill>
                <a:latin typeface="Cambria" panose="02040503050406030204" pitchFamily="18" charset="0"/>
              </a:rPr>
              <a:t>Typical</a:t>
            </a:r>
            <a:r>
              <a:rPr lang="sr-Latn-CS" altLang="en-US" dirty="0">
                <a:solidFill>
                  <a:srgbClr val="800000"/>
                </a:solidFill>
                <a:latin typeface="Perpetua" panose="02020502060401020303" pitchFamily="18" charset="0"/>
              </a:rPr>
              <a:t> </a:t>
            </a:r>
            <a:r>
              <a:rPr lang="sr-Latn-CS" altLang="en-US" dirty="0" err="1">
                <a:solidFill>
                  <a:srgbClr val="800000"/>
                </a:solidFill>
                <a:latin typeface="Perpetua" panose="02020502060401020303" pitchFamily="18" charset="0"/>
              </a:rPr>
              <a:t>nn</a:t>
            </a:r>
            <a:r>
              <a:rPr lang="sr-Latn-CS" altLang="en-US" dirty="0">
                <a:solidFill>
                  <a:srgbClr val="800000"/>
                </a:solidFill>
                <a:latin typeface="Perpetua" panose="02020502060401020303" pitchFamily="18" charset="0"/>
              </a:rPr>
              <a:t>. </a:t>
            </a:r>
            <a:r>
              <a:rPr lang="sr-Latn-CS" altLang="en-US" dirty="0" err="1">
                <a:solidFill>
                  <a:srgbClr val="800000"/>
                </a:solidFill>
                <a:latin typeface="Perpetua" panose="02020502060401020303" pitchFamily="18" charset="0"/>
              </a:rPr>
              <a:t>intercostales</a:t>
            </a:r>
            <a:r>
              <a:rPr lang="sr-Latn-CS" altLang="en-US" dirty="0">
                <a:solidFill>
                  <a:srgbClr val="800000"/>
                </a:solidFill>
                <a:latin typeface="Perpetua" panose="02020502060401020303" pitchFamily="18" charset="0"/>
              </a:rPr>
              <a:t> (III – VI)</a:t>
            </a:r>
          </a:p>
        </p:txBody>
      </p:sp>
      <p:pic>
        <p:nvPicPr>
          <p:cNvPr id="94211"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l="41122" t="19888" r="9554" b="28024"/>
          <a:stretch>
            <a:fillRect/>
          </a:stretch>
        </p:blipFill>
        <p:spPr>
          <a:xfrm>
            <a:off x="4643438" y="1143000"/>
            <a:ext cx="4329112" cy="2857500"/>
          </a:xfrm>
          <a:noFill/>
        </p:spPr>
      </p:pic>
      <p:sp>
        <p:nvSpPr>
          <p:cNvPr id="94212" name="Rectangle 4"/>
          <p:cNvSpPr>
            <a:spLocks noChangeArrowheads="1"/>
          </p:cNvSpPr>
          <p:nvPr/>
        </p:nvSpPr>
        <p:spPr bwMode="auto">
          <a:xfrm>
            <a:off x="285750" y="1428750"/>
            <a:ext cx="4572000" cy="458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Char char="-"/>
            </a:pPr>
            <a:r>
              <a:rPr lang="en-GB" altLang="en-US" sz="2000" dirty="0">
                <a:latin typeface="Cambria" panose="02040503050406030204" pitchFamily="18" charset="0"/>
              </a:rPr>
              <a:t>Course anteriorly after origin, through the posterior part of intercostal space and </a:t>
            </a:r>
            <a:r>
              <a:rPr lang="sr-Latn-CS" altLang="en-US" sz="2400" dirty="0" err="1"/>
              <a:t>fascia</a:t>
            </a:r>
            <a:r>
              <a:rPr lang="sr-Latn-CS" altLang="en-US" sz="2400" dirty="0"/>
              <a:t> </a:t>
            </a:r>
            <a:r>
              <a:rPr lang="sr-Latn-CS" altLang="en-US" sz="2400" dirty="0" err="1"/>
              <a:t>endothoracica</a:t>
            </a:r>
            <a:r>
              <a:rPr lang="en-GB" altLang="en-US" sz="2000" dirty="0"/>
              <a:t>, </a:t>
            </a:r>
            <a:r>
              <a:rPr lang="en-GB" altLang="en-US" sz="2000" dirty="0">
                <a:latin typeface="Cambria" panose="02040503050406030204" pitchFamily="18" charset="0"/>
              </a:rPr>
              <a:t>between</a:t>
            </a:r>
            <a:r>
              <a:rPr lang="sr-Latn-CS" altLang="en-US" sz="2000" dirty="0"/>
              <a:t> </a:t>
            </a:r>
            <a:r>
              <a:rPr lang="sr-Latn-CS" altLang="en-US" sz="2400" dirty="0" err="1"/>
              <a:t>parietal</a:t>
            </a:r>
            <a:r>
              <a:rPr lang="sr-Latn-CS" altLang="en-US" sz="2400" dirty="0"/>
              <a:t> pleura</a:t>
            </a:r>
            <a:r>
              <a:rPr lang="en-GB" altLang="en-US" sz="2400" dirty="0"/>
              <a:t> </a:t>
            </a:r>
            <a:r>
              <a:rPr lang="en-GB" altLang="en-US" sz="2000" dirty="0">
                <a:latin typeface="Cambria" panose="02040503050406030204" pitchFamily="18" charset="0"/>
              </a:rPr>
              <a:t>and </a:t>
            </a:r>
            <a:r>
              <a:rPr lang="sr-Latn-CS" altLang="en-US" sz="2400" dirty="0"/>
              <a:t>membrana </a:t>
            </a:r>
            <a:r>
              <a:rPr lang="sr-Latn-CS" altLang="en-US" sz="2400" dirty="0" err="1"/>
              <a:t>intercostalis</a:t>
            </a:r>
            <a:r>
              <a:rPr lang="sr-Latn-CS" altLang="en-US" sz="2400" dirty="0"/>
              <a:t> interna</a:t>
            </a:r>
          </a:p>
          <a:p>
            <a:pPr eaLnBrk="1" hangingPunct="1">
              <a:spcBef>
                <a:spcPct val="0"/>
              </a:spcBef>
              <a:buClrTx/>
              <a:buSzTx/>
              <a:buFontTx/>
              <a:buNone/>
            </a:pPr>
            <a:br>
              <a:rPr lang="sr-Latn-CS" altLang="en-US" sz="2000" dirty="0">
                <a:latin typeface="Calibri" panose="020F0502020204030204" pitchFamily="34" charset="0"/>
              </a:rPr>
            </a:br>
            <a:r>
              <a:rPr lang="sr-Latn-CS" altLang="en-US" sz="2000" dirty="0"/>
              <a:t>-  </a:t>
            </a:r>
            <a:r>
              <a:rPr lang="en-GB" altLang="en-US" sz="2000" dirty="0">
                <a:latin typeface="Cambria" panose="02040503050406030204" pitchFamily="18" charset="0"/>
              </a:rPr>
              <a:t>in the middle part of intercostal space </a:t>
            </a:r>
            <a:r>
              <a:rPr lang="sr-Latn-CS" altLang="en-US" sz="2000" dirty="0"/>
              <a:t>(</a:t>
            </a:r>
            <a:r>
              <a:rPr lang="en-GB" altLang="en-US" sz="2000" dirty="0">
                <a:latin typeface="Cambria" panose="02040503050406030204" pitchFamily="18" charset="0"/>
              </a:rPr>
              <a:t>anterior to</a:t>
            </a:r>
            <a:r>
              <a:rPr lang="sr-Latn-CS" altLang="en-US" sz="2000" dirty="0"/>
              <a:t> </a:t>
            </a:r>
            <a:r>
              <a:rPr lang="sr-Latn-CS" altLang="en-US" sz="2400" dirty="0" err="1"/>
              <a:t>angulus</a:t>
            </a:r>
            <a:r>
              <a:rPr lang="sr-Latn-CS" altLang="en-US" sz="2400" dirty="0"/>
              <a:t> </a:t>
            </a:r>
            <a:r>
              <a:rPr lang="sr-Latn-CS" altLang="en-US" sz="2400" dirty="0" err="1"/>
              <a:t>costae</a:t>
            </a:r>
            <a:r>
              <a:rPr lang="sr-Latn-CS" altLang="en-US" sz="2000" dirty="0"/>
              <a:t>) </a:t>
            </a:r>
            <a:r>
              <a:rPr lang="en-GB" altLang="en-US" sz="2000" dirty="0">
                <a:latin typeface="Cambria" panose="02040503050406030204" pitchFamily="18" charset="0"/>
              </a:rPr>
              <a:t>located in </a:t>
            </a:r>
            <a:r>
              <a:rPr lang="en-GB" altLang="en-US" sz="2000" dirty="0" err="1">
                <a:latin typeface="Cambria" panose="02040503050406030204" pitchFamily="18" charset="0"/>
              </a:rPr>
              <a:t>osseo</a:t>
            </a:r>
            <a:r>
              <a:rPr lang="en-GB" altLang="en-US" sz="2000" dirty="0">
                <a:latin typeface="Cambria" panose="02040503050406030204" pitchFamily="18" charset="0"/>
              </a:rPr>
              <a:t>-muscular space</a:t>
            </a:r>
            <a:br>
              <a:rPr lang="sr-Latn-CS" altLang="en-US" sz="2000" dirty="0"/>
            </a:br>
            <a:r>
              <a:rPr lang="en-GB" altLang="en-US" sz="2000" dirty="0">
                <a:latin typeface="Cambria" panose="02040503050406030204" pitchFamily="18" charset="0"/>
              </a:rPr>
              <a:t>formed by </a:t>
            </a:r>
            <a:r>
              <a:rPr lang="en-GB" altLang="en-US" sz="2400" dirty="0"/>
              <a:t>costal groove</a:t>
            </a:r>
            <a:r>
              <a:rPr lang="sr-Latn-CS" altLang="en-US" sz="2400" dirty="0"/>
              <a:t>, </a:t>
            </a:r>
            <a:br>
              <a:rPr lang="sr-Latn-CS" altLang="en-US" sz="2400" dirty="0"/>
            </a:br>
            <a:r>
              <a:rPr lang="sr-Latn-CS" altLang="en-US" sz="2400" dirty="0"/>
              <a:t>m. </a:t>
            </a:r>
            <a:r>
              <a:rPr lang="sr-Latn-CS" altLang="en-US" sz="2400" dirty="0" err="1"/>
              <a:t>intercostalis</a:t>
            </a:r>
            <a:r>
              <a:rPr lang="sr-Latn-CS" altLang="en-US" sz="2400" dirty="0"/>
              <a:t> </a:t>
            </a:r>
            <a:r>
              <a:rPr lang="sr-Latn-CS" altLang="en-US" sz="2400" dirty="0" err="1"/>
              <a:t>internus</a:t>
            </a:r>
            <a:r>
              <a:rPr lang="sr-Latn-CS" altLang="en-US" sz="2000" dirty="0"/>
              <a:t> </a:t>
            </a:r>
            <a:r>
              <a:rPr lang="en-GB" altLang="en-US" sz="2000" dirty="0">
                <a:latin typeface="Cambria" panose="02040503050406030204" pitchFamily="18" charset="0"/>
              </a:rPr>
              <a:t>and</a:t>
            </a:r>
            <a:r>
              <a:rPr lang="sr-Latn-CS" altLang="en-US" sz="2000" dirty="0"/>
              <a:t> </a:t>
            </a:r>
            <a:br>
              <a:rPr lang="sr-Latn-CS" altLang="en-US" sz="2000" dirty="0"/>
            </a:br>
            <a:r>
              <a:rPr lang="sr-Latn-CS" altLang="en-US" sz="2400" dirty="0"/>
              <a:t>m. </a:t>
            </a:r>
            <a:r>
              <a:rPr lang="sr-Latn-CS" altLang="en-US" sz="2400" dirty="0" err="1"/>
              <a:t>intercostalis</a:t>
            </a:r>
            <a:r>
              <a:rPr lang="sr-Latn-CS" altLang="en-US" sz="2400" dirty="0"/>
              <a:t> intimus</a:t>
            </a:r>
          </a:p>
        </p:txBody>
      </p:sp>
      <p:pic>
        <p:nvPicPr>
          <p:cNvPr id="94213" name="Picture 3"/>
          <p:cNvPicPr>
            <a:picLocks noChangeAspect="1" noChangeArrowheads="1"/>
          </p:cNvPicPr>
          <p:nvPr/>
        </p:nvPicPr>
        <p:blipFill>
          <a:blip r:embed="rId3">
            <a:extLst>
              <a:ext uri="{28A0092B-C50C-407E-A947-70E740481C1C}">
                <a14:useLocalDpi xmlns:a14="http://schemas.microsoft.com/office/drawing/2010/main" val="0"/>
              </a:ext>
            </a:extLst>
          </a:blip>
          <a:srcRect l="42108" t="34093" r="14487" b="26447"/>
          <a:stretch>
            <a:fillRect/>
          </a:stretch>
        </p:blipFill>
        <p:spPr bwMode="auto">
          <a:xfrm>
            <a:off x="4643438" y="4000500"/>
            <a:ext cx="4233862" cy="240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0011 grudni deo k"/>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852863" y="1639888"/>
            <a:ext cx="5072062" cy="4694237"/>
          </a:xfrm>
        </p:spPr>
      </p:pic>
      <p:sp>
        <p:nvSpPr>
          <p:cNvPr id="16387" name="Text Box 6"/>
          <p:cNvSpPr txBox="1">
            <a:spLocks noChangeArrowheads="1"/>
          </p:cNvSpPr>
          <p:nvPr/>
        </p:nvSpPr>
        <p:spPr bwMode="auto">
          <a:xfrm>
            <a:off x="3857625" y="357188"/>
            <a:ext cx="4929188"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algn="ctr" eaLnBrk="1" hangingPunct="1">
              <a:spcBef>
                <a:spcPct val="50000"/>
              </a:spcBef>
              <a:defRPr/>
            </a:pPr>
            <a:r>
              <a:rPr lang="en-GB" altLang="en-US" sz="3200" i="0" dirty="0">
                <a:solidFill>
                  <a:srgbClr val="800000"/>
                </a:solidFill>
                <a:effectLst>
                  <a:outerShdw blurRad="38100" dist="38100" dir="2700000" algn="tl">
                    <a:srgbClr val="C0C0C0"/>
                  </a:outerShdw>
                </a:effectLst>
                <a:latin typeface="Comic Sans MS" panose="030F0702030302020204" pitchFamily="66" charset="0"/>
              </a:rPr>
              <a:t>Thoracic vertebrae</a:t>
            </a:r>
            <a:endParaRPr lang="sr-Latn-CS" altLang="en-US" sz="3200" i="0" dirty="0">
              <a:solidFill>
                <a:srgbClr val="800000"/>
              </a:solidFill>
              <a:effectLst>
                <a:outerShdw blurRad="38100" dist="38100" dir="2700000" algn="tl">
                  <a:srgbClr val="C0C0C0"/>
                </a:outerShdw>
              </a:effectLst>
              <a:latin typeface="Comic Sans MS" panose="030F0702030302020204" pitchFamily="66" charset="0"/>
            </a:endParaRPr>
          </a:p>
          <a:p>
            <a:pPr algn="ctr" eaLnBrk="1" hangingPunct="1">
              <a:spcBef>
                <a:spcPct val="50000"/>
              </a:spcBef>
              <a:defRPr/>
            </a:pPr>
            <a:r>
              <a:rPr lang="en-US" altLang="en-US" i="0" dirty="0">
                <a:solidFill>
                  <a:srgbClr val="800000"/>
                </a:solidFill>
                <a:effectLst>
                  <a:outerShdw blurRad="38100" dist="38100" dir="2700000" algn="tl">
                    <a:srgbClr val="C0C0C0"/>
                  </a:outerShdw>
                </a:effectLst>
                <a:latin typeface="Comic Sans MS" panose="030F0702030302020204" pitchFamily="66" charset="0"/>
              </a:rPr>
              <a:t>(Th1-Th12)</a:t>
            </a:r>
          </a:p>
        </p:txBody>
      </p:sp>
      <p:pic>
        <p:nvPicPr>
          <p:cNvPr id="1536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 y="354013"/>
            <a:ext cx="3609975" cy="598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idx="4294967295"/>
          </p:nvPr>
        </p:nvSpPr>
        <p:spPr>
          <a:xfrm>
            <a:off x="457200" y="274638"/>
            <a:ext cx="8229600" cy="796925"/>
          </a:xfrm>
        </p:spPr>
        <p:txBody>
          <a:bodyPr/>
          <a:lstStyle/>
          <a:p>
            <a:pPr eaLnBrk="1" hangingPunct="1"/>
            <a:r>
              <a:rPr lang="en-GB" altLang="en-US" sz="3200" dirty="0">
                <a:solidFill>
                  <a:srgbClr val="800000"/>
                </a:solidFill>
                <a:latin typeface="Cambria" panose="02040503050406030204" pitchFamily="18" charset="0"/>
              </a:rPr>
              <a:t>Typical</a:t>
            </a:r>
            <a:r>
              <a:rPr lang="sr-Latn-CS" altLang="en-US" dirty="0">
                <a:solidFill>
                  <a:srgbClr val="800000"/>
                </a:solidFill>
                <a:latin typeface="Perpetua" panose="02020502060401020303" pitchFamily="18" charset="0"/>
              </a:rPr>
              <a:t> </a:t>
            </a:r>
            <a:r>
              <a:rPr lang="sr-Latn-CS" altLang="en-US" dirty="0" err="1">
                <a:solidFill>
                  <a:srgbClr val="800000"/>
                </a:solidFill>
                <a:latin typeface="Perpetua" panose="02020502060401020303" pitchFamily="18" charset="0"/>
              </a:rPr>
              <a:t>nn</a:t>
            </a:r>
            <a:r>
              <a:rPr lang="sr-Latn-CS" altLang="en-US" dirty="0">
                <a:solidFill>
                  <a:srgbClr val="800000"/>
                </a:solidFill>
                <a:latin typeface="Perpetua" panose="02020502060401020303" pitchFamily="18" charset="0"/>
              </a:rPr>
              <a:t>. </a:t>
            </a:r>
            <a:r>
              <a:rPr lang="sr-Latn-CS" altLang="en-US" dirty="0" err="1">
                <a:solidFill>
                  <a:srgbClr val="800000"/>
                </a:solidFill>
                <a:latin typeface="Perpetua" panose="02020502060401020303" pitchFamily="18" charset="0"/>
              </a:rPr>
              <a:t>intercostales</a:t>
            </a:r>
            <a:r>
              <a:rPr lang="sr-Latn-CS" altLang="en-US" dirty="0">
                <a:solidFill>
                  <a:srgbClr val="800000"/>
                </a:solidFill>
                <a:latin typeface="Perpetua" panose="02020502060401020303" pitchFamily="18" charset="0"/>
              </a:rPr>
              <a:t> (III – VI)</a:t>
            </a:r>
          </a:p>
        </p:txBody>
      </p:sp>
      <p:sp>
        <p:nvSpPr>
          <p:cNvPr id="95235" name="Rectangle 4"/>
          <p:cNvSpPr>
            <a:spLocks noChangeArrowheads="1"/>
          </p:cNvSpPr>
          <p:nvPr/>
        </p:nvSpPr>
        <p:spPr bwMode="auto">
          <a:xfrm>
            <a:off x="214313" y="1500188"/>
            <a:ext cx="4572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Char char="-"/>
            </a:pPr>
            <a:endParaRPr lang="sr-Latn-CS" altLang="en-US" sz="2800">
              <a:latin typeface="Calibri" panose="020F0502020204030204" pitchFamily="34" charset="0"/>
            </a:endParaRPr>
          </a:p>
          <a:p>
            <a:pPr eaLnBrk="1" hangingPunct="1">
              <a:spcBef>
                <a:spcPct val="0"/>
              </a:spcBef>
              <a:buClrTx/>
              <a:buSzTx/>
              <a:buFontTx/>
              <a:buChar char="-"/>
            </a:pPr>
            <a:endParaRPr lang="sr-Latn-CS" altLang="en-US" sz="2800">
              <a:latin typeface="Calibri" panose="020F0502020204030204" pitchFamily="34" charset="0"/>
            </a:endParaRPr>
          </a:p>
          <a:p>
            <a:pPr eaLnBrk="1" hangingPunct="1">
              <a:spcBef>
                <a:spcPct val="0"/>
              </a:spcBef>
              <a:buClrTx/>
              <a:buSzTx/>
              <a:buFontTx/>
              <a:buChar char="-"/>
            </a:pPr>
            <a:endParaRPr lang="sr-Latn-CS" altLang="en-US" sz="2800">
              <a:latin typeface="Calibri" panose="020F0502020204030204" pitchFamily="34" charset="0"/>
            </a:endParaRPr>
          </a:p>
          <a:p>
            <a:pPr eaLnBrk="1" hangingPunct="1">
              <a:spcBef>
                <a:spcPct val="0"/>
              </a:spcBef>
              <a:buClrTx/>
              <a:buSzTx/>
              <a:buFontTx/>
              <a:buChar char="-"/>
            </a:pPr>
            <a:endParaRPr lang="sr-Latn-CS" altLang="en-US" sz="2800">
              <a:latin typeface="Calibri" panose="020F0502020204030204" pitchFamily="34" charset="0"/>
            </a:endParaRPr>
          </a:p>
          <a:p>
            <a:pPr eaLnBrk="1" hangingPunct="1">
              <a:spcBef>
                <a:spcPct val="0"/>
              </a:spcBef>
              <a:buClrTx/>
              <a:buSzTx/>
              <a:buFontTx/>
              <a:buChar char="-"/>
            </a:pPr>
            <a:endParaRPr lang="sr-Latn-CS" altLang="en-US" sz="2800">
              <a:latin typeface="Calibri" panose="020F0502020204030204" pitchFamily="34" charset="0"/>
            </a:endParaRPr>
          </a:p>
          <a:p>
            <a:pPr eaLnBrk="1" hangingPunct="1">
              <a:spcBef>
                <a:spcPct val="0"/>
              </a:spcBef>
              <a:buClrTx/>
              <a:buSzTx/>
              <a:buFontTx/>
              <a:buNone/>
            </a:pPr>
            <a:br>
              <a:rPr lang="sr-Latn-CS" altLang="en-US" sz="2800">
                <a:latin typeface="Calibri" panose="020F0502020204030204" pitchFamily="34" charset="0"/>
              </a:rPr>
            </a:br>
            <a:endParaRPr lang="sr-Latn-CS" altLang="en-US" sz="2800">
              <a:latin typeface="Calibri" panose="020F0502020204030204" pitchFamily="34" charset="0"/>
            </a:endParaRPr>
          </a:p>
        </p:txBody>
      </p:sp>
      <p:pic>
        <p:nvPicPr>
          <p:cNvPr id="95236" name="Content Placeholder 7" descr="0051 krv"/>
          <p:cNvPicPr>
            <a:picLocks noGrp="1" noChangeAspect="1" noChangeArrowheads="1"/>
          </p:cNvPicPr>
          <p:nvPr>
            <p:ph idx="4294967295"/>
          </p:nvPr>
        </p:nvPicPr>
        <p:blipFill>
          <a:blip r:embed="rId2">
            <a:lum contrast="12000"/>
            <a:extLst>
              <a:ext uri="{28A0092B-C50C-407E-A947-70E740481C1C}">
                <a14:useLocalDpi xmlns:a14="http://schemas.microsoft.com/office/drawing/2010/main" val="0"/>
              </a:ext>
            </a:extLst>
          </a:blip>
          <a:srcRect/>
          <a:stretch>
            <a:fillRect/>
          </a:stretch>
        </p:blipFill>
        <p:spPr>
          <a:xfrm>
            <a:off x="2357438" y="2143125"/>
            <a:ext cx="4846637" cy="4572000"/>
          </a:xfrm>
          <a:ln w="28575">
            <a:solidFill>
              <a:srgbClr val="000000"/>
            </a:solidFill>
            <a:miter lim="800000"/>
            <a:headEnd/>
            <a:tailEnd/>
          </a:ln>
        </p:spPr>
      </p:pic>
      <p:sp>
        <p:nvSpPr>
          <p:cNvPr id="95237" name="Rectangle 8"/>
          <p:cNvSpPr>
            <a:spLocks noChangeArrowheads="1"/>
          </p:cNvSpPr>
          <p:nvPr/>
        </p:nvSpPr>
        <p:spPr bwMode="auto">
          <a:xfrm>
            <a:off x="0" y="1214438"/>
            <a:ext cx="9144000"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Char char="-"/>
            </a:pPr>
            <a:r>
              <a:rPr lang="sr-Cyrl-CS" altLang="en-US" sz="2200" dirty="0">
                <a:latin typeface="Cambria" panose="02040503050406030204" pitchFamily="18" charset="0"/>
              </a:rPr>
              <a:t>  </a:t>
            </a:r>
            <a:r>
              <a:rPr lang="en-GB" altLang="en-US" sz="2200" dirty="0">
                <a:latin typeface="Cambria" panose="02040503050406030204" pitchFamily="18" charset="0"/>
              </a:rPr>
              <a:t>in anterior part of intercostal space</a:t>
            </a:r>
            <a:r>
              <a:rPr lang="sr-Cyrl-CS" altLang="en-US" sz="2200" dirty="0">
                <a:latin typeface="Cambria" panose="02040503050406030204" pitchFamily="18" charset="0"/>
              </a:rPr>
              <a:t> </a:t>
            </a:r>
            <a:r>
              <a:rPr lang="en-GB" altLang="en-US" sz="2200" dirty="0">
                <a:latin typeface="Cambria" panose="02040503050406030204" pitchFamily="18" charset="0"/>
              </a:rPr>
              <a:t>runs between</a:t>
            </a:r>
            <a:br>
              <a:rPr lang="sr-Cyrl-CS" altLang="en-US" sz="2200" dirty="0">
                <a:latin typeface="Cambria" panose="02040503050406030204" pitchFamily="18" charset="0"/>
              </a:rPr>
            </a:br>
            <a:r>
              <a:rPr lang="sr-Cyrl-CS" altLang="en-US" sz="2200" dirty="0">
                <a:latin typeface="Cambria" panose="02040503050406030204" pitchFamily="18" charset="0"/>
              </a:rPr>
              <a:t>   </a:t>
            </a:r>
            <a:r>
              <a:rPr lang="sr-Latn-CS" altLang="en-US" sz="2800" dirty="0" err="1"/>
              <a:t>m.intercostalis</a:t>
            </a:r>
            <a:r>
              <a:rPr lang="sr-Latn-CS" altLang="en-US" sz="2800" dirty="0"/>
              <a:t> </a:t>
            </a:r>
            <a:r>
              <a:rPr lang="sr-Latn-CS" altLang="en-US" sz="2800" dirty="0" err="1"/>
              <a:t>internus</a:t>
            </a:r>
            <a:r>
              <a:rPr lang="sr-Latn-CS" altLang="en-US" sz="2800" dirty="0"/>
              <a:t> (</a:t>
            </a:r>
            <a:r>
              <a:rPr lang="en-GB" altLang="en-US" sz="2200" dirty="0">
                <a:latin typeface="Cambria" panose="02040503050406030204" pitchFamily="18" charset="0"/>
              </a:rPr>
              <a:t>anteriorly</a:t>
            </a:r>
            <a:r>
              <a:rPr lang="sr-Latn-CS" altLang="en-US" sz="2800" dirty="0"/>
              <a:t>) </a:t>
            </a:r>
            <a:r>
              <a:rPr lang="sr-Cyrl-CS" altLang="en-US" sz="2200" dirty="0">
                <a:latin typeface="Cambria" panose="02040503050406030204" pitchFamily="18" charset="0"/>
              </a:rPr>
              <a:t>и</a:t>
            </a:r>
            <a:r>
              <a:rPr lang="sr-Latn-CS" altLang="en-US" sz="2800" dirty="0"/>
              <a:t> m. </a:t>
            </a:r>
            <a:r>
              <a:rPr lang="sr-Latn-CS" altLang="en-US" sz="2800" dirty="0" err="1"/>
              <a:t>transversus</a:t>
            </a:r>
            <a:r>
              <a:rPr lang="sr-Latn-CS" altLang="en-US" sz="2800" dirty="0"/>
              <a:t> </a:t>
            </a:r>
            <a:r>
              <a:rPr lang="sr-Latn-CS" altLang="en-US" sz="2800" dirty="0" err="1"/>
              <a:t>thoracis</a:t>
            </a:r>
            <a:br>
              <a:rPr lang="sr-Cyrl-CS" altLang="en-US" sz="2800" dirty="0">
                <a:latin typeface="Cambria" panose="02040503050406030204" pitchFamily="18" charset="0"/>
              </a:rPr>
            </a:br>
            <a:r>
              <a:rPr lang="sr-Cyrl-CS" altLang="en-US" sz="2800" dirty="0">
                <a:latin typeface="Cambria" panose="02040503050406030204" pitchFamily="18" charset="0"/>
              </a:rPr>
              <a:t>  </a:t>
            </a:r>
            <a:r>
              <a:rPr lang="sr-Latn-CS" altLang="en-US" sz="2800" dirty="0"/>
              <a:t>(</a:t>
            </a:r>
            <a:r>
              <a:rPr lang="en-GB" altLang="en-US" sz="2200" dirty="0">
                <a:latin typeface="Cambria" panose="02040503050406030204" pitchFamily="18" charset="0"/>
              </a:rPr>
              <a:t>posteriorly</a:t>
            </a:r>
            <a:r>
              <a:rPr lang="sr-Latn-CS" altLang="en-US" sz="2800" dirty="0"/>
              <a:t>)</a:t>
            </a:r>
          </a:p>
          <a:p>
            <a:pPr eaLnBrk="1" hangingPunct="1">
              <a:spcBef>
                <a:spcPct val="0"/>
              </a:spcBef>
              <a:buClrTx/>
              <a:buSzTx/>
              <a:buFontTx/>
              <a:buChar char="-"/>
            </a:pPr>
            <a:endParaRPr lang="sr-Latn-CS" altLang="en-US" sz="2800" dirty="0">
              <a:latin typeface="Calibri" panose="020F0502020204030204" pitchFamily="34" charset="0"/>
            </a:endParaRPr>
          </a:p>
          <a:p>
            <a:pPr eaLnBrk="1" hangingPunct="1">
              <a:spcBef>
                <a:spcPct val="0"/>
              </a:spcBef>
              <a:buClrTx/>
              <a:buSzTx/>
              <a:buFontTx/>
              <a:buChar char="-"/>
            </a:pPr>
            <a:endParaRPr lang="sr-Latn-CS" altLang="en-US" sz="2800" dirty="0">
              <a:latin typeface="Calibri" panose="020F0502020204030204" pitchFamily="34" charset="0"/>
            </a:endParaRPr>
          </a:p>
          <a:p>
            <a:pPr eaLnBrk="1" hangingPunct="1">
              <a:spcBef>
                <a:spcPct val="0"/>
              </a:spcBef>
              <a:buClrTx/>
              <a:buSzTx/>
              <a:buFontTx/>
              <a:buChar char="-"/>
            </a:pPr>
            <a:endParaRPr lang="sr-Latn-CS" altLang="en-US" sz="2800" dirty="0">
              <a:latin typeface="Calibri" panose="020F0502020204030204" pitchFamily="34" charset="0"/>
            </a:endParaRPr>
          </a:p>
          <a:p>
            <a:pPr eaLnBrk="1" hangingPunct="1">
              <a:spcBef>
                <a:spcPct val="0"/>
              </a:spcBef>
              <a:buClrTx/>
              <a:buSzTx/>
              <a:buFontTx/>
              <a:buChar char="-"/>
            </a:pPr>
            <a:endParaRPr lang="sr-Latn-CS" altLang="en-US" sz="2800" dirty="0">
              <a:latin typeface="Calibri" panose="020F0502020204030204" pitchFamily="34" charset="0"/>
            </a:endParaRPr>
          </a:p>
          <a:p>
            <a:pPr eaLnBrk="1" hangingPunct="1">
              <a:spcBef>
                <a:spcPct val="0"/>
              </a:spcBef>
              <a:buClrTx/>
              <a:buSzTx/>
              <a:buFontTx/>
              <a:buChar char="-"/>
            </a:pPr>
            <a:endParaRPr lang="sr-Latn-CS" altLang="en-US" sz="2800" dirty="0">
              <a:latin typeface="Calibri" panose="020F0502020204030204" pitchFamily="34" charset="0"/>
            </a:endParaRPr>
          </a:p>
          <a:p>
            <a:pPr eaLnBrk="1" hangingPunct="1">
              <a:spcBef>
                <a:spcPct val="0"/>
              </a:spcBef>
              <a:buClrTx/>
              <a:buSzTx/>
              <a:buFontTx/>
              <a:buChar char="-"/>
            </a:pPr>
            <a:endParaRPr lang="sr-Latn-CS" altLang="en-US" sz="2800" dirty="0">
              <a:latin typeface="Calibri" panose="020F0502020204030204" pitchFamily="34" charset="0"/>
            </a:endParaRPr>
          </a:p>
        </p:txBody>
      </p:sp>
    </p:spTree>
  </p:cSld>
  <p:clrMapOvr>
    <a:masterClrMapping/>
  </p:clrMapOvr>
  <p:transition spd="slow">
    <p:zoom/>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3"/>
          <p:cNvPicPr>
            <a:picLocks noChangeAspect="1" noChangeArrowheads="1"/>
          </p:cNvPicPr>
          <p:nvPr/>
        </p:nvPicPr>
        <p:blipFill>
          <a:blip r:embed="rId2">
            <a:extLst>
              <a:ext uri="{28A0092B-C50C-407E-A947-70E740481C1C}">
                <a14:useLocalDpi xmlns:a14="http://schemas.microsoft.com/office/drawing/2010/main" val="0"/>
              </a:ext>
            </a:extLst>
          </a:blip>
          <a:srcRect l="21498" t="17345" r="33092" b="18204"/>
          <a:stretch>
            <a:fillRect/>
          </a:stretch>
        </p:blipFill>
        <p:spPr bwMode="auto">
          <a:xfrm>
            <a:off x="4160838" y="1357313"/>
            <a:ext cx="4983162"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9" name="Title 1"/>
          <p:cNvSpPr>
            <a:spLocks noGrp="1"/>
          </p:cNvSpPr>
          <p:nvPr>
            <p:ph type="title" idx="4294967295"/>
          </p:nvPr>
        </p:nvSpPr>
        <p:spPr>
          <a:xfrm>
            <a:off x="457200" y="274638"/>
            <a:ext cx="8229600" cy="725487"/>
          </a:xfrm>
        </p:spPr>
        <p:txBody>
          <a:bodyPr/>
          <a:lstStyle/>
          <a:p>
            <a:pPr eaLnBrk="1" hangingPunct="1"/>
            <a:r>
              <a:rPr lang="en-GB" altLang="en-US" sz="3600" dirty="0">
                <a:latin typeface="Calibri" panose="020F0502020204030204" pitchFamily="34" charset="0"/>
              </a:rPr>
              <a:t>Typical</a:t>
            </a:r>
            <a:r>
              <a:rPr lang="sr-Latn-CS" altLang="en-US" sz="3600" dirty="0"/>
              <a:t> </a:t>
            </a:r>
            <a:r>
              <a:rPr lang="sr-Latn-CS" altLang="en-US" sz="3600" dirty="0" err="1"/>
              <a:t>nn</a:t>
            </a:r>
            <a:r>
              <a:rPr lang="sr-Latn-CS" altLang="en-US" sz="3600" dirty="0"/>
              <a:t>. </a:t>
            </a:r>
            <a:r>
              <a:rPr lang="sr-Latn-CS" altLang="en-US" sz="3600" dirty="0" err="1"/>
              <a:t>intercostales</a:t>
            </a:r>
            <a:r>
              <a:rPr lang="sr-Latn-CS" altLang="en-US" sz="3600" dirty="0"/>
              <a:t> (III – VI)</a:t>
            </a:r>
          </a:p>
        </p:txBody>
      </p:sp>
      <p:sp>
        <p:nvSpPr>
          <p:cNvPr id="96260" name="Content Placeholder 2"/>
          <p:cNvSpPr>
            <a:spLocks noGrp="1"/>
          </p:cNvSpPr>
          <p:nvPr>
            <p:ph idx="4294967295"/>
          </p:nvPr>
        </p:nvSpPr>
        <p:spPr>
          <a:xfrm>
            <a:off x="0" y="1214438"/>
            <a:ext cx="8229600" cy="4983162"/>
          </a:xfrm>
        </p:spPr>
        <p:txBody>
          <a:bodyPr/>
          <a:lstStyle/>
          <a:p>
            <a:pPr eaLnBrk="1" hangingPunct="1"/>
            <a:r>
              <a:rPr lang="en-GB" altLang="en-US" sz="1800" dirty="0">
                <a:latin typeface="Cambria" panose="02040503050406030204" pitchFamily="18" charset="0"/>
              </a:rPr>
              <a:t>Branches</a:t>
            </a:r>
            <a:r>
              <a:rPr lang="sr-Latn-CS" altLang="en-US" sz="1800" dirty="0"/>
              <a:t>:</a:t>
            </a:r>
            <a:br>
              <a:rPr lang="sr-Latn-CS" altLang="en-US" sz="1800" dirty="0"/>
            </a:br>
            <a:r>
              <a:rPr lang="sr-Latn-CS" altLang="en-US" sz="1800" b="1" dirty="0"/>
              <a:t>- </a:t>
            </a:r>
            <a:r>
              <a:rPr lang="en-GB" altLang="en-US" sz="1600" b="1" dirty="0">
                <a:latin typeface="Cambria" panose="02040503050406030204" pitchFamily="18" charset="0"/>
              </a:rPr>
              <a:t>muscular</a:t>
            </a:r>
            <a:r>
              <a:rPr lang="sr-Latn-CS" altLang="en-US" sz="1800" b="1" dirty="0"/>
              <a:t> </a:t>
            </a:r>
            <a:r>
              <a:rPr lang="sr-Latn-CS" altLang="en-US" sz="1800" dirty="0"/>
              <a:t>– </a:t>
            </a:r>
            <a:r>
              <a:rPr lang="en-GB" altLang="en-US" sz="1600" dirty="0">
                <a:latin typeface="Cambria" panose="02040503050406030204" pitchFamily="18" charset="0"/>
              </a:rPr>
              <a:t>arise along the course of</a:t>
            </a:r>
            <a:br>
              <a:rPr lang="en-GB" altLang="en-US" sz="1600" dirty="0">
                <a:latin typeface="Cambria" panose="02040503050406030204" pitchFamily="18" charset="0"/>
              </a:rPr>
            </a:br>
            <a:r>
              <a:rPr lang="en-GB" altLang="en-US" sz="1600" dirty="0">
                <a:latin typeface="Cambria" panose="02040503050406030204" pitchFamily="18" charset="0"/>
              </a:rPr>
              <a:t>                            intercostal nerve</a:t>
            </a:r>
            <a:br>
              <a:rPr lang="sr-Latn-CS" altLang="en-US" sz="1800" dirty="0"/>
            </a:br>
            <a:r>
              <a:rPr lang="sr-Latn-CS" altLang="en-US" sz="1800" b="1" dirty="0"/>
              <a:t>- </a:t>
            </a:r>
            <a:r>
              <a:rPr lang="en-GB" altLang="en-US" sz="1600" b="1" dirty="0">
                <a:latin typeface="Cambria" panose="02040503050406030204" pitchFamily="18" charset="0"/>
              </a:rPr>
              <a:t>pleural</a:t>
            </a:r>
            <a:r>
              <a:rPr lang="sr-Latn-CS" altLang="en-US" sz="1800" dirty="0"/>
              <a:t> – </a:t>
            </a:r>
            <a:r>
              <a:rPr lang="en-GB" altLang="en-US" sz="1600" dirty="0">
                <a:latin typeface="Cambria" panose="02040503050406030204" pitchFamily="18" charset="0"/>
              </a:rPr>
              <a:t>sensory (3-5) for costal pleura</a:t>
            </a:r>
            <a:endParaRPr lang="sr-Latn-CS" altLang="en-US" sz="1800" dirty="0"/>
          </a:p>
          <a:p>
            <a:pPr eaLnBrk="1" hangingPunct="1">
              <a:buFont typeface="Arial" panose="020B0604020202020204" pitchFamily="34" charset="0"/>
              <a:buNone/>
            </a:pPr>
            <a:r>
              <a:rPr lang="sr-Latn-CS" altLang="en-US" sz="1800" dirty="0"/>
              <a:t>	</a:t>
            </a:r>
            <a:r>
              <a:rPr lang="sr-Latn-CS" altLang="en-US" sz="1800" b="1" dirty="0"/>
              <a:t>- </a:t>
            </a:r>
            <a:r>
              <a:rPr lang="en-GB" altLang="en-US" sz="1600" b="1" dirty="0">
                <a:latin typeface="Cambria" panose="02040503050406030204" pitchFamily="18" charset="0"/>
              </a:rPr>
              <a:t>cutaneous</a:t>
            </a:r>
            <a:r>
              <a:rPr lang="sr-Latn-CS" altLang="en-US" sz="1800" b="1" dirty="0"/>
              <a:t> –</a:t>
            </a:r>
            <a:br>
              <a:rPr lang="sr-Latn-CS" altLang="en-US" sz="1800" b="1" dirty="0"/>
            </a:br>
            <a:r>
              <a:rPr lang="sr-Latn-CS" altLang="en-US" sz="1800" b="1" dirty="0"/>
              <a:t>a) r. </a:t>
            </a:r>
            <a:r>
              <a:rPr lang="sr-Latn-CS" altLang="en-US" sz="1800" b="1" dirty="0" err="1"/>
              <a:t>cutaneus</a:t>
            </a:r>
            <a:r>
              <a:rPr lang="sr-Latn-CS" altLang="en-US" sz="1800" b="1" dirty="0"/>
              <a:t> </a:t>
            </a:r>
            <a:r>
              <a:rPr lang="sr-Latn-CS" altLang="en-US" sz="1800" b="1" dirty="0" err="1"/>
              <a:t>lateralis</a:t>
            </a:r>
            <a:r>
              <a:rPr lang="sr-Latn-CS" altLang="en-US" sz="1800" b="1" dirty="0"/>
              <a:t> </a:t>
            </a:r>
            <a:br>
              <a:rPr lang="sr-Latn-CS" altLang="en-US" sz="1800" dirty="0"/>
            </a:br>
            <a:r>
              <a:rPr lang="sr-Latn-CS" altLang="en-US" sz="1800" dirty="0"/>
              <a:t>     - </a:t>
            </a:r>
            <a:r>
              <a:rPr lang="en-GB" altLang="en-US" sz="1600" dirty="0">
                <a:latin typeface="Cambria" panose="02040503050406030204" pitchFamily="18" charset="0"/>
              </a:rPr>
              <a:t>arises at the level of middle axillar line</a:t>
            </a:r>
            <a:endParaRPr lang="sr-Latn-CS" altLang="en-US" sz="1600" dirty="0"/>
          </a:p>
          <a:p>
            <a:pPr eaLnBrk="1" hangingPunct="1">
              <a:buFont typeface="Arial" panose="020B0604020202020204" pitchFamily="34" charset="0"/>
              <a:buNone/>
            </a:pPr>
            <a:r>
              <a:rPr lang="sr-Latn-CS" altLang="en-US" sz="1800" dirty="0"/>
              <a:t>	     - </a:t>
            </a:r>
            <a:r>
              <a:rPr lang="en-GB" altLang="en-US" sz="1600" dirty="0">
                <a:latin typeface="Cambria" panose="02040503050406030204" pitchFamily="18" charset="0"/>
              </a:rPr>
              <a:t>pierces</a:t>
            </a:r>
            <a:r>
              <a:rPr lang="sr-Latn-CS" altLang="en-US" sz="1800" dirty="0"/>
              <a:t> m. </a:t>
            </a:r>
            <a:r>
              <a:rPr lang="sr-Latn-CS" altLang="en-US" sz="1800" dirty="0" err="1"/>
              <a:t>intercostalis</a:t>
            </a:r>
            <a:r>
              <a:rPr lang="sr-Latn-CS" altLang="en-US" sz="1800" dirty="0"/>
              <a:t> </a:t>
            </a:r>
            <a:r>
              <a:rPr lang="sr-Latn-CS" altLang="en-US" sz="1800" dirty="0" err="1"/>
              <a:t>extenus</a:t>
            </a:r>
            <a:br>
              <a:rPr lang="sr-Latn-CS" altLang="en-US" sz="1800" dirty="0"/>
            </a:br>
            <a:r>
              <a:rPr lang="sr-Latn-CS" altLang="en-US" sz="1800" dirty="0"/>
              <a:t>     - </a:t>
            </a:r>
            <a:r>
              <a:rPr lang="en-GB" altLang="en-US" sz="1600" dirty="0">
                <a:latin typeface="Cambria" panose="02040503050406030204" pitchFamily="18" charset="0"/>
              </a:rPr>
              <a:t>divides into:</a:t>
            </a:r>
            <a:br>
              <a:rPr lang="en-GB" altLang="en-US" sz="1600" dirty="0">
                <a:latin typeface="Cambria" panose="02040503050406030204" pitchFamily="18" charset="0"/>
              </a:rPr>
            </a:br>
            <a:r>
              <a:rPr lang="en-GB" altLang="en-US" sz="1600" dirty="0">
                <a:latin typeface="Cambria" panose="02040503050406030204" pitchFamily="18" charset="0"/>
              </a:rPr>
              <a:t>        </a:t>
            </a:r>
            <a:r>
              <a:rPr lang="sr-Latn-CS" altLang="en-US" sz="1800" u="sng" dirty="0"/>
              <a:t>r. </a:t>
            </a:r>
            <a:r>
              <a:rPr lang="sr-Latn-CS" altLang="en-US" sz="1800" u="sng" dirty="0" err="1"/>
              <a:t>anterior</a:t>
            </a:r>
            <a:r>
              <a:rPr lang="sr-Latn-CS" altLang="en-US" sz="1800" u="sng" dirty="0"/>
              <a:t> </a:t>
            </a:r>
            <a:r>
              <a:rPr lang="sr-Latn-CS" altLang="en-US" sz="1800" dirty="0"/>
              <a:t> (</a:t>
            </a:r>
            <a:r>
              <a:rPr lang="en-GB" altLang="en-US" sz="1600" dirty="0">
                <a:latin typeface="Cambria" panose="02040503050406030204" pitchFamily="18" charset="0"/>
              </a:rPr>
              <a:t>for the skin of  thoracic wall</a:t>
            </a:r>
            <a:br>
              <a:rPr lang="en-GB" altLang="en-US" sz="1600" dirty="0">
                <a:latin typeface="Cambria" panose="02040503050406030204" pitchFamily="18" charset="0"/>
              </a:rPr>
            </a:br>
            <a:r>
              <a:rPr lang="en-GB" altLang="en-US" sz="1600" dirty="0">
                <a:latin typeface="Cambria" panose="02040503050406030204" pitchFamily="18" charset="0"/>
              </a:rPr>
              <a:t>        and lateral part of breasts </a:t>
            </a:r>
            <a:r>
              <a:rPr lang="sr-Latn-CS" altLang="en-US" sz="1800" dirty="0"/>
              <a:t>–</a:t>
            </a:r>
            <a:r>
              <a:rPr lang="sr-Latn-CS" altLang="en-US" sz="1800" dirty="0" err="1"/>
              <a:t>rr</a:t>
            </a:r>
            <a:r>
              <a:rPr lang="sr-Latn-CS" altLang="en-US" sz="1800" dirty="0"/>
              <a:t>. </a:t>
            </a:r>
            <a:r>
              <a:rPr lang="sr-Latn-CS" altLang="en-US" sz="1800" dirty="0" err="1"/>
              <a:t>mammarii</a:t>
            </a:r>
            <a:r>
              <a:rPr lang="sr-Latn-CS" altLang="en-US" sz="1800" dirty="0"/>
              <a:t> lat.)</a:t>
            </a:r>
            <a:br>
              <a:rPr lang="sr-Latn-CS" altLang="en-US" sz="1800" dirty="0"/>
            </a:br>
            <a:r>
              <a:rPr lang="sr-Latn-CS" altLang="en-US" sz="1800" dirty="0"/>
              <a:t>       </a:t>
            </a:r>
            <a:r>
              <a:rPr lang="sr-Latn-CS" altLang="en-US" sz="1800" u="sng" dirty="0"/>
              <a:t>r. </a:t>
            </a:r>
            <a:r>
              <a:rPr lang="sr-Latn-CS" altLang="en-US" sz="1800" u="sng" dirty="0" err="1"/>
              <a:t>posterior</a:t>
            </a:r>
            <a:r>
              <a:rPr lang="sr-Latn-CS" altLang="en-US" sz="1800" dirty="0"/>
              <a:t>  (</a:t>
            </a:r>
            <a:r>
              <a:rPr lang="en-GB" altLang="en-US" sz="1600" dirty="0" err="1">
                <a:latin typeface="Cambria" panose="02040503050406030204" pitchFamily="18" charset="0"/>
              </a:rPr>
              <a:t>fot</a:t>
            </a:r>
            <a:r>
              <a:rPr lang="en-GB" altLang="en-US" sz="1600" dirty="0">
                <a:latin typeface="Cambria" panose="02040503050406030204" pitchFamily="18" charset="0"/>
              </a:rPr>
              <a:t> the skin of back and </a:t>
            </a:r>
            <a:br>
              <a:rPr lang="en-GB" altLang="en-US" sz="1600" dirty="0">
                <a:latin typeface="Cambria" panose="02040503050406030204" pitchFamily="18" charset="0"/>
              </a:rPr>
            </a:br>
            <a:r>
              <a:rPr lang="en-GB" altLang="en-US" sz="1600" dirty="0">
                <a:latin typeface="Cambria" panose="02040503050406030204" pitchFamily="18" charset="0"/>
              </a:rPr>
              <a:t>          scapular region</a:t>
            </a:r>
            <a:r>
              <a:rPr lang="sr-Latn-CS" altLang="en-US" sz="1800" dirty="0"/>
              <a:t>)</a:t>
            </a:r>
            <a:br>
              <a:rPr lang="sr-Cyrl-CS" altLang="en-US" sz="1800" dirty="0">
                <a:latin typeface="Cambria" panose="02040503050406030204" pitchFamily="18" charset="0"/>
              </a:rPr>
            </a:br>
            <a:br>
              <a:rPr lang="sr-Latn-CS" altLang="en-US" sz="1800" dirty="0"/>
            </a:br>
            <a:r>
              <a:rPr lang="sr-Latn-CS" altLang="en-US" sz="1800" b="1" dirty="0"/>
              <a:t>b) r. </a:t>
            </a:r>
            <a:r>
              <a:rPr lang="sr-Latn-CS" altLang="en-US" sz="1800" b="1" dirty="0" err="1"/>
              <a:t>cutaneus</a:t>
            </a:r>
            <a:r>
              <a:rPr lang="sr-Latn-CS" altLang="en-US" sz="1800" b="1" dirty="0"/>
              <a:t> </a:t>
            </a:r>
            <a:r>
              <a:rPr lang="sr-Latn-CS" altLang="en-US" sz="1800" b="1" dirty="0" err="1"/>
              <a:t>anterior</a:t>
            </a:r>
            <a:endParaRPr lang="sr-Latn-CS" altLang="en-US" sz="1800" b="1" dirty="0"/>
          </a:p>
          <a:p>
            <a:pPr eaLnBrk="1" hangingPunct="1">
              <a:buFont typeface="Arial" panose="020B0604020202020204" pitchFamily="34" charset="0"/>
              <a:buNone/>
            </a:pPr>
            <a:r>
              <a:rPr lang="sr-Latn-CS" altLang="en-US" sz="1800" dirty="0"/>
              <a:t>	     </a:t>
            </a:r>
            <a:r>
              <a:rPr lang="sr-Latn-CS" altLang="en-US" sz="1600" dirty="0"/>
              <a:t>- </a:t>
            </a:r>
            <a:r>
              <a:rPr lang="en-GB" altLang="en-US" sz="1600" dirty="0">
                <a:latin typeface="Cambria" panose="02040503050406030204" pitchFamily="18" charset="0"/>
              </a:rPr>
              <a:t>for the anterior thoracic wall</a:t>
            </a:r>
            <a:endParaRPr lang="sr-Latn-CS" altLang="en-US" sz="1600" dirty="0"/>
          </a:p>
        </p:txBody>
      </p:sp>
    </p:spTree>
  </p:cSld>
  <p:clrMapOvr>
    <a:masterClrMapping/>
  </p:clrMapOvr>
  <p:transition spd="slow">
    <p:zoom/>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idx="4294967295"/>
          </p:nvPr>
        </p:nvSpPr>
        <p:spPr>
          <a:xfrm>
            <a:off x="428625" y="0"/>
            <a:ext cx="8229600" cy="714375"/>
          </a:xfrm>
        </p:spPr>
        <p:txBody>
          <a:bodyPr/>
          <a:lstStyle/>
          <a:p>
            <a:pPr eaLnBrk="1" hangingPunct="1"/>
            <a:r>
              <a:rPr lang="en-GB" altLang="en-US" sz="3200" b="1" dirty="0"/>
              <a:t>Atypical</a:t>
            </a:r>
            <a:r>
              <a:rPr lang="sr-Latn-CS" altLang="en-US" sz="3600" b="1" dirty="0"/>
              <a:t> </a:t>
            </a:r>
            <a:r>
              <a:rPr lang="sr-Latn-CS" altLang="en-US" sz="3600" b="1" dirty="0" err="1"/>
              <a:t>nn</a:t>
            </a:r>
            <a:r>
              <a:rPr lang="sr-Latn-CS" altLang="en-US" sz="3600" b="1" dirty="0"/>
              <a:t>. </a:t>
            </a:r>
            <a:r>
              <a:rPr lang="sr-Latn-CS" altLang="en-US" sz="3600" b="1" dirty="0" err="1"/>
              <a:t>intercostales</a:t>
            </a:r>
            <a:endParaRPr lang="sr-Latn-CS" altLang="en-US" sz="3600" b="1" dirty="0"/>
          </a:p>
        </p:txBody>
      </p:sp>
      <p:sp>
        <p:nvSpPr>
          <p:cNvPr id="97283" name="Content Placeholder 2"/>
          <p:cNvSpPr>
            <a:spLocks noGrp="1"/>
          </p:cNvSpPr>
          <p:nvPr>
            <p:ph idx="4294967295"/>
          </p:nvPr>
        </p:nvSpPr>
        <p:spPr>
          <a:xfrm>
            <a:off x="214312" y="642938"/>
            <a:ext cx="8822183" cy="6000750"/>
          </a:xfrm>
        </p:spPr>
        <p:txBody>
          <a:bodyPr/>
          <a:lstStyle/>
          <a:p>
            <a:pPr eaLnBrk="1" hangingPunct="1">
              <a:lnSpc>
                <a:spcPct val="90000"/>
              </a:lnSpc>
              <a:buFont typeface="Arial" panose="020B0604020202020204" pitchFamily="34" charset="0"/>
              <a:buChar char="•"/>
            </a:pPr>
            <a:r>
              <a:rPr lang="sr-Latn-CS" altLang="en-US" sz="1700" b="1" dirty="0"/>
              <a:t>N. intercostalis I </a:t>
            </a:r>
            <a:r>
              <a:rPr lang="sr-Latn-CS" altLang="en-US" sz="1400" dirty="0"/>
              <a:t>-  </a:t>
            </a:r>
            <a:r>
              <a:rPr lang="en-GB" altLang="en-US" sz="1400" dirty="0">
                <a:latin typeface="Cambria" panose="02040503050406030204" pitchFamily="18" charset="0"/>
              </a:rPr>
              <a:t>branches</a:t>
            </a:r>
            <a:r>
              <a:rPr lang="sr-Latn-CS" altLang="en-US" sz="1400" dirty="0"/>
              <a:t>:</a:t>
            </a:r>
            <a:br>
              <a:rPr lang="sr-Latn-CS" altLang="en-US" sz="1400" dirty="0"/>
            </a:br>
            <a:r>
              <a:rPr lang="sr-Latn-CS" altLang="en-US" sz="1400" dirty="0"/>
              <a:t>1) </a:t>
            </a:r>
            <a:r>
              <a:rPr lang="en-GB" altLang="en-US" sz="1400" dirty="0">
                <a:latin typeface="Cambria" panose="02040503050406030204" pitchFamily="18" charset="0"/>
              </a:rPr>
              <a:t>forms union with anterior ramus of C8 spinal nerve and forms the part of </a:t>
            </a:r>
            <a:r>
              <a:rPr lang="sr-Latn-CS" altLang="en-US" sz="1700" dirty="0" err="1"/>
              <a:t>plexus</a:t>
            </a:r>
            <a:r>
              <a:rPr lang="sr-Latn-CS" altLang="en-US" sz="1700" dirty="0"/>
              <a:t> </a:t>
            </a:r>
            <a:r>
              <a:rPr lang="sr-Latn-CS" altLang="en-US" sz="1700" dirty="0" err="1"/>
              <a:t>brachialis</a:t>
            </a:r>
            <a:br>
              <a:rPr lang="sr-Latn-CS" altLang="en-US" sz="1400" dirty="0"/>
            </a:br>
            <a:r>
              <a:rPr lang="sr-Latn-CS" altLang="en-US" sz="1400" dirty="0"/>
              <a:t>            (</a:t>
            </a:r>
            <a:r>
              <a:rPr lang="en-GB" altLang="en-US" sz="1400" dirty="0">
                <a:latin typeface="Cambria" panose="02040503050406030204" pitchFamily="18" charset="0"/>
              </a:rPr>
              <a:t>correspond to</a:t>
            </a:r>
            <a:r>
              <a:rPr lang="sr-Latn-CS" altLang="en-US" sz="1400" dirty="0"/>
              <a:t> </a:t>
            </a:r>
            <a:r>
              <a:rPr lang="sr-Latn-CS" altLang="en-US" sz="1700" dirty="0"/>
              <a:t>r.cutaneus </a:t>
            </a:r>
            <a:r>
              <a:rPr lang="sr-Latn-CS" altLang="en-US" sz="1700" dirty="0" err="1"/>
              <a:t>lateralis</a:t>
            </a:r>
            <a:r>
              <a:rPr lang="sr-Latn-CS" altLang="en-US" sz="1700" dirty="0"/>
              <a:t> </a:t>
            </a:r>
            <a:r>
              <a:rPr lang="sr-Cyrl-CS" altLang="en-US" sz="1400" dirty="0">
                <a:latin typeface="Cambria" panose="02040503050406030204" pitchFamily="18" charset="0"/>
              </a:rPr>
              <a:t>о</a:t>
            </a:r>
            <a:r>
              <a:rPr lang="en-GB" altLang="en-US" sz="1400" dirty="0">
                <a:latin typeface="Cambria" panose="02040503050406030204" pitchFamily="18" charset="0"/>
              </a:rPr>
              <a:t>f typical</a:t>
            </a:r>
            <a:r>
              <a:rPr lang="sr-Latn-CS" altLang="en-US" sz="1400" dirty="0"/>
              <a:t> </a:t>
            </a:r>
            <a:r>
              <a:rPr lang="sr-Latn-CS" altLang="en-US" sz="1700" dirty="0"/>
              <a:t>nn. intercostales)</a:t>
            </a:r>
            <a:br>
              <a:rPr lang="sr-Latn-CS" altLang="en-US" sz="1400" dirty="0"/>
            </a:br>
            <a:r>
              <a:rPr lang="sr-Latn-CS" altLang="en-US" sz="1400" dirty="0"/>
              <a:t>2) </a:t>
            </a:r>
            <a:r>
              <a:rPr lang="en-GB" altLang="en-US" sz="1400" dirty="0">
                <a:latin typeface="Cambria" panose="02040503050406030204" pitchFamily="18" charset="0"/>
              </a:rPr>
              <a:t>continues the course of </a:t>
            </a:r>
            <a:r>
              <a:rPr lang="sr-Latn-CS" altLang="en-US" sz="1700" dirty="0"/>
              <a:t>n. intercostalis I</a:t>
            </a:r>
          </a:p>
          <a:p>
            <a:pPr eaLnBrk="1" hangingPunct="1">
              <a:lnSpc>
                <a:spcPct val="90000"/>
              </a:lnSpc>
              <a:buFont typeface="Arial" panose="020B0604020202020204" pitchFamily="34" charset="0"/>
              <a:buNone/>
            </a:pPr>
            <a:r>
              <a:rPr lang="sr-Latn-CS" altLang="en-US" sz="1400" dirty="0"/>
              <a:t>	-  </a:t>
            </a:r>
            <a:r>
              <a:rPr lang="en-GB" altLang="en-US" sz="1400" u="sng" dirty="0">
                <a:latin typeface="Cambria" panose="02040503050406030204" pitchFamily="18" charset="0"/>
              </a:rPr>
              <a:t>do not </a:t>
            </a:r>
            <a:r>
              <a:rPr lang="en-GB" altLang="en-US" sz="1400" dirty="0">
                <a:latin typeface="Cambria" panose="02040503050406030204" pitchFamily="18" charset="0"/>
              </a:rPr>
              <a:t>branches to </a:t>
            </a:r>
            <a:r>
              <a:rPr lang="sr-Latn-CS" altLang="en-US" sz="1700" dirty="0"/>
              <a:t>r. cutaneus anterior</a:t>
            </a:r>
          </a:p>
          <a:p>
            <a:pPr eaLnBrk="1" hangingPunct="1">
              <a:lnSpc>
                <a:spcPct val="90000"/>
              </a:lnSpc>
              <a:buFont typeface="Arial" panose="020B0604020202020204" pitchFamily="34" charset="0"/>
              <a:buChar char="•"/>
            </a:pPr>
            <a:r>
              <a:rPr lang="sr-Latn-CS" altLang="en-US" sz="1700" b="1" dirty="0"/>
              <a:t>N. intercostalis II </a:t>
            </a:r>
            <a:r>
              <a:rPr lang="sr-Latn-CS" altLang="en-US" sz="1400" dirty="0"/>
              <a:t>- </a:t>
            </a:r>
            <a:r>
              <a:rPr lang="en-GB" altLang="en-US" sz="1400" dirty="0">
                <a:latin typeface="Cambria" panose="02040503050406030204" pitchFamily="18" charset="0"/>
              </a:rPr>
              <a:t>branches</a:t>
            </a:r>
            <a:endParaRPr lang="sr-Latn-CS" altLang="en-US" sz="1400" dirty="0"/>
          </a:p>
          <a:p>
            <a:pPr eaLnBrk="1" hangingPunct="1">
              <a:lnSpc>
                <a:spcPct val="90000"/>
              </a:lnSpc>
              <a:buFont typeface="Arial" panose="020B0604020202020204" pitchFamily="34" charset="0"/>
              <a:buNone/>
            </a:pPr>
            <a:r>
              <a:rPr lang="sr-Latn-CS" altLang="en-US" sz="1400" dirty="0"/>
              <a:t>	1) </a:t>
            </a:r>
            <a:r>
              <a:rPr lang="sr-Latn-CS" altLang="en-US" sz="1700" dirty="0"/>
              <a:t>n. intercostobrachialis </a:t>
            </a:r>
            <a:r>
              <a:rPr lang="sr-Latn-CS" altLang="en-US" sz="1400" dirty="0"/>
              <a:t>– </a:t>
            </a:r>
            <a:r>
              <a:rPr lang="en-GB" altLang="en-US" sz="1400" dirty="0">
                <a:latin typeface="Cambria" panose="02040503050406030204" pitchFamily="18" charset="0"/>
              </a:rPr>
              <a:t>formed by union with</a:t>
            </a:r>
            <a:br>
              <a:rPr lang="sr-Latn-CS" altLang="en-US" sz="1400" dirty="0"/>
            </a:br>
            <a:r>
              <a:rPr lang="sr-Latn-CS" altLang="en-US" sz="1400" dirty="0"/>
              <a:t>     </a:t>
            </a:r>
            <a:r>
              <a:rPr lang="sr-Latn-CS" altLang="en-US" sz="1700" dirty="0"/>
              <a:t>n. cutaneus brachi medialis</a:t>
            </a:r>
            <a:br>
              <a:rPr lang="sr-Latn-CS" altLang="en-US" sz="1400" dirty="0"/>
            </a:br>
            <a:r>
              <a:rPr lang="sr-Latn-CS" altLang="en-US" sz="1400" dirty="0"/>
              <a:t>    (</a:t>
            </a:r>
            <a:r>
              <a:rPr lang="en-GB" altLang="en-US" sz="1400" dirty="0">
                <a:latin typeface="Cambria" panose="02040503050406030204" pitchFamily="18" charset="0"/>
              </a:rPr>
              <a:t>correspond to</a:t>
            </a:r>
            <a:r>
              <a:rPr lang="sr-Latn-CS" altLang="en-US" sz="1400" dirty="0"/>
              <a:t> </a:t>
            </a:r>
            <a:r>
              <a:rPr lang="sr-Latn-CS" altLang="en-US" sz="1700" dirty="0"/>
              <a:t>r.cutaneus </a:t>
            </a:r>
            <a:r>
              <a:rPr lang="sr-Latn-CS" altLang="en-US" sz="1700" dirty="0" err="1"/>
              <a:t>lateralis</a:t>
            </a:r>
            <a:r>
              <a:rPr lang="sr-Latn-CS" altLang="en-US" sz="1700" dirty="0"/>
              <a:t> </a:t>
            </a:r>
            <a:r>
              <a:rPr lang="sr-Cyrl-CS" altLang="en-US" sz="1400" dirty="0">
                <a:latin typeface="Cambria" panose="02040503050406030204" pitchFamily="18" charset="0"/>
              </a:rPr>
              <a:t>о</a:t>
            </a:r>
            <a:r>
              <a:rPr lang="en-GB" altLang="en-US" sz="1400" dirty="0">
                <a:latin typeface="Cambria" panose="02040503050406030204" pitchFamily="18" charset="0"/>
              </a:rPr>
              <a:t>f typical</a:t>
            </a:r>
            <a:r>
              <a:rPr lang="sr-Latn-CS" altLang="en-US" sz="1400" dirty="0"/>
              <a:t> </a:t>
            </a:r>
            <a:r>
              <a:rPr lang="sr-Latn-CS" altLang="en-US" sz="1700" dirty="0"/>
              <a:t>nn. intercostales</a:t>
            </a:r>
            <a:r>
              <a:rPr lang="sr-Latn-CS" altLang="en-US" sz="1400" dirty="0"/>
              <a:t>)</a:t>
            </a:r>
            <a:br>
              <a:rPr lang="sr-Latn-CS" altLang="en-US" sz="1400" dirty="0"/>
            </a:br>
            <a:r>
              <a:rPr lang="sr-Latn-CS" altLang="en-US" sz="1400" dirty="0"/>
              <a:t>2) </a:t>
            </a:r>
            <a:r>
              <a:rPr lang="sr-Latn-CS" altLang="en-US" sz="1700" dirty="0"/>
              <a:t>r. cutaneus anterior</a:t>
            </a:r>
          </a:p>
          <a:p>
            <a:pPr eaLnBrk="1" hangingPunct="1">
              <a:lnSpc>
                <a:spcPct val="90000"/>
              </a:lnSpc>
              <a:buFont typeface="Arial" panose="020B0604020202020204" pitchFamily="34" charset="0"/>
              <a:buChar char="•"/>
            </a:pPr>
            <a:r>
              <a:rPr lang="sr-Latn-CS" altLang="en-US" sz="1700" b="1" dirty="0"/>
              <a:t>Nn. intercostales VII - XI</a:t>
            </a:r>
          </a:p>
          <a:p>
            <a:pPr eaLnBrk="1" hangingPunct="1">
              <a:lnSpc>
                <a:spcPct val="90000"/>
              </a:lnSpc>
              <a:buFont typeface="Arial" panose="020B0604020202020204" pitchFamily="34" charset="0"/>
              <a:buNone/>
            </a:pPr>
            <a:r>
              <a:rPr lang="sr-Latn-CS" altLang="en-US" sz="1400" dirty="0"/>
              <a:t>	</a:t>
            </a:r>
            <a:r>
              <a:rPr lang="en-GB" altLang="en-US" sz="1400" dirty="0">
                <a:latin typeface="Cambria" panose="02040503050406030204" pitchFamily="18" charset="0"/>
              </a:rPr>
              <a:t>At the level of anterior end of intercostal space</a:t>
            </a:r>
            <a:r>
              <a:rPr lang="sr-Latn-CS" altLang="en-US" sz="1400" dirty="0"/>
              <a:t>, </a:t>
            </a:r>
            <a:r>
              <a:rPr lang="en-GB" altLang="en-US" sz="1400" dirty="0">
                <a:latin typeface="Cambria" panose="02040503050406030204" pitchFamily="18" charset="0"/>
              </a:rPr>
              <a:t>runs</a:t>
            </a:r>
            <a:r>
              <a:rPr lang="sr-Latn-CS" altLang="en-US" sz="1400" dirty="0"/>
              <a:t> </a:t>
            </a:r>
            <a:br>
              <a:rPr lang="sr-Latn-CS" altLang="en-US" sz="1400" dirty="0"/>
            </a:br>
            <a:r>
              <a:rPr lang="en-GB" altLang="en-US" sz="1400" dirty="0">
                <a:latin typeface="Cambria" panose="02040503050406030204" pitchFamily="18" charset="0"/>
              </a:rPr>
              <a:t>posterior to costal cartilages</a:t>
            </a:r>
            <a:r>
              <a:rPr lang="sr-Latn-CS" altLang="en-US" sz="1400" dirty="0"/>
              <a:t>, </a:t>
            </a:r>
            <a:r>
              <a:rPr lang="en-GB" altLang="en-US" sz="1400" dirty="0">
                <a:latin typeface="Cambria" panose="02040503050406030204" pitchFamily="18" charset="0"/>
              </a:rPr>
              <a:t>and continues between the muscles </a:t>
            </a:r>
            <a:br>
              <a:rPr lang="en-GB" altLang="en-US" sz="1400" dirty="0">
                <a:latin typeface="Cambria" panose="02040503050406030204" pitchFamily="18" charset="0"/>
              </a:rPr>
            </a:br>
            <a:r>
              <a:rPr lang="en-GB" altLang="en-US" sz="1400" dirty="0">
                <a:latin typeface="Cambria" panose="02040503050406030204" pitchFamily="18" charset="0"/>
              </a:rPr>
              <a:t>of abdominal wall (</a:t>
            </a:r>
            <a:r>
              <a:rPr lang="sr-Latn-CS" altLang="en-US" sz="1400" dirty="0"/>
              <a:t> </a:t>
            </a:r>
            <a:r>
              <a:rPr lang="sr-Latn-CS" altLang="en-US" sz="1700" dirty="0"/>
              <a:t>m. transversus </a:t>
            </a:r>
            <a:r>
              <a:rPr lang="sr-Latn-CS" altLang="en-US" sz="1700" dirty="0" err="1"/>
              <a:t>abdominis</a:t>
            </a:r>
            <a:r>
              <a:rPr lang="sr-Latn-CS" altLang="en-US" sz="1700" dirty="0"/>
              <a:t> </a:t>
            </a:r>
            <a:r>
              <a:rPr lang="en-GB" altLang="en-US" sz="1400" dirty="0">
                <a:latin typeface="Cambria" panose="02040503050406030204" pitchFamily="18" charset="0"/>
              </a:rPr>
              <a:t>and</a:t>
            </a:r>
            <a:r>
              <a:rPr lang="sr-Latn-CS" altLang="en-US" sz="1400" dirty="0"/>
              <a:t> </a:t>
            </a:r>
            <a:br>
              <a:rPr lang="sr-Latn-CS" altLang="en-US" sz="1400" dirty="0"/>
            </a:br>
            <a:r>
              <a:rPr lang="sr-Latn-CS" altLang="en-US" sz="1700" dirty="0"/>
              <a:t>m. obliquus </a:t>
            </a:r>
            <a:r>
              <a:rPr lang="sr-Latn-CS" altLang="en-US" sz="1700" dirty="0" err="1"/>
              <a:t>internus</a:t>
            </a:r>
            <a:r>
              <a:rPr lang="sr-Latn-CS" altLang="en-US" sz="1700" dirty="0"/>
              <a:t> </a:t>
            </a:r>
            <a:r>
              <a:rPr lang="sr-Latn-CS" altLang="en-US" sz="1700" dirty="0" err="1"/>
              <a:t>abdominis</a:t>
            </a:r>
            <a:r>
              <a:rPr lang="en-GB" altLang="en-US" sz="1700" dirty="0"/>
              <a:t>)</a:t>
            </a:r>
            <a:r>
              <a:rPr lang="sr-Latn-CS" altLang="en-US" sz="1400" dirty="0"/>
              <a:t>;</a:t>
            </a:r>
            <a:br>
              <a:rPr lang="sr-Latn-CS" altLang="en-US" sz="1400" dirty="0"/>
            </a:br>
            <a:r>
              <a:rPr lang="en-GB" altLang="en-US" sz="1400" u="sng" dirty="0">
                <a:latin typeface="Cambria" panose="02040503050406030204" pitchFamily="18" charset="0"/>
              </a:rPr>
              <a:t>muscular branches</a:t>
            </a:r>
            <a:r>
              <a:rPr lang="sr-Latn-CS" altLang="en-US" sz="1400" dirty="0"/>
              <a:t>: </a:t>
            </a:r>
            <a:r>
              <a:rPr lang="en-GB" altLang="en-US" sz="1400" dirty="0">
                <a:latin typeface="Cambria" panose="02040503050406030204" pitchFamily="18" charset="0"/>
              </a:rPr>
              <a:t>for the muscles of abdominal wall</a:t>
            </a:r>
            <a:r>
              <a:rPr lang="sr-Latn-CS" altLang="en-US" sz="1400" dirty="0"/>
              <a:t>, </a:t>
            </a:r>
            <a:br>
              <a:rPr lang="sr-Latn-CS" altLang="en-US" sz="1400" dirty="0"/>
            </a:br>
            <a:r>
              <a:rPr lang="en-GB" altLang="en-US" sz="1400" dirty="0">
                <a:latin typeface="Cambria" panose="02040503050406030204" pitchFamily="18" charset="0"/>
              </a:rPr>
              <a:t>as for the</a:t>
            </a:r>
            <a:r>
              <a:rPr lang="sr-Latn-CS" altLang="en-US" sz="1400" dirty="0"/>
              <a:t> </a:t>
            </a:r>
            <a:r>
              <a:rPr lang="sr-Latn-CS" altLang="en-US" sz="1700" dirty="0"/>
              <a:t>m. serratus </a:t>
            </a:r>
            <a:r>
              <a:rPr lang="sr-Latn-CS" altLang="en-US" sz="1700" dirty="0" err="1"/>
              <a:t>posterior</a:t>
            </a:r>
            <a:r>
              <a:rPr lang="sr-Latn-CS" altLang="en-US" sz="1700" dirty="0"/>
              <a:t> </a:t>
            </a:r>
            <a:r>
              <a:rPr lang="sr-Latn-CS" altLang="en-US" sz="1700" dirty="0" err="1"/>
              <a:t>inferi</a:t>
            </a:r>
            <a:r>
              <a:rPr lang="en-GB" altLang="en-US" sz="1700" dirty="0"/>
              <a:t>or and intercostal muscles</a:t>
            </a:r>
            <a:endParaRPr lang="sr-Latn-CS" altLang="en-US" sz="1400" dirty="0"/>
          </a:p>
          <a:p>
            <a:pPr eaLnBrk="1" hangingPunct="1">
              <a:lnSpc>
                <a:spcPct val="90000"/>
              </a:lnSpc>
              <a:buFont typeface="Arial" panose="020B0604020202020204" pitchFamily="34" charset="0"/>
              <a:buNone/>
            </a:pPr>
            <a:r>
              <a:rPr lang="sr-Latn-CS" altLang="en-US" sz="1400" dirty="0"/>
              <a:t>	</a:t>
            </a:r>
            <a:r>
              <a:rPr lang="en-GB" altLang="en-US" sz="1400" dirty="0">
                <a:latin typeface="Cambria" panose="02040503050406030204" pitchFamily="18" charset="0"/>
              </a:rPr>
              <a:t>cutaneous branches</a:t>
            </a:r>
            <a:r>
              <a:rPr lang="sr-Latn-CS" altLang="en-US" sz="1400" dirty="0"/>
              <a:t>:  </a:t>
            </a:r>
            <a:r>
              <a:rPr lang="sr-Latn-CS" altLang="en-US" sz="1700" dirty="0"/>
              <a:t>r. cutaneus </a:t>
            </a:r>
            <a:r>
              <a:rPr lang="sr-Latn-CS" altLang="en-US" sz="1700" dirty="0" err="1"/>
              <a:t>lateralis</a:t>
            </a:r>
            <a:r>
              <a:rPr lang="sr-Latn-CS" altLang="en-US" sz="1700" dirty="0"/>
              <a:t>  </a:t>
            </a:r>
            <a:r>
              <a:rPr lang="sr-Latn-CS" altLang="en-US" sz="1400" dirty="0"/>
              <a:t>(</a:t>
            </a:r>
            <a:r>
              <a:rPr lang="en-GB" altLang="en-US" sz="1400" dirty="0">
                <a:latin typeface="Cambria" panose="02040503050406030204" pitchFamily="18" charset="0"/>
              </a:rPr>
              <a:t>for the skin of thoracic wall</a:t>
            </a:r>
            <a:r>
              <a:rPr lang="sr-Latn-CS" altLang="en-US" sz="1400" dirty="0"/>
              <a:t>) </a:t>
            </a:r>
            <a:r>
              <a:rPr lang="en-GB" altLang="en-US" sz="1400" dirty="0">
                <a:latin typeface="Cambria" panose="02040503050406030204" pitchFamily="18" charset="0"/>
              </a:rPr>
              <a:t>and</a:t>
            </a:r>
            <a:r>
              <a:rPr lang="sr-Latn-CS" altLang="en-US" sz="1400" dirty="0"/>
              <a:t>  </a:t>
            </a:r>
            <a:br>
              <a:rPr lang="sr-Latn-CS" altLang="en-US" sz="1400" dirty="0"/>
            </a:br>
            <a:r>
              <a:rPr lang="sr-Latn-CS" altLang="en-US" sz="1400" dirty="0"/>
              <a:t>	</a:t>
            </a:r>
            <a:r>
              <a:rPr lang="sr-Latn-CS" altLang="en-US" sz="1800" dirty="0"/>
              <a:t>         </a:t>
            </a:r>
            <a:r>
              <a:rPr lang="en-GB" altLang="en-US" sz="1800" dirty="0"/>
              <a:t>          </a:t>
            </a:r>
            <a:r>
              <a:rPr lang="sr-Latn-CS" altLang="en-US" sz="1800" dirty="0"/>
              <a:t> </a:t>
            </a:r>
            <a:r>
              <a:rPr lang="sr-Latn-CS" altLang="en-US" sz="1700" dirty="0"/>
              <a:t>r. cutaneus </a:t>
            </a:r>
            <a:r>
              <a:rPr lang="sr-Latn-CS" altLang="en-US" sz="1700" dirty="0" err="1"/>
              <a:t>anterior</a:t>
            </a:r>
            <a:r>
              <a:rPr lang="sr-Latn-CS" altLang="en-US" sz="1700" dirty="0"/>
              <a:t> </a:t>
            </a:r>
            <a:r>
              <a:rPr lang="sr-Latn-CS" altLang="en-US" sz="1400" dirty="0"/>
              <a:t>(</a:t>
            </a:r>
            <a:r>
              <a:rPr lang="en-GB" altLang="en-US" sz="1400" dirty="0">
                <a:latin typeface="Cambria" panose="02040503050406030204" pitchFamily="18" charset="0"/>
              </a:rPr>
              <a:t>for the skin of abdominal wall</a:t>
            </a:r>
            <a:r>
              <a:rPr lang="sr-Latn-CS" altLang="en-US" sz="1400" dirty="0"/>
              <a:t>)</a:t>
            </a:r>
          </a:p>
          <a:p>
            <a:pPr eaLnBrk="1" hangingPunct="1">
              <a:lnSpc>
                <a:spcPct val="90000"/>
              </a:lnSpc>
              <a:buFont typeface="Arial" panose="020B0604020202020204" pitchFamily="34" charset="0"/>
              <a:buChar char="•"/>
            </a:pPr>
            <a:r>
              <a:rPr lang="sr-Latn-CS" altLang="en-US" sz="1700" b="1" dirty="0"/>
              <a:t>N. subcostalis XII</a:t>
            </a:r>
          </a:p>
          <a:p>
            <a:pPr eaLnBrk="1" hangingPunct="1">
              <a:lnSpc>
                <a:spcPct val="90000"/>
              </a:lnSpc>
              <a:buFont typeface="Arial" panose="020B0604020202020204" pitchFamily="34" charset="0"/>
              <a:buNone/>
            </a:pPr>
            <a:r>
              <a:rPr lang="sr-Latn-CS" altLang="en-US" sz="1400" b="1" dirty="0"/>
              <a:t>	- </a:t>
            </a:r>
            <a:r>
              <a:rPr lang="en-GB" altLang="en-US" sz="1400" dirty="0">
                <a:latin typeface="Cambria" panose="02040503050406030204" pitchFamily="18" charset="0"/>
              </a:rPr>
              <a:t>runs adjacent to inferior border of 12</a:t>
            </a:r>
            <a:r>
              <a:rPr lang="en-GB" altLang="en-US" sz="1400" baseline="30000" dirty="0">
                <a:latin typeface="Cambria" panose="02040503050406030204" pitchFamily="18" charset="0"/>
              </a:rPr>
              <a:t>th</a:t>
            </a:r>
            <a:r>
              <a:rPr lang="en-GB" altLang="en-US" sz="1400" dirty="0">
                <a:latin typeface="Cambria" panose="02040503050406030204" pitchFamily="18" charset="0"/>
              </a:rPr>
              <a:t> rib, passes between</a:t>
            </a:r>
            <a:r>
              <a:rPr lang="sr-Latn-CS" altLang="en-US" sz="1800" dirty="0"/>
              <a:t> </a:t>
            </a:r>
            <a:r>
              <a:rPr lang="sr-Latn-CS" altLang="en-US" sz="1700" dirty="0"/>
              <a:t>m. quadratus </a:t>
            </a:r>
            <a:r>
              <a:rPr lang="sr-Latn-CS" altLang="en-US" sz="1700" dirty="0" err="1"/>
              <a:t>lumborum</a:t>
            </a:r>
            <a:r>
              <a:rPr lang="sr-Latn-CS" altLang="en-US" sz="1700" dirty="0"/>
              <a:t> </a:t>
            </a:r>
            <a:r>
              <a:rPr lang="en-GB" altLang="en-US" sz="1400" dirty="0">
                <a:latin typeface="Cambria" panose="02040503050406030204" pitchFamily="18" charset="0"/>
              </a:rPr>
              <a:t>and</a:t>
            </a:r>
            <a:r>
              <a:rPr lang="sr-Latn-CS" altLang="en-US" sz="1400" dirty="0"/>
              <a:t> </a:t>
            </a:r>
            <a:r>
              <a:rPr lang="sr-Latn-CS" altLang="en-US" sz="1700" dirty="0" err="1"/>
              <a:t>fascia</a:t>
            </a:r>
            <a:r>
              <a:rPr lang="en-GB" altLang="en-US" sz="1700" dirty="0"/>
              <a:t> </a:t>
            </a:r>
            <a:r>
              <a:rPr lang="sr-Latn-CS" altLang="en-US" sz="1700" dirty="0" err="1"/>
              <a:t>transversalis</a:t>
            </a:r>
            <a:r>
              <a:rPr lang="sr-Latn-CS" altLang="en-US" sz="1400" dirty="0"/>
              <a:t>,</a:t>
            </a:r>
            <a:br>
              <a:rPr lang="en-GB" altLang="en-US" sz="1400" dirty="0"/>
            </a:br>
            <a:r>
              <a:rPr lang="en-GB" altLang="en-US" sz="1400" dirty="0"/>
              <a:t>  </a:t>
            </a:r>
            <a:r>
              <a:rPr lang="en-GB" altLang="en-US" sz="1400" dirty="0">
                <a:latin typeface="Cambria" panose="02040503050406030204" pitchFamily="18" charset="0"/>
              </a:rPr>
              <a:t>pierces</a:t>
            </a:r>
            <a:r>
              <a:rPr lang="sr-Latn-CS" altLang="en-US" sz="1400" dirty="0"/>
              <a:t> </a:t>
            </a:r>
            <a:r>
              <a:rPr lang="sr-Latn-CS" altLang="en-US" sz="1700" dirty="0"/>
              <a:t>m. transversus </a:t>
            </a:r>
            <a:r>
              <a:rPr lang="sr-Latn-CS" altLang="en-US" sz="1700" dirty="0" err="1"/>
              <a:t>abdominis</a:t>
            </a:r>
            <a:r>
              <a:rPr lang="sr-Latn-CS" altLang="en-US" sz="1700" dirty="0"/>
              <a:t> </a:t>
            </a:r>
            <a:r>
              <a:rPr lang="en-GB" altLang="en-US" sz="1400" dirty="0">
                <a:latin typeface="Cambria" panose="02040503050406030204" pitchFamily="18" charset="0"/>
              </a:rPr>
              <a:t>and </a:t>
            </a:r>
            <a:r>
              <a:rPr lang="en-GB" altLang="en-US" sz="1400" u="sng" dirty="0">
                <a:latin typeface="Cambria" panose="02040503050406030204" pitchFamily="18" charset="0"/>
              </a:rPr>
              <a:t>innervates abdominal muscles</a:t>
            </a:r>
            <a:br>
              <a:rPr lang="sr-Latn-CS" altLang="en-US" sz="1400" dirty="0"/>
            </a:br>
            <a:r>
              <a:rPr lang="sr-Latn-CS" altLang="en-US" sz="1400" dirty="0"/>
              <a:t>- </a:t>
            </a:r>
            <a:r>
              <a:rPr lang="en-GB" altLang="en-US" sz="1400" u="sng" dirty="0">
                <a:latin typeface="Cambria" panose="02040503050406030204" pitchFamily="18" charset="0"/>
              </a:rPr>
              <a:t>cutaneous branch</a:t>
            </a:r>
            <a:r>
              <a:rPr lang="en-GB" altLang="en-US" sz="1400" dirty="0">
                <a:latin typeface="Cambria" panose="02040503050406030204" pitchFamily="18" charset="0"/>
              </a:rPr>
              <a:t>: </a:t>
            </a:r>
            <a:r>
              <a:rPr lang="sr-Latn-CS" altLang="en-US" sz="1400" dirty="0"/>
              <a:t>(</a:t>
            </a:r>
            <a:r>
              <a:rPr lang="sr-Latn-CS" altLang="en-US" sz="1700" dirty="0"/>
              <a:t>r. cutaneus lateralis</a:t>
            </a:r>
            <a:r>
              <a:rPr lang="sr-Latn-CS" altLang="en-US" sz="1400" dirty="0"/>
              <a:t>) </a:t>
            </a:r>
            <a:r>
              <a:rPr lang="en-GB" altLang="en-US" sz="1400" dirty="0">
                <a:latin typeface="Cambria" panose="02040503050406030204" pitchFamily="18" charset="0"/>
              </a:rPr>
              <a:t>descends to </a:t>
            </a:r>
            <a:r>
              <a:rPr lang="sr-Latn-CS" altLang="en-US" sz="1700" dirty="0"/>
              <a:t>spine iliacae anterior superior</a:t>
            </a:r>
          </a:p>
        </p:txBody>
      </p:sp>
      <p:pic>
        <p:nvPicPr>
          <p:cNvPr id="97284" name="Picture 3"/>
          <p:cNvPicPr>
            <a:picLocks noChangeAspect="1" noChangeArrowheads="1"/>
          </p:cNvPicPr>
          <p:nvPr/>
        </p:nvPicPr>
        <p:blipFill>
          <a:blip r:embed="rId2">
            <a:extLst>
              <a:ext uri="{28A0092B-C50C-407E-A947-70E740481C1C}">
                <a14:useLocalDpi xmlns:a14="http://schemas.microsoft.com/office/drawing/2010/main" val="0"/>
              </a:ext>
            </a:extLst>
          </a:blip>
          <a:srcRect l="30750" t="21146" r="29662" b="14278"/>
          <a:stretch>
            <a:fillRect/>
          </a:stretch>
        </p:blipFill>
        <p:spPr bwMode="auto">
          <a:xfrm>
            <a:off x="5765800" y="1285875"/>
            <a:ext cx="3378200"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7285" name="Straight Arrow Connector 5"/>
          <p:cNvCxnSpPr>
            <a:cxnSpLocks noChangeShapeType="1"/>
          </p:cNvCxnSpPr>
          <p:nvPr/>
        </p:nvCxnSpPr>
        <p:spPr bwMode="auto">
          <a:xfrm>
            <a:off x="4427984" y="2708920"/>
            <a:ext cx="2071688" cy="1587"/>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ransition spd="slow">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6"/>
          <p:cNvSpPr txBox="1">
            <a:spLocks noChangeArrowheads="1"/>
          </p:cNvSpPr>
          <p:nvPr/>
        </p:nvSpPr>
        <p:spPr bwMode="auto">
          <a:xfrm>
            <a:off x="3347865" y="539416"/>
            <a:ext cx="590567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FontTx/>
              <a:buNone/>
            </a:pPr>
            <a:r>
              <a:rPr lang="en-GB" i="1" dirty="0" err="1">
                <a:solidFill>
                  <a:srgbClr val="800000"/>
                </a:solidFill>
                <a:effectLst>
                  <a:outerShdw blurRad="38100" dist="38100" dir="2700000" algn="tl">
                    <a:srgbClr val="C0C0C0"/>
                  </a:outerShdw>
                </a:effectLst>
                <a:latin typeface="Comic Sans MS" panose="030F0702030302020204" pitchFamily="66" charset="0"/>
              </a:rPr>
              <a:t>Columna</a:t>
            </a:r>
            <a:r>
              <a:rPr lang="en-GB" i="1" dirty="0">
                <a:solidFill>
                  <a:srgbClr val="800000"/>
                </a:solidFill>
                <a:effectLst>
                  <a:outerShdw blurRad="38100" dist="38100" dir="2700000" algn="tl">
                    <a:srgbClr val="C0C0C0"/>
                  </a:outerShdw>
                </a:effectLst>
                <a:latin typeface="Comic Sans MS" panose="030F0702030302020204" pitchFamily="66" charset="0"/>
              </a:rPr>
              <a:t> </a:t>
            </a:r>
            <a:r>
              <a:rPr lang="en-GB" i="1" dirty="0" err="1">
                <a:solidFill>
                  <a:srgbClr val="800000"/>
                </a:solidFill>
                <a:effectLst>
                  <a:outerShdw blurRad="38100" dist="38100" dir="2700000" algn="tl">
                    <a:srgbClr val="C0C0C0"/>
                  </a:outerShdw>
                </a:effectLst>
                <a:latin typeface="Comic Sans MS" panose="030F0702030302020204" pitchFamily="66" charset="0"/>
              </a:rPr>
              <a:t>vertebralis</a:t>
            </a:r>
            <a:endParaRPr lang="en-GB" i="1" dirty="0">
              <a:solidFill>
                <a:srgbClr val="800000"/>
              </a:solidFill>
              <a:effectLst>
                <a:outerShdw blurRad="38100" dist="38100" dir="2700000" algn="tl">
                  <a:srgbClr val="C0C0C0"/>
                </a:outerShdw>
              </a:effectLst>
              <a:latin typeface="Comic Sans MS" panose="030F0702030302020204" pitchFamily="66" charset="0"/>
            </a:endParaRPr>
          </a:p>
          <a:p>
            <a:pPr algn="ctr" eaLnBrk="1" hangingPunct="1">
              <a:spcBef>
                <a:spcPct val="50000"/>
              </a:spcBef>
              <a:buFontTx/>
              <a:buNone/>
            </a:pPr>
            <a:r>
              <a:rPr lang="en-GB" i="1" dirty="0">
                <a:solidFill>
                  <a:srgbClr val="800000"/>
                </a:solidFill>
                <a:effectLst>
                  <a:outerShdw blurRad="38100" dist="38100" dir="2700000" algn="tl">
                    <a:srgbClr val="C0C0C0"/>
                  </a:outerShdw>
                </a:effectLst>
                <a:latin typeface="Comic Sans MS" panose="030F0702030302020204" pitchFamily="66" charset="0"/>
              </a:rPr>
              <a:t>(Vertebral column)</a:t>
            </a:r>
            <a:r>
              <a:rPr lang="sr-Latn-CS" i="1" dirty="0">
                <a:solidFill>
                  <a:srgbClr val="800000"/>
                </a:solidFill>
                <a:effectLst>
                  <a:outerShdw blurRad="38100" dist="38100" dir="2700000" algn="tl">
                    <a:srgbClr val="C0C0C0"/>
                  </a:outerShdw>
                </a:effectLst>
                <a:latin typeface="Comic Sans MS" panose="030F0702030302020204" pitchFamily="66" charset="0"/>
              </a:rPr>
              <a:t> </a:t>
            </a:r>
            <a:endParaRPr lang="sr-Latn-CS" sz="1800" i="1" dirty="0">
              <a:solidFill>
                <a:srgbClr val="800000"/>
              </a:solidFill>
              <a:effectLst>
                <a:outerShdw blurRad="38100" dist="38100" dir="2700000" algn="tl">
                  <a:srgbClr val="C0C0C0"/>
                </a:outerShdw>
              </a:effectLst>
              <a:latin typeface="Comic Sans MS" panose="030F0702030302020204" pitchFamily="66" charset="0"/>
            </a:endParaRPr>
          </a:p>
        </p:txBody>
      </p:sp>
      <p:pic>
        <p:nvPicPr>
          <p:cNvPr id="4915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50" y="476250"/>
            <a:ext cx="3481388"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Rectangle 2"/>
          <p:cNvSpPr txBox="1">
            <a:spLocks noChangeArrowheads="1"/>
          </p:cNvSpPr>
          <p:nvPr/>
        </p:nvSpPr>
        <p:spPr bwMode="auto">
          <a:xfrm>
            <a:off x="3132138" y="1989138"/>
            <a:ext cx="6121400"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r>
              <a:rPr lang="en-GB" sz="1800" dirty="0">
                <a:latin typeface="Book Antiqua" panose="02040602050305030304" pitchFamily="18" charset="0"/>
              </a:rPr>
              <a:t>The </a:t>
            </a:r>
            <a:r>
              <a:rPr lang="en-GB" sz="1800" b="1" dirty="0">
                <a:latin typeface="Book Antiqua" panose="02040602050305030304" pitchFamily="18" charset="0"/>
              </a:rPr>
              <a:t>vertebral column</a:t>
            </a:r>
            <a:r>
              <a:rPr lang="en-GB" sz="1800" dirty="0">
                <a:latin typeface="Book Antiqua" panose="02040602050305030304" pitchFamily="18" charset="0"/>
              </a:rPr>
              <a:t> is a series of approximately 33 bones called vertebrae, which are separated by intervertebral discs</a:t>
            </a:r>
            <a:endParaRPr lang="en-GB" altLang="en-US" sz="1800" dirty="0">
              <a:latin typeface="Book Antiqua" panose="02040602050305030304" pitchFamily="18" charset="0"/>
            </a:endParaRPr>
          </a:p>
          <a:p>
            <a:pPr eaLnBrk="1" hangingPunct="1"/>
            <a:r>
              <a:rPr lang="en-GB" altLang="en-US" sz="1800" dirty="0">
                <a:latin typeface="Book Antiqua" panose="02040602050305030304" pitchFamily="18" charset="0"/>
              </a:rPr>
              <a:t>In sagittal plane, there are 4 physiological curvatures of vertebral column</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dirty="0">
                <a:latin typeface="Book Antiqua" panose="02040602050305030304" pitchFamily="18" charset="0"/>
              </a:rPr>
              <a:t>thoracic and sacral </a:t>
            </a:r>
            <a:r>
              <a:rPr lang="sr-Cyrl-RS" altLang="en-US" sz="1800" dirty="0">
                <a:latin typeface="Book Antiqua" panose="02040602050305030304" pitchFamily="18" charset="0"/>
              </a:rPr>
              <a:t>– </a:t>
            </a:r>
            <a:br>
              <a:rPr lang="en-GB" altLang="en-US" sz="1800" dirty="0">
                <a:latin typeface="Book Antiqua" panose="02040602050305030304" pitchFamily="18" charset="0"/>
              </a:rPr>
            </a:br>
            <a:r>
              <a:rPr lang="en-GB" altLang="en-US" sz="1800" dirty="0">
                <a:latin typeface="Book Antiqua" panose="02040602050305030304" pitchFamily="18" charset="0"/>
              </a:rPr>
              <a:t>     convex backward </a:t>
            </a:r>
            <a:r>
              <a:rPr lang="sr-Cyrl-RS" altLang="en-US" sz="1800" dirty="0">
                <a:latin typeface="Book Antiqua" panose="02040602050305030304" pitchFamily="18" charset="0"/>
              </a:rPr>
              <a:t>(</a:t>
            </a:r>
            <a:r>
              <a:rPr lang="en-GB" altLang="en-US" sz="1800" dirty="0">
                <a:latin typeface="Book Antiqua" panose="02040602050305030304" pitchFamily="18" charset="0"/>
              </a:rPr>
              <a:t>physiological kyphosis</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en-GB" altLang="en-US" sz="1800" dirty="0">
                <a:latin typeface="Book Antiqua" panose="02040602050305030304" pitchFamily="18" charset="0"/>
              </a:rPr>
              <a:t>cervical and lumbar </a:t>
            </a:r>
            <a:r>
              <a:rPr lang="sr-Cyrl-RS" altLang="en-US" sz="1800" dirty="0">
                <a:latin typeface="Book Antiqua" panose="02040602050305030304" pitchFamily="18" charset="0"/>
              </a:rPr>
              <a:t>– </a:t>
            </a:r>
            <a:br>
              <a:rPr lang="en-GB" altLang="en-US" sz="1800" dirty="0">
                <a:latin typeface="Book Antiqua" panose="02040602050305030304" pitchFamily="18" charset="0"/>
              </a:rPr>
            </a:br>
            <a:r>
              <a:rPr lang="en-GB" altLang="en-US" sz="1800" dirty="0">
                <a:latin typeface="Book Antiqua" panose="02040602050305030304" pitchFamily="18" charset="0"/>
              </a:rPr>
              <a:t>     convex forward </a:t>
            </a:r>
            <a:r>
              <a:rPr lang="sr-Cyrl-RS" altLang="en-US" sz="1800" dirty="0">
                <a:latin typeface="Book Antiqua" panose="02040602050305030304" pitchFamily="18" charset="0"/>
              </a:rPr>
              <a:t>(</a:t>
            </a:r>
            <a:r>
              <a:rPr lang="en-GB" altLang="en-US" sz="1800" dirty="0">
                <a:latin typeface="Book Antiqua" panose="02040602050305030304" pitchFamily="18" charset="0"/>
              </a:rPr>
              <a:t>physiological </a:t>
            </a:r>
            <a:r>
              <a:rPr lang="en-GB" altLang="en-US" sz="1800" dirty="0" err="1">
                <a:latin typeface="Book Antiqua" panose="02040602050305030304" pitchFamily="18" charset="0"/>
              </a:rPr>
              <a:t>lordosis</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endParaRPr lang="sr-Cyrl-RS" altLang="en-US" sz="1800" dirty="0">
              <a:latin typeface="Book Antiqua" panose="02040602050305030304" pitchFamily="18" charset="0"/>
            </a:endParaRPr>
          </a:p>
          <a:p>
            <a:pPr eaLnBrk="1" hangingPunct="1"/>
            <a:r>
              <a:rPr lang="en-GB" altLang="en-US" sz="1800" dirty="0">
                <a:latin typeface="Book Antiqua" panose="02040602050305030304" pitchFamily="18" charset="0"/>
              </a:rPr>
              <a:t>In frontal plane, there is lateral physiological  curvature of vertebral column, convex to the right</a:t>
            </a:r>
            <a:br>
              <a:rPr lang="en-GB" altLang="en-US" sz="1800" dirty="0">
                <a:latin typeface="Book Antiqua" panose="02040602050305030304" pitchFamily="18" charset="0"/>
              </a:rPr>
            </a:br>
            <a:r>
              <a:rPr lang="en-GB" altLang="en-US" sz="1800" dirty="0">
                <a:latin typeface="Book Antiqua" panose="02040602050305030304" pitchFamily="18" charset="0"/>
              </a:rPr>
              <a:t>in the level of the 4</a:t>
            </a:r>
            <a:r>
              <a:rPr lang="en-GB" altLang="en-US" sz="1800" baseline="30000" dirty="0">
                <a:latin typeface="Book Antiqua" panose="02040602050305030304" pitchFamily="18" charset="0"/>
              </a:rPr>
              <a:t>th</a:t>
            </a:r>
            <a:r>
              <a:rPr lang="en-GB" altLang="en-US" sz="1800" dirty="0">
                <a:latin typeface="Book Antiqua" panose="02040602050305030304" pitchFamily="18" charset="0"/>
              </a:rPr>
              <a:t> thoracic vertebra</a:t>
            </a:r>
            <a:br>
              <a:rPr lang="en-GB" altLang="en-US" sz="1800" dirty="0">
                <a:latin typeface="Book Antiqua" panose="02040602050305030304" pitchFamily="18" charset="0"/>
              </a:rPr>
            </a:br>
            <a:r>
              <a:rPr lang="sr-Cyrl-RS" altLang="en-US" sz="1800" dirty="0">
                <a:latin typeface="Book Antiqua" panose="02040602050305030304" pitchFamily="18" charset="0"/>
              </a:rPr>
              <a:t>(</a:t>
            </a:r>
            <a:r>
              <a:rPr lang="en-GB" altLang="en-US" sz="1800" dirty="0">
                <a:latin typeface="Book Antiqua" panose="02040602050305030304" pitchFamily="18" charset="0"/>
              </a:rPr>
              <a:t>physiological scoliosis</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endParaRPr lang="sr-Cyrl-RS" altLang="en-US" sz="1800" dirty="0">
              <a:latin typeface="Book Antiqua" panose="02040602050305030304" pitchFamily="18"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5" descr="0009 vertebrae"/>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5337175" y="188640"/>
            <a:ext cx="3548063" cy="2627312"/>
          </a:xfrm>
        </p:spPr>
      </p:pic>
      <p:sp>
        <p:nvSpPr>
          <p:cNvPr id="52227" name="Text Box 6"/>
          <p:cNvSpPr txBox="1">
            <a:spLocks noChangeArrowheads="1"/>
          </p:cNvSpPr>
          <p:nvPr/>
        </p:nvSpPr>
        <p:spPr bwMode="auto">
          <a:xfrm>
            <a:off x="252413" y="406400"/>
            <a:ext cx="84169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GB" altLang="en-US" i="1" dirty="0">
                <a:solidFill>
                  <a:srgbClr val="800000"/>
                </a:solidFill>
                <a:effectLst>
                  <a:outerShdw blurRad="38100" dist="38100" dir="2700000" algn="tl">
                    <a:srgbClr val="C0C0C0"/>
                  </a:outerShdw>
                </a:effectLst>
                <a:latin typeface="Book Antiqua" panose="02040602050305030304" pitchFamily="18" charset="0"/>
              </a:rPr>
              <a:t>Vertebrae </a:t>
            </a:r>
            <a:endParaRPr lang="sr-Cyrl-RS" altLang="en-US" i="1" dirty="0">
              <a:solidFill>
                <a:srgbClr val="800000"/>
              </a:solidFill>
              <a:effectLst>
                <a:outerShdw blurRad="38100" dist="38100" dir="2700000" algn="tl">
                  <a:srgbClr val="C0C0C0"/>
                </a:outerShdw>
              </a:effectLst>
              <a:latin typeface="Book Antiqua" panose="02040602050305030304" pitchFamily="18" charset="0"/>
            </a:endParaRPr>
          </a:p>
        </p:txBody>
      </p:sp>
      <p:sp>
        <p:nvSpPr>
          <p:cNvPr id="50180" name="TextBox 3"/>
          <p:cNvSpPr txBox="1">
            <a:spLocks noChangeArrowheads="1"/>
          </p:cNvSpPr>
          <p:nvPr/>
        </p:nvSpPr>
        <p:spPr bwMode="auto">
          <a:xfrm>
            <a:off x="0" y="1585724"/>
            <a:ext cx="8332787"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 typeface="Arial" panose="020B0604020202020204" pitchFamily="34" charset="0"/>
              <a:buChar char="-"/>
            </a:pPr>
            <a:r>
              <a:rPr lang="sr-Cyrl-RS" altLang="en-US" sz="1800" dirty="0">
                <a:latin typeface="Book Antiqua" panose="02040602050305030304" pitchFamily="18" charset="0"/>
              </a:rPr>
              <a:t> </a:t>
            </a:r>
            <a:r>
              <a:rPr lang="en-GB" altLang="en-US" sz="1800" dirty="0">
                <a:latin typeface="Book Antiqua" panose="02040602050305030304" pitchFamily="18" charset="0"/>
              </a:rPr>
              <a:t>Vertebrae are divided in the following groups</a:t>
            </a:r>
            <a:r>
              <a:rPr lang="sr-Cyrl-RS" altLang="en-US" sz="1800" dirty="0">
                <a:latin typeface="Book Antiqua" panose="02040602050305030304" pitchFamily="18" charset="0"/>
              </a:rPr>
              <a:t>:</a:t>
            </a:r>
            <a:br>
              <a:rPr lang="sr-Cyrl-RS" altLang="en-US" sz="1800" dirty="0">
                <a:latin typeface="Book Antiqua" panose="02040602050305030304" pitchFamily="18" charset="0"/>
              </a:rPr>
            </a:b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sr-Cyrl-RS" altLang="en-US" sz="1800" b="1" dirty="0">
                <a:latin typeface="Book Antiqua" panose="02040602050305030304" pitchFamily="18" charset="0"/>
              </a:rPr>
              <a:t>- </a:t>
            </a:r>
            <a:r>
              <a:rPr lang="en-GB" altLang="en-US" sz="1800" b="1" dirty="0">
                <a:latin typeface="Book Antiqua" panose="02040602050305030304" pitchFamily="18" charset="0"/>
              </a:rPr>
              <a:t>cervical</a:t>
            </a:r>
            <a:r>
              <a:rPr lang="sr-Cyrl-RS" altLang="en-US" sz="1800" b="1" dirty="0">
                <a:latin typeface="Book Antiqua" panose="02040602050305030304" pitchFamily="18" charset="0"/>
              </a:rPr>
              <a:t> (</a:t>
            </a:r>
            <a:r>
              <a:rPr lang="en-GB" altLang="en-US" sz="1800" b="1" dirty="0">
                <a:latin typeface="Book Antiqua" panose="02040602050305030304" pitchFamily="18" charset="0"/>
              </a:rPr>
              <a:t>vertebrae </a:t>
            </a:r>
            <a:r>
              <a:rPr lang="en-GB" altLang="en-US" sz="1800" b="1" dirty="0" err="1">
                <a:latin typeface="Book Antiqua" panose="02040602050305030304" pitchFamily="18" charset="0"/>
              </a:rPr>
              <a:t>cervicalis</a:t>
            </a:r>
            <a:r>
              <a:rPr lang="en-GB" altLang="en-US" sz="1800" b="1" dirty="0">
                <a:latin typeface="Book Antiqua" panose="02040602050305030304" pitchFamily="18" charset="0"/>
              </a:rPr>
              <a:t>) - 7</a:t>
            </a:r>
            <a:br>
              <a:rPr lang="sr-Cyrl-RS" altLang="en-US" sz="1800" b="1" dirty="0">
                <a:latin typeface="Book Antiqua" panose="02040602050305030304" pitchFamily="18" charset="0"/>
              </a:rPr>
            </a:br>
            <a:r>
              <a:rPr lang="sr-Cyrl-RS" altLang="en-US" sz="1800" b="1" dirty="0">
                <a:latin typeface="Book Antiqua" panose="02040602050305030304" pitchFamily="18" charset="0"/>
              </a:rPr>
              <a:t>	- </a:t>
            </a:r>
            <a:r>
              <a:rPr lang="en-GB" altLang="en-US" sz="1800" b="1" dirty="0">
                <a:latin typeface="Book Antiqua" panose="02040602050305030304" pitchFamily="18" charset="0"/>
              </a:rPr>
              <a:t>thoracic (vertebrae </a:t>
            </a:r>
            <a:r>
              <a:rPr lang="en-GB" altLang="en-US" sz="1800" b="1" dirty="0" err="1">
                <a:latin typeface="Book Antiqua" panose="02040602050305030304" pitchFamily="18" charset="0"/>
              </a:rPr>
              <a:t>thoracicae</a:t>
            </a:r>
            <a:r>
              <a:rPr lang="en-GB" altLang="en-US" sz="1800" b="1" dirty="0">
                <a:latin typeface="Book Antiqua" panose="02040602050305030304" pitchFamily="18" charset="0"/>
              </a:rPr>
              <a:t>) - 12</a:t>
            </a:r>
            <a:br>
              <a:rPr lang="sr-Cyrl-RS" altLang="en-US" sz="1800" b="1" dirty="0">
                <a:latin typeface="Book Antiqua" panose="02040602050305030304" pitchFamily="18" charset="0"/>
              </a:rPr>
            </a:br>
            <a:r>
              <a:rPr lang="sr-Cyrl-RS" altLang="en-US" sz="1800" b="1" dirty="0">
                <a:latin typeface="Book Antiqua" panose="02040602050305030304" pitchFamily="18" charset="0"/>
              </a:rPr>
              <a:t>	- </a:t>
            </a:r>
            <a:r>
              <a:rPr lang="en-GB" altLang="en-US" sz="1800" b="1" dirty="0">
                <a:latin typeface="Book Antiqua" panose="02040602050305030304" pitchFamily="18" charset="0"/>
              </a:rPr>
              <a:t>lumbar (vertebrae </a:t>
            </a:r>
            <a:r>
              <a:rPr lang="en-GB" altLang="en-US" sz="1800" b="1" dirty="0" err="1">
                <a:latin typeface="Book Antiqua" panose="02040602050305030304" pitchFamily="18" charset="0"/>
              </a:rPr>
              <a:t>lumbales</a:t>
            </a:r>
            <a:r>
              <a:rPr lang="en-GB" altLang="en-US" sz="1800" b="1" dirty="0">
                <a:latin typeface="Book Antiqua" panose="02040602050305030304" pitchFamily="18" charset="0"/>
              </a:rPr>
              <a:t>) - 5</a:t>
            </a:r>
            <a:br>
              <a:rPr lang="sr-Cyrl-RS" altLang="en-US" sz="1800" b="1" dirty="0">
                <a:latin typeface="Book Antiqua" panose="02040602050305030304" pitchFamily="18" charset="0"/>
              </a:rPr>
            </a:br>
            <a:r>
              <a:rPr lang="sr-Cyrl-RS" altLang="en-US" sz="1800" b="1" dirty="0">
                <a:latin typeface="Book Antiqua" panose="02040602050305030304" pitchFamily="18" charset="0"/>
              </a:rPr>
              <a:t>	- </a:t>
            </a:r>
            <a:r>
              <a:rPr lang="en-GB" altLang="en-US" sz="1800" b="1" dirty="0">
                <a:latin typeface="Book Antiqua" panose="02040602050305030304" pitchFamily="18" charset="0"/>
              </a:rPr>
              <a:t>sacral (vertebrae </a:t>
            </a:r>
            <a:r>
              <a:rPr lang="en-GB" altLang="en-US" sz="1800" b="1" dirty="0" err="1">
                <a:latin typeface="Book Antiqua" panose="02040602050305030304" pitchFamily="18" charset="0"/>
              </a:rPr>
              <a:t>sacrales</a:t>
            </a:r>
            <a:r>
              <a:rPr lang="en-GB" altLang="en-US" sz="1800" b="1" dirty="0">
                <a:latin typeface="Book Antiqua" panose="02040602050305030304" pitchFamily="18" charset="0"/>
              </a:rPr>
              <a:t>) - 5</a:t>
            </a:r>
            <a:br>
              <a:rPr lang="sr-Cyrl-RS" altLang="en-US" sz="1800" b="1" dirty="0">
                <a:latin typeface="Book Antiqua" panose="02040602050305030304" pitchFamily="18" charset="0"/>
              </a:rPr>
            </a:br>
            <a:r>
              <a:rPr lang="sr-Cyrl-RS" altLang="en-US" sz="1800" b="1" dirty="0">
                <a:latin typeface="Book Antiqua" panose="02040602050305030304" pitchFamily="18" charset="0"/>
              </a:rPr>
              <a:t>	- </a:t>
            </a:r>
            <a:r>
              <a:rPr lang="en-GB" altLang="en-US" sz="1800" b="1" dirty="0">
                <a:latin typeface="Book Antiqua" panose="02040602050305030304" pitchFamily="18" charset="0"/>
              </a:rPr>
              <a:t>coccygeal (vertebrae </a:t>
            </a:r>
            <a:r>
              <a:rPr lang="en-GB" altLang="en-US" sz="1800" b="1" dirty="0" err="1">
                <a:latin typeface="Book Antiqua" panose="02040602050305030304" pitchFamily="18" charset="0"/>
              </a:rPr>
              <a:t>coccygeales</a:t>
            </a:r>
            <a:r>
              <a:rPr lang="en-GB" altLang="en-US" sz="1800" b="1" dirty="0">
                <a:latin typeface="Book Antiqua" panose="02040602050305030304" pitchFamily="18" charset="0"/>
              </a:rPr>
              <a:t>) - 3-4</a:t>
            </a:r>
          </a:p>
          <a:p>
            <a:pPr eaLnBrk="1" hangingPunct="1">
              <a:spcBef>
                <a:spcPct val="0"/>
              </a:spcBef>
              <a:buFontTx/>
              <a:buNone/>
            </a:pPr>
            <a:endParaRPr lang="en-GB" altLang="en-US" sz="1800" dirty="0">
              <a:latin typeface="Book Antiqua" panose="02040602050305030304" pitchFamily="18" charset="0"/>
            </a:endParaRPr>
          </a:p>
          <a:p>
            <a:pPr eaLnBrk="1" hangingPunct="1">
              <a:spcBef>
                <a:spcPct val="0"/>
              </a:spcBef>
              <a:buFont typeface="Arial" panose="020B0604020202020204" pitchFamily="34" charset="0"/>
              <a:buChar char="-"/>
            </a:pPr>
            <a:r>
              <a:rPr lang="en-GB" altLang="en-US" sz="1800" dirty="0">
                <a:latin typeface="Book Antiqua" panose="02040602050305030304" pitchFamily="18" charset="0"/>
              </a:rPr>
              <a:t> 5 sacral vertebrae are fused in sacrum bone </a:t>
            </a:r>
            <a:r>
              <a:rPr lang="sr-Cyrl-RS" altLang="en-US" sz="1800" b="1" dirty="0">
                <a:latin typeface="Book Antiqua" panose="02040602050305030304" pitchFamily="18" charset="0"/>
              </a:rPr>
              <a:t>(</a:t>
            </a:r>
            <a:r>
              <a:rPr lang="en-GB" altLang="en-US" sz="1800" b="1" dirty="0" err="1">
                <a:latin typeface="Book Antiqua" panose="02040602050305030304" pitchFamily="18" charset="0"/>
              </a:rPr>
              <a:t>oss</a:t>
            </a:r>
            <a:r>
              <a:rPr lang="en-GB" altLang="en-US" sz="1800" b="1" dirty="0">
                <a:latin typeface="Book Antiqua" panose="02040602050305030304" pitchFamily="18" charset="0"/>
              </a:rPr>
              <a:t> sacrum)</a:t>
            </a:r>
          </a:p>
          <a:p>
            <a:pPr eaLnBrk="1" hangingPunct="1">
              <a:spcBef>
                <a:spcPct val="0"/>
              </a:spcBef>
              <a:buFont typeface="Arial" panose="020B0604020202020204" pitchFamily="34" charset="0"/>
              <a:buChar char="-"/>
            </a:pPr>
            <a:r>
              <a:rPr lang="en-GB" altLang="en-US" sz="1800" dirty="0">
                <a:latin typeface="Book Antiqua" panose="02040602050305030304" pitchFamily="18" charset="0"/>
              </a:rPr>
              <a:t> 3-4 coccygeal vertebrae are fused in bone named coccyx</a:t>
            </a:r>
            <a:br>
              <a:rPr lang="sr-Cyrl-RS" altLang="en-US" sz="1800" dirty="0">
                <a:latin typeface="Book Antiqua" panose="02040602050305030304" pitchFamily="18" charset="0"/>
              </a:rPr>
            </a:br>
            <a:r>
              <a:rPr lang="sr-Cyrl-RS" altLang="en-US" sz="1800" dirty="0">
                <a:latin typeface="Book Antiqua" panose="02040602050305030304" pitchFamily="18" charset="0"/>
              </a:rPr>
              <a:t>   </a:t>
            </a:r>
            <a:r>
              <a:rPr lang="sr-Cyrl-RS" altLang="en-US" sz="1800" b="1" dirty="0">
                <a:latin typeface="Book Antiqua" panose="02040602050305030304" pitchFamily="18" charset="0"/>
              </a:rPr>
              <a:t>(</a:t>
            </a:r>
            <a:r>
              <a:rPr lang="en-GB" altLang="en-US" sz="1800" b="1" dirty="0" err="1">
                <a:latin typeface="Book Antiqua" panose="02040602050305030304" pitchFamily="18" charset="0"/>
              </a:rPr>
              <a:t>oss</a:t>
            </a:r>
            <a:r>
              <a:rPr lang="en-GB" altLang="en-US" sz="1800" b="1" dirty="0">
                <a:latin typeface="Book Antiqua" panose="02040602050305030304" pitchFamily="18" charset="0"/>
              </a:rPr>
              <a:t> </a:t>
            </a:r>
            <a:r>
              <a:rPr lang="en-GB" altLang="en-US" sz="1800" b="1" dirty="0" err="1">
                <a:latin typeface="Book Antiqua" panose="02040602050305030304" pitchFamily="18" charset="0"/>
              </a:rPr>
              <a:t>coccygis</a:t>
            </a:r>
            <a:r>
              <a:rPr lang="en-GB" altLang="en-US" sz="1800" b="1" dirty="0">
                <a:latin typeface="Book Antiqua" panose="02040602050305030304" pitchFamily="18" charset="0"/>
              </a:rPr>
              <a:t>)</a:t>
            </a:r>
            <a:endParaRPr lang="sr-Cyrl-RS" altLang="en-US" sz="1800" b="1" dirty="0">
              <a:latin typeface="Book Antiqua" panose="02040602050305030304" pitchFamily="18" charset="0"/>
            </a:endParaRPr>
          </a:p>
        </p:txBody>
      </p:sp>
      <p:pic>
        <p:nvPicPr>
          <p:cNvPr id="50181" name="Picture 5" descr="0009 vertebra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1288" y="4437112"/>
            <a:ext cx="3663950"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5" descr="0009 vertebra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2780928"/>
            <a:ext cx="202565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0009 vertebrae"/>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279775" y="566738"/>
            <a:ext cx="3548063" cy="2627312"/>
          </a:xfrm>
        </p:spPr>
      </p:pic>
      <p:sp>
        <p:nvSpPr>
          <p:cNvPr id="17411" name="Text Box 6"/>
          <p:cNvSpPr txBox="1">
            <a:spLocks noChangeArrowheads="1"/>
          </p:cNvSpPr>
          <p:nvPr/>
        </p:nvSpPr>
        <p:spPr bwMode="auto">
          <a:xfrm>
            <a:off x="861814" y="0"/>
            <a:ext cx="7742634"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spcBef>
                <a:spcPct val="50000"/>
              </a:spcBef>
              <a:defRPr/>
            </a:pPr>
            <a:r>
              <a:rPr lang="en-US" altLang="en-US" sz="3200" i="0" dirty="0">
                <a:solidFill>
                  <a:srgbClr val="800000"/>
                </a:solidFill>
                <a:effectLst>
                  <a:outerShdw blurRad="38100" dist="38100" dir="2700000" algn="tl">
                    <a:srgbClr val="C0C0C0"/>
                  </a:outerShdw>
                </a:effectLst>
                <a:latin typeface="Comic Sans MS" panose="030F0702030302020204" pitchFamily="66" charset="0"/>
              </a:rPr>
              <a:t>Thoracic vertebrae </a:t>
            </a:r>
            <a:r>
              <a:rPr lang="en-US" altLang="en-US" i="0" dirty="0">
                <a:solidFill>
                  <a:srgbClr val="800000"/>
                </a:solidFill>
                <a:effectLst>
                  <a:outerShdw blurRad="38100" dist="38100" dir="2700000" algn="tl">
                    <a:srgbClr val="C0C0C0"/>
                  </a:outerShdw>
                </a:effectLst>
                <a:latin typeface="Comic Sans MS" panose="030F0702030302020204" pitchFamily="66" charset="0"/>
              </a:rPr>
              <a:t>(Th1-Th12)</a:t>
            </a:r>
            <a:r>
              <a:rPr lang="sr-Latn-CS" altLang="en-US" i="0" dirty="0">
                <a:solidFill>
                  <a:srgbClr val="800000"/>
                </a:solidFill>
                <a:effectLst>
                  <a:outerShdw blurRad="38100" dist="38100" dir="2700000" algn="tl">
                    <a:srgbClr val="C0C0C0"/>
                  </a:outerShdw>
                </a:effectLst>
                <a:latin typeface="Comic Sans MS" panose="030F0702030302020204" pitchFamily="66" charset="0"/>
              </a:rPr>
              <a:t> - </a:t>
            </a:r>
            <a:r>
              <a:rPr lang="en-GB" altLang="en-US" i="0" dirty="0">
                <a:solidFill>
                  <a:srgbClr val="800000"/>
                </a:solidFill>
                <a:effectLst>
                  <a:outerShdw blurRad="38100" dist="38100" dir="2700000" algn="tl">
                    <a:srgbClr val="C0C0C0"/>
                  </a:outerShdw>
                </a:effectLst>
                <a:latin typeface="Comic Sans MS" panose="030F0702030302020204" pitchFamily="66" charset="0"/>
              </a:rPr>
              <a:t>parts</a:t>
            </a:r>
            <a:endParaRPr lang="en-US" altLang="en-US" i="0" dirty="0">
              <a:solidFill>
                <a:srgbClr val="800000"/>
              </a:solidFill>
              <a:effectLst>
                <a:outerShdw blurRad="38100" dist="38100" dir="2700000" algn="tl">
                  <a:srgbClr val="C0C0C0"/>
                </a:outerShdw>
              </a:effectLst>
              <a:latin typeface="Comic Sans MS" panose="030F0702030302020204" pitchFamily="66" charset="0"/>
            </a:endParaRPr>
          </a:p>
        </p:txBody>
      </p:sp>
      <p:sp>
        <p:nvSpPr>
          <p:cNvPr id="16388" name="TextBox 3"/>
          <p:cNvSpPr txBox="1">
            <a:spLocks noChangeArrowheads="1"/>
          </p:cNvSpPr>
          <p:nvPr/>
        </p:nvSpPr>
        <p:spPr bwMode="auto">
          <a:xfrm>
            <a:off x="0" y="476672"/>
            <a:ext cx="6635150" cy="670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Char char="-"/>
            </a:pPr>
            <a:r>
              <a:rPr lang="en-GB" altLang="en-US" sz="2800" dirty="0"/>
              <a:t> Body (</a:t>
            </a:r>
            <a:r>
              <a:rPr lang="sr-Latn-CS" altLang="en-US" sz="2800" dirty="0" err="1"/>
              <a:t>Corpus</a:t>
            </a:r>
            <a:r>
              <a:rPr lang="en-GB" altLang="en-US" sz="2800" dirty="0"/>
              <a:t>)</a:t>
            </a:r>
            <a:br>
              <a:rPr lang="sr-Latn-CS" altLang="en-US" sz="2800" dirty="0"/>
            </a:br>
            <a:r>
              <a:rPr lang="sr-Latn-CS" altLang="en-US" sz="2000" dirty="0"/>
              <a:t>  *  </a:t>
            </a:r>
            <a:r>
              <a:rPr lang="en-GB" altLang="en-US" sz="2000" dirty="0"/>
              <a:t>superior costal facete </a:t>
            </a:r>
            <a:br>
              <a:rPr lang="en-GB" altLang="en-US" sz="2000" dirty="0"/>
            </a:br>
            <a:r>
              <a:rPr lang="en-GB" altLang="en-US" sz="2000" dirty="0"/>
              <a:t>     (</a:t>
            </a:r>
            <a:r>
              <a:rPr lang="sr-Latn-CS" altLang="en-US" sz="2000" dirty="0" err="1"/>
              <a:t>fovea</a:t>
            </a:r>
            <a:r>
              <a:rPr lang="sr-Latn-CS" altLang="en-US" sz="2000" dirty="0"/>
              <a:t> </a:t>
            </a:r>
            <a:r>
              <a:rPr lang="sr-Latn-CS" altLang="en-US" sz="2000" dirty="0" err="1"/>
              <a:t>costalis</a:t>
            </a:r>
            <a:r>
              <a:rPr lang="sr-Latn-CS" altLang="en-US" sz="2000" dirty="0"/>
              <a:t> </a:t>
            </a:r>
            <a:r>
              <a:rPr lang="sr-Latn-CS" altLang="en-US" sz="2000" dirty="0" err="1"/>
              <a:t>superior</a:t>
            </a:r>
            <a:r>
              <a:rPr lang="en-GB" altLang="en-US" sz="2000" dirty="0"/>
              <a:t>)</a:t>
            </a:r>
            <a:endParaRPr lang="sr-Latn-CS" altLang="en-US" sz="2000" dirty="0"/>
          </a:p>
          <a:p>
            <a:pPr eaLnBrk="1" hangingPunct="1">
              <a:spcBef>
                <a:spcPct val="0"/>
              </a:spcBef>
              <a:buClrTx/>
              <a:buSzTx/>
              <a:buNone/>
            </a:pPr>
            <a:r>
              <a:rPr lang="sr-Latn-CS" altLang="en-US" sz="2000" dirty="0"/>
              <a:t>  * </a:t>
            </a:r>
            <a:r>
              <a:rPr lang="en-GB" altLang="en-US" sz="2000" dirty="0"/>
              <a:t>inferior costal facet</a:t>
            </a:r>
            <a:br>
              <a:rPr lang="en-GB" altLang="en-US" sz="2000" dirty="0"/>
            </a:br>
            <a:r>
              <a:rPr lang="en-GB" altLang="en-US" sz="2000" dirty="0"/>
              <a:t>    (</a:t>
            </a:r>
            <a:r>
              <a:rPr lang="sr-Latn-CS" altLang="en-US" sz="2000" dirty="0" err="1"/>
              <a:t>fovea</a:t>
            </a:r>
            <a:r>
              <a:rPr lang="sr-Latn-CS" altLang="en-US" sz="2000" dirty="0"/>
              <a:t> </a:t>
            </a:r>
            <a:r>
              <a:rPr lang="sr-Latn-CS" altLang="en-US" sz="2000" dirty="0" err="1"/>
              <a:t>costalis</a:t>
            </a:r>
            <a:r>
              <a:rPr lang="sr-Latn-CS" altLang="en-US" sz="2000" dirty="0"/>
              <a:t> </a:t>
            </a:r>
            <a:r>
              <a:rPr lang="en-GB" altLang="en-US" sz="2000" dirty="0"/>
              <a:t>inf</a:t>
            </a:r>
            <a:r>
              <a:rPr lang="sr-Latn-CS" altLang="en-US" sz="2000" dirty="0" err="1"/>
              <a:t>erior</a:t>
            </a:r>
            <a:r>
              <a:rPr lang="en-GB" altLang="en-US" sz="2000" dirty="0"/>
              <a:t>)</a:t>
            </a:r>
          </a:p>
          <a:p>
            <a:pPr eaLnBrk="1" hangingPunct="1">
              <a:spcBef>
                <a:spcPct val="0"/>
              </a:spcBef>
              <a:buClrTx/>
              <a:buSzTx/>
              <a:buNone/>
            </a:pPr>
            <a:endParaRPr lang="sr-Latn-CS" altLang="en-US" sz="1000" dirty="0"/>
          </a:p>
          <a:p>
            <a:pPr eaLnBrk="1" hangingPunct="1">
              <a:spcBef>
                <a:spcPts val="0"/>
              </a:spcBef>
              <a:buClrTx/>
              <a:buSzTx/>
              <a:buFontTx/>
              <a:buChar char="-"/>
            </a:pPr>
            <a:r>
              <a:rPr lang="en-GB" altLang="en-US" sz="2800" dirty="0"/>
              <a:t>Vertebral arch </a:t>
            </a:r>
            <a:r>
              <a:rPr lang="en-GB" altLang="en-US" sz="1600" dirty="0"/>
              <a:t>(</a:t>
            </a:r>
            <a:r>
              <a:rPr lang="sr-Latn-CS" altLang="en-US" sz="1600" dirty="0" err="1"/>
              <a:t>Arcus</a:t>
            </a:r>
            <a:r>
              <a:rPr lang="sr-Latn-CS" altLang="en-US" sz="1600" dirty="0"/>
              <a:t> </a:t>
            </a:r>
            <a:r>
              <a:rPr lang="sr-Latn-CS" altLang="en-US" sz="1600" dirty="0" err="1"/>
              <a:t>vertebrae</a:t>
            </a:r>
            <a:r>
              <a:rPr lang="en-GB" altLang="en-US" sz="1600" dirty="0"/>
              <a:t>)</a:t>
            </a:r>
            <a:br>
              <a:rPr lang="sr-Latn-CS" altLang="en-US" sz="2800" dirty="0"/>
            </a:br>
            <a:r>
              <a:rPr lang="sr-Latn-CS" altLang="en-US" sz="2000" dirty="0"/>
              <a:t>  * </a:t>
            </a:r>
            <a:r>
              <a:rPr lang="sr-Latn-CS" altLang="en-US" sz="2000" dirty="0" err="1"/>
              <a:t>pediculus</a:t>
            </a:r>
            <a:r>
              <a:rPr lang="sr-Latn-CS" altLang="en-US" sz="2000" dirty="0"/>
              <a:t> </a:t>
            </a:r>
            <a:r>
              <a:rPr lang="sr-Latn-CS" altLang="en-US" sz="2000" dirty="0" err="1"/>
              <a:t>arcus</a:t>
            </a:r>
            <a:r>
              <a:rPr lang="sr-Latn-CS" altLang="en-US" sz="2000" dirty="0"/>
              <a:t> </a:t>
            </a:r>
            <a:r>
              <a:rPr lang="sr-Latn-CS" altLang="en-US" sz="2000" dirty="0" err="1"/>
              <a:t>vertebrae</a:t>
            </a:r>
            <a:endParaRPr lang="sr-Latn-CS" altLang="en-US" sz="2000" dirty="0"/>
          </a:p>
          <a:p>
            <a:pPr eaLnBrk="1" hangingPunct="1">
              <a:spcBef>
                <a:spcPct val="0"/>
              </a:spcBef>
              <a:buClrTx/>
              <a:buSzTx/>
              <a:buFontTx/>
              <a:buNone/>
            </a:pPr>
            <a:r>
              <a:rPr lang="sr-Latn-CS" altLang="en-US" sz="2000" dirty="0"/>
              <a:t>     - </a:t>
            </a:r>
            <a:r>
              <a:rPr lang="sr-Latn-CS" altLang="en-US" sz="2000" dirty="0" err="1"/>
              <a:t>incisura</a:t>
            </a:r>
            <a:r>
              <a:rPr lang="sr-Latn-CS" altLang="en-US" sz="2000" dirty="0"/>
              <a:t> </a:t>
            </a:r>
            <a:r>
              <a:rPr lang="sr-Latn-CS" altLang="en-US" sz="2000" dirty="0" err="1"/>
              <a:t>vertebralis</a:t>
            </a:r>
            <a:r>
              <a:rPr lang="sr-Latn-CS" altLang="en-US" sz="2000" dirty="0"/>
              <a:t> </a:t>
            </a:r>
            <a:r>
              <a:rPr lang="sr-Latn-CS" altLang="en-US" sz="2000" dirty="0" err="1"/>
              <a:t>superior</a:t>
            </a:r>
            <a:br>
              <a:rPr lang="sr-Latn-CS" altLang="en-US" sz="2000" dirty="0"/>
            </a:br>
            <a:r>
              <a:rPr lang="sr-Latn-CS" altLang="en-US" sz="2000" dirty="0"/>
              <a:t>     - </a:t>
            </a:r>
            <a:r>
              <a:rPr lang="sr-Latn-CS" altLang="en-US" sz="2000" dirty="0" err="1"/>
              <a:t>incisura</a:t>
            </a:r>
            <a:r>
              <a:rPr lang="sr-Latn-CS" altLang="en-US" sz="2000" dirty="0"/>
              <a:t> </a:t>
            </a:r>
            <a:r>
              <a:rPr lang="sr-Latn-CS" altLang="en-US" sz="2000" dirty="0" err="1"/>
              <a:t>vertebralis</a:t>
            </a:r>
            <a:r>
              <a:rPr lang="sr-Latn-CS" altLang="en-US" sz="2000" dirty="0"/>
              <a:t> </a:t>
            </a:r>
            <a:r>
              <a:rPr lang="sr-Latn-CS" altLang="en-US" sz="2000" dirty="0" err="1"/>
              <a:t>inferior</a:t>
            </a:r>
            <a:endParaRPr lang="sr-Latn-CS" altLang="en-US" sz="2000" dirty="0"/>
          </a:p>
          <a:p>
            <a:pPr eaLnBrk="1" hangingPunct="1">
              <a:spcBef>
                <a:spcPct val="0"/>
              </a:spcBef>
              <a:buClrTx/>
              <a:buSzTx/>
              <a:buFontTx/>
              <a:buNone/>
            </a:pPr>
            <a:r>
              <a:rPr lang="sr-Latn-CS" altLang="en-US" sz="2000" dirty="0"/>
              <a:t>     - </a:t>
            </a:r>
            <a:r>
              <a:rPr lang="sr-Latn-CS" altLang="en-US" sz="2000" dirty="0" err="1"/>
              <a:t>intervertebral</a:t>
            </a:r>
            <a:r>
              <a:rPr lang="en-GB" altLang="en-US" sz="2000" dirty="0"/>
              <a:t> </a:t>
            </a:r>
            <a:r>
              <a:rPr lang="sr-Latn-CS" altLang="en-US" sz="2000" dirty="0" err="1"/>
              <a:t>foramen</a:t>
            </a:r>
            <a:br>
              <a:rPr lang="sr-Latn-CS" altLang="en-US" sz="2000" dirty="0"/>
            </a:br>
            <a:r>
              <a:rPr lang="sr-Latn-CS" altLang="en-US" sz="2000" dirty="0"/>
              <a:t>  * lamina </a:t>
            </a:r>
            <a:r>
              <a:rPr lang="sr-Latn-CS" altLang="en-US" sz="2000" dirty="0" err="1"/>
              <a:t>arcus</a:t>
            </a:r>
            <a:r>
              <a:rPr lang="sr-Latn-CS" altLang="en-US" sz="2000" dirty="0"/>
              <a:t> </a:t>
            </a:r>
            <a:r>
              <a:rPr lang="sr-Latn-CS" altLang="en-US" sz="2000" dirty="0" err="1"/>
              <a:t>vertebrae</a:t>
            </a:r>
            <a:endParaRPr lang="sr-Latn-CS" altLang="en-US" sz="2000" dirty="0"/>
          </a:p>
          <a:p>
            <a:pPr eaLnBrk="1" hangingPunct="1">
              <a:spcBef>
                <a:spcPct val="0"/>
              </a:spcBef>
              <a:buClrTx/>
              <a:buSzTx/>
              <a:buFontTx/>
              <a:buNone/>
            </a:pPr>
            <a:endParaRPr lang="sr-Latn-CS" altLang="en-US" sz="1000" dirty="0"/>
          </a:p>
          <a:p>
            <a:pPr eaLnBrk="1" hangingPunct="1">
              <a:spcBef>
                <a:spcPct val="0"/>
              </a:spcBef>
              <a:buClrTx/>
              <a:buSzTx/>
              <a:buFontTx/>
              <a:buChar char="-"/>
            </a:pPr>
            <a:r>
              <a:rPr lang="en-GB" altLang="en-US" sz="2800" dirty="0"/>
              <a:t>V</a:t>
            </a:r>
            <a:r>
              <a:rPr lang="sr-Latn-CS" altLang="en-US" sz="2800" dirty="0" err="1"/>
              <a:t>ertebral</a:t>
            </a:r>
            <a:r>
              <a:rPr lang="en-GB" altLang="en-US" sz="2800" dirty="0"/>
              <a:t> f</a:t>
            </a:r>
            <a:r>
              <a:rPr lang="sr-Latn-CS" altLang="en-US" sz="2800" dirty="0" err="1"/>
              <a:t>oramen</a:t>
            </a:r>
            <a:endParaRPr lang="sr-Latn-CS" altLang="en-US" sz="2800" dirty="0"/>
          </a:p>
          <a:p>
            <a:pPr eaLnBrk="1" hangingPunct="1">
              <a:spcBef>
                <a:spcPct val="0"/>
              </a:spcBef>
              <a:buClrTx/>
              <a:buSzTx/>
              <a:buFontTx/>
              <a:buChar char="-"/>
            </a:pPr>
            <a:endParaRPr lang="sr-Latn-CS" altLang="en-US" sz="2000" dirty="0"/>
          </a:p>
          <a:p>
            <a:pPr eaLnBrk="1" hangingPunct="1">
              <a:spcBef>
                <a:spcPct val="0"/>
              </a:spcBef>
              <a:buClrTx/>
              <a:buSzTx/>
              <a:buFontTx/>
              <a:buChar char="-"/>
            </a:pPr>
            <a:r>
              <a:rPr lang="sr-Cyrl-CS" altLang="en-US" sz="2000" dirty="0">
                <a:latin typeface="Cambria" panose="02040503050406030204" pitchFamily="18" charset="0"/>
              </a:rPr>
              <a:t> </a:t>
            </a:r>
            <a:r>
              <a:rPr lang="en-GB" altLang="en-US" sz="2200" dirty="0">
                <a:latin typeface="Cambria" panose="02040503050406030204" pitchFamily="18" charset="0"/>
              </a:rPr>
              <a:t>Processes</a:t>
            </a:r>
            <a:r>
              <a:rPr lang="sr-Latn-CS" altLang="en-US" sz="2200" dirty="0"/>
              <a:t>:</a:t>
            </a:r>
            <a:br>
              <a:rPr lang="sr-Latn-CS" altLang="en-US" sz="2800" dirty="0"/>
            </a:br>
            <a:r>
              <a:rPr lang="sr-Latn-CS" altLang="en-US" sz="2800" dirty="0"/>
              <a:t>  </a:t>
            </a:r>
            <a:r>
              <a:rPr lang="sr-Latn-CS" altLang="en-US" sz="2400" dirty="0"/>
              <a:t>1) </a:t>
            </a:r>
            <a:r>
              <a:rPr lang="en-GB" altLang="en-US" sz="2400" dirty="0"/>
              <a:t>spinous </a:t>
            </a:r>
            <a:r>
              <a:rPr lang="sr-Latn-CS" altLang="en-US" sz="2400" dirty="0" err="1"/>
              <a:t>process</a:t>
            </a:r>
            <a:r>
              <a:rPr lang="en-GB" altLang="en-US" sz="2400" dirty="0"/>
              <a:t> (unpaired)</a:t>
            </a:r>
            <a:br>
              <a:rPr lang="sr-Latn-CS" altLang="en-US" sz="2800" dirty="0"/>
            </a:br>
            <a:r>
              <a:rPr lang="sr-Latn-CS" altLang="en-US" sz="2800" dirty="0"/>
              <a:t>  </a:t>
            </a:r>
            <a:r>
              <a:rPr lang="sr-Latn-CS" altLang="en-US" sz="2400" dirty="0"/>
              <a:t>2) </a:t>
            </a:r>
            <a:r>
              <a:rPr lang="sr-Latn-CS" altLang="en-US" sz="2400" dirty="0" err="1"/>
              <a:t>transver</a:t>
            </a:r>
            <a:r>
              <a:rPr lang="en-GB" altLang="en-US" sz="2400" dirty="0"/>
              <a:t>se</a:t>
            </a:r>
            <a:r>
              <a:rPr lang="sr-Latn-CS" altLang="en-US" sz="2800" dirty="0"/>
              <a:t> </a:t>
            </a:r>
            <a:r>
              <a:rPr lang="sr-Latn-CS" altLang="en-US" sz="2400" dirty="0" err="1"/>
              <a:t>process</a:t>
            </a:r>
            <a:r>
              <a:rPr lang="en-GB" altLang="en-US" sz="2400" dirty="0"/>
              <a:t>e</a:t>
            </a:r>
            <a:r>
              <a:rPr lang="sr-Latn-CS" altLang="en-US" sz="2400" dirty="0"/>
              <a:t>s </a:t>
            </a:r>
            <a:r>
              <a:rPr lang="sr-Latn-CS" altLang="en-US" sz="2000" dirty="0"/>
              <a:t>* </a:t>
            </a:r>
            <a:r>
              <a:rPr lang="sr-Latn-CS" altLang="en-US" sz="2000" dirty="0" err="1"/>
              <a:t>fovea</a:t>
            </a:r>
            <a:r>
              <a:rPr lang="sr-Latn-CS" altLang="en-US" sz="2000" dirty="0"/>
              <a:t> </a:t>
            </a:r>
            <a:r>
              <a:rPr lang="sr-Latn-CS" altLang="en-US" sz="2000" dirty="0" err="1"/>
              <a:t>costalis</a:t>
            </a:r>
            <a:r>
              <a:rPr lang="sr-Latn-CS" altLang="en-US" sz="2000" dirty="0"/>
              <a:t> </a:t>
            </a:r>
            <a:r>
              <a:rPr lang="sr-Latn-CS" altLang="en-US" sz="2000" dirty="0" err="1"/>
              <a:t>processus</a:t>
            </a:r>
            <a:r>
              <a:rPr lang="sr-Latn-CS" altLang="en-US" sz="2000" dirty="0"/>
              <a:t> </a:t>
            </a:r>
            <a:r>
              <a:rPr lang="sr-Latn-CS" altLang="en-US" sz="2000" dirty="0" err="1"/>
              <a:t>transversi</a:t>
            </a:r>
            <a:endParaRPr lang="sr-Latn-CS" altLang="en-US" sz="2000" dirty="0"/>
          </a:p>
          <a:p>
            <a:pPr eaLnBrk="1" hangingPunct="1">
              <a:spcBef>
                <a:spcPct val="0"/>
              </a:spcBef>
              <a:buClrTx/>
              <a:buSzTx/>
              <a:buFontTx/>
              <a:buNone/>
            </a:pPr>
            <a:r>
              <a:rPr lang="sr-Latn-CS" altLang="en-US" sz="2800" dirty="0"/>
              <a:t>  3</a:t>
            </a:r>
            <a:r>
              <a:rPr lang="sr-Latn-CS" altLang="en-US" sz="2400" dirty="0"/>
              <a:t>) </a:t>
            </a:r>
            <a:r>
              <a:rPr lang="sr-Latn-CS" altLang="en-US" sz="2400" dirty="0" err="1"/>
              <a:t>superior</a:t>
            </a:r>
            <a:r>
              <a:rPr lang="sr-Latn-CS" altLang="en-US" sz="2400" dirty="0"/>
              <a:t> </a:t>
            </a:r>
            <a:r>
              <a:rPr lang="en-GB" altLang="en-US" sz="2400" dirty="0"/>
              <a:t>and</a:t>
            </a:r>
            <a:r>
              <a:rPr lang="sr-Latn-CS" altLang="en-US" sz="2400" dirty="0"/>
              <a:t> </a:t>
            </a:r>
            <a:r>
              <a:rPr lang="sr-Latn-CS" altLang="en-US" sz="2400" dirty="0" err="1"/>
              <a:t>inferior</a:t>
            </a:r>
            <a:r>
              <a:rPr lang="en-GB" altLang="en-US" sz="2400" dirty="0"/>
              <a:t> articular </a:t>
            </a:r>
            <a:r>
              <a:rPr lang="sr-Latn-CS" altLang="en-US" sz="2400" dirty="0"/>
              <a:t>p</a:t>
            </a:r>
            <a:r>
              <a:rPr lang="en-GB" altLang="en-US" sz="2400" dirty="0" err="1"/>
              <a:t>rocesses</a:t>
            </a:r>
            <a:endParaRPr lang="sr-Latn-CS" altLang="en-US" sz="2400" dirty="0"/>
          </a:p>
          <a:p>
            <a:pPr eaLnBrk="1" hangingPunct="1">
              <a:spcBef>
                <a:spcPct val="0"/>
              </a:spcBef>
              <a:buClrTx/>
              <a:buSzTx/>
              <a:buFontTx/>
              <a:buChar char="-"/>
            </a:pPr>
            <a:endParaRPr lang="sr-Latn-CS" altLang="en-US" sz="2000" dirty="0"/>
          </a:p>
        </p:txBody>
      </p:sp>
      <p:pic>
        <p:nvPicPr>
          <p:cNvPr id="16389" name="Picture 5" descr="0009 vertebra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6750" y="3284984"/>
            <a:ext cx="3663950"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5" descr="0009 vertebra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5950" y="981075"/>
            <a:ext cx="2024063" cy="163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5" descr="0011 grudni deo k"/>
          <p:cNvPicPr>
            <a:picLocks noChangeAspect="1" noChangeArrowheads="1"/>
          </p:cNvPicPr>
          <p:nvPr/>
        </p:nvPicPr>
        <p:blipFill>
          <a:blip r:embed="rId5">
            <a:extLst>
              <a:ext uri="{28A0092B-C50C-407E-A947-70E740481C1C}">
                <a14:useLocalDpi xmlns:a14="http://schemas.microsoft.com/office/drawing/2010/main" val="0"/>
              </a:ext>
            </a:extLst>
          </a:blip>
          <a:srcRect l="-1624" t="-2998" r="49406" b="2998"/>
          <a:stretch>
            <a:fillRect/>
          </a:stretch>
        </p:blipFill>
        <p:spPr bwMode="auto">
          <a:xfrm>
            <a:off x="6956425" y="2781300"/>
            <a:ext cx="1985963" cy="352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6"/>
          <p:cNvSpPr txBox="1">
            <a:spLocks noChangeArrowheads="1"/>
          </p:cNvSpPr>
          <p:nvPr/>
        </p:nvSpPr>
        <p:spPr bwMode="auto">
          <a:xfrm>
            <a:off x="861814" y="0"/>
            <a:ext cx="7742634"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spcBef>
                <a:spcPct val="50000"/>
              </a:spcBef>
              <a:defRPr/>
            </a:pPr>
            <a:r>
              <a:rPr lang="en-US" altLang="en-US" sz="3200" i="0" dirty="0">
                <a:solidFill>
                  <a:srgbClr val="800000"/>
                </a:solidFill>
                <a:effectLst>
                  <a:outerShdw blurRad="38100" dist="38100" dir="2700000" algn="tl">
                    <a:srgbClr val="C0C0C0"/>
                  </a:outerShdw>
                </a:effectLst>
                <a:latin typeface="Comic Sans MS" panose="030F0702030302020204" pitchFamily="66" charset="0"/>
              </a:rPr>
              <a:t>Thoracic vertebrae </a:t>
            </a:r>
            <a:r>
              <a:rPr lang="en-US" altLang="en-US" i="0" dirty="0">
                <a:solidFill>
                  <a:srgbClr val="800000"/>
                </a:solidFill>
                <a:effectLst>
                  <a:outerShdw blurRad="38100" dist="38100" dir="2700000" algn="tl">
                    <a:srgbClr val="C0C0C0"/>
                  </a:outerShdw>
                </a:effectLst>
                <a:latin typeface="Comic Sans MS" panose="030F0702030302020204" pitchFamily="66" charset="0"/>
              </a:rPr>
              <a:t>(Th1-Th12)</a:t>
            </a:r>
            <a:r>
              <a:rPr lang="sr-Latn-CS" altLang="en-US" i="0" dirty="0">
                <a:solidFill>
                  <a:srgbClr val="800000"/>
                </a:solidFill>
                <a:effectLst>
                  <a:outerShdw blurRad="38100" dist="38100" dir="2700000" algn="tl">
                    <a:srgbClr val="C0C0C0"/>
                  </a:outerShdw>
                </a:effectLst>
                <a:latin typeface="Comic Sans MS" panose="030F0702030302020204" pitchFamily="66" charset="0"/>
              </a:rPr>
              <a:t> - </a:t>
            </a:r>
            <a:r>
              <a:rPr lang="en-GB" altLang="en-US" i="0" dirty="0">
                <a:solidFill>
                  <a:srgbClr val="800000"/>
                </a:solidFill>
                <a:effectLst>
                  <a:outerShdw blurRad="38100" dist="38100" dir="2700000" algn="tl">
                    <a:srgbClr val="C0C0C0"/>
                  </a:outerShdw>
                </a:effectLst>
                <a:latin typeface="Comic Sans MS" panose="030F0702030302020204" pitchFamily="66" charset="0"/>
              </a:rPr>
              <a:t>parts</a:t>
            </a:r>
            <a:endParaRPr lang="en-US" altLang="en-US" i="0" dirty="0">
              <a:solidFill>
                <a:srgbClr val="800000"/>
              </a:solidFill>
              <a:effectLst>
                <a:outerShdw blurRad="38100" dist="38100" dir="2700000" algn="tl">
                  <a:srgbClr val="C0C0C0"/>
                </a:outerShdw>
              </a:effectLst>
              <a:latin typeface="Comic Sans MS" panose="030F0702030302020204" pitchFamily="66" charset="0"/>
            </a:endParaRPr>
          </a:p>
        </p:txBody>
      </p:sp>
      <p:sp>
        <p:nvSpPr>
          <p:cNvPr id="16388" name="TextBox 3"/>
          <p:cNvSpPr txBox="1">
            <a:spLocks noChangeArrowheads="1"/>
          </p:cNvSpPr>
          <p:nvPr/>
        </p:nvSpPr>
        <p:spPr bwMode="auto">
          <a:xfrm>
            <a:off x="20320" y="843985"/>
            <a:ext cx="912368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None/>
            </a:pPr>
            <a:r>
              <a:rPr lang="en-GB" altLang="en-US" sz="2800" dirty="0"/>
              <a:t>*** Body (</a:t>
            </a:r>
            <a:r>
              <a:rPr lang="sr-Latn-CS" altLang="en-US" sz="2800" dirty="0" err="1"/>
              <a:t>Corpus</a:t>
            </a:r>
            <a:r>
              <a:rPr lang="en-GB" altLang="en-US" sz="2800" dirty="0"/>
              <a:t>)</a:t>
            </a:r>
          </a:p>
          <a:p>
            <a:pPr eaLnBrk="1" hangingPunct="1">
              <a:spcBef>
                <a:spcPct val="0"/>
              </a:spcBef>
              <a:buClrTx/>
              <a:buSzTx/>
              <a:buNone/>
            </a:pPr>
            <a:r>
              <a:rPr lang="en-GB" altLang="en-US" sz="2400" dirty="0"/>
              <a:t>- anterior surface</a:t>
            </a:r>
            <a:br>
              <a:rPr lang="en-GB" altLang="en-US" sz="2800" dirty="0"/>
            </a:br>
            <a:r>
              <a:rPr lang="en-GB" altLang="en-US" sz="2400" dirty="0"/>
              <a:t>- posterior surface: </a:t>
            </a:r>
            <a:r>
              <a:rPr lang="en-GB" altLang="en-US" sz="2000" dirty="0"/>
              <a:t>- forms the anterior wall of</a:t>
            </a:r>
            <a:br>
              <a:rPr lang="en-GB" altLang="en-US" sz="2000" dirty="0"/>
            </a:br>
            <a:r>
              <a:rPr lang="en-GB" altLang="en-US" sz="2000" dirty="0"/>
              <a:t>             vertebral foramen and vertebral canal</a:t>
            </a:r>
          </a:p>
          <a:p>
            <a:pPr eaLnBrk="1" hangingPunct="1">
              <a:spcBef>
                <a:spcPct val="0"/>
              </a:spcBef>
              <a:buClrTx/>
              <a:buSzTx/>
              <a:buNone/>
            </a:pPr>
            <a:r>
              <a:rPr lang="en-GB" altLang="en-US" sz="2400" dirty="0"/>
              <a:t>- superior and inferior surface:</a:t>
            </a:r>
            <a:br>
              <a:rPr lang="en-GB" altLang="en-US" sz="2400" dirty="0"/>
            </a:br>
            <a:r>
              <a:rPr lang="en-GB" altLang="en-US" sz="2000" dirty="0"/>
              <a:t>      - by intervertebral disc articulate with the</a:t>
            </a:r>
            <a:br>
              <a:rPr lang="en-GB" altLang="en-US" sz="2000" dirty="0"/>
            </a:br>
            <a:r>
              <a:rPr lang="en-GB" altLang="en-US" sz="2000" dirty="0"/>
              <a:t>         body of adjacent superior and inferior vertebra</a:t>
            </a:r>
          </a:p>
          <a:p>
            <a:pPr eaLnBrk="1" hangingPunct="1">
              <a:spcBef>
                <a:spcPct val="0"/>
              </a:spcBef>
              <a:buClrTx/>
              <a:buSzTx/>
              <a:buNone/>
            </a:pPr>
            <a:r>
              <a:rPr lang="en-GB" altLang="en-US" sz="2400" dirty="0"/>
              <a:t>- lateral surface:</a:t>
            </a:r>
            <a:br>
              <a:rPr lang="sr-Latn-CS" altLang="en-US" sz="2400" dirty="0"/>
            </a:br>
            <a:r>
              <a:rPr lang="sr-Latn-CS" altLang="en-US" sz="2000" dirty="0"/>
              <a:t>  *  </a:t>
            </a:r>
            <a:r>
              <a:rPr lang="en-GB" altLang="en-US" sz="2000" dirty="0"/>
              <a:t>superior costal facet (</a:t>
            </a:r>
            <a:r>
              <a:rPr lang="sr-Latn-CS" altLang="en-US" sz="2000" dirty="0" err="1"/>
              <a:t>fovea</a:t>
            </a:r>
            <a:r>
              <a:rPr lang="sr-Latn-CS" altLang="en-US" sz="2000" dirty="0"/>
              <a:t> </a:t>
            </a:r>
            <a:r>
              <a:rPr lang="sr-Latn-CS" altLang="en-US" sz="2000" dirty="0" err="1"/>
              <a:t>costalis</a:t>
            </a:r>
            <a:r>
              <a:rPr lang="sr-Latn-CS" altLang="en-US" sz="2000" dirty="0"/>
              <a:t> </a:t>
            </a:r>
            <a:r>
              <a:rPr lang="sr-Latn-CS" altLang="en-US" sz="2000" dirty="0" err="1"/>
              <a:t>superior</a:t>
            </a:r>
            <a:r>
              <a:rPr lang="en-GB" altLang="en-US" sz="2000" dirty="0"/>
              <a:t>)</a:t>
            </a:r>
            <a:endParaRPr lang="sr-Latn-CS" altLang="en-US" sz="2000" dirty="0"/>
          </a:p>
          <a:p>
            <a:pPr eaLnBrk="1" hangingPunct="1">
              <a:spcBef>
                <a:spcPct val="0"/>
              </a:spcBef>
              <a:buClrTx/>
              <a:buSzTx/>
              <a:buNone/>
            </a:pPr>
            <a:r>
              <a:rPr lang="sr-Latn-CS" altLang="en-US" sz="2000" dirty="0"/>
              <a:t>  * </a:t>
            </a:r>
            <a:r>
              <a:rPr lang="en-GB" altLang="en-US" sz="2000" dirty="0"/>
              <a:t>inferior costal facet (</a:t>
            </a:r>
            <a:r>
              <a:rPr lang="sr-Latn-CS" altLang="en-US" sz="2000" dirty="0" err="1"/>
              <a:t>fovea</a:t>
            </a:r>
            <a:r>
              <a:rPr lang="sr-Latn-CS" altLang="en-US" sz="2000" dirty="0"/>
              <a:t> </a:t>
            </a:r>
            <a:r>
              <a:rPr lang="sr-Latn-CS" altLang="en-US" sz="2000" dirty="0" err="1"/>
              <a:t>costalis</a:t>
            </a:r>
            <a:r>
              <a:rPr lang="sr-Latn-CS" altLang="en-US" sz="2000" dirty="0"/>
              <a:t> </a:t>
            </a:r>
            <a:r>
              <a:rPr lang="en-GB" altLang="en-US" sz="2000" dirty="0"/>
              <a:t>inf</a:t>
            </a:r>
            <a:r>
              <a:rPr lang="sr-Latn-CS" altLang="en-US" sz="2000" dirty="0" err="1"/>
              <a:t>erior</a:t>
            </a:r>
            <a:r>
              <a:rPr lang="en-GB" altLang="en-US" sz="2000" dirty="0"/>
              <a:t>)</a:t>
            </a:r>
          </a:p>
          <a:p>
            <a:pPr eaLnBrk="1" hangingPunct="1">
              <a:spcBef>
                <a:spcPct val="0"/>
              </a:spcBef>
              <a:buClrTx/>
              <a:buSzTx/>
              <a:buNone/>
            </a:pPr>
            <a:endParaRPr lang="en-GB" altLang="en-US" sz="1200" dirty="0"/>
          </a:p>
          <a:p>
            <a:pPr eaLnBrk="1" hangingPunct="1">
              <a:spcBef>
                <a:spcPct val="0"/>
              </a:spcBef>
              <a:buClrTx/>
              <a:buSzTx/>
              <a:buNone/>
            </a:pPr>
            <a:r>
              <a:rPr lang="en-GB" sz="1600" dirty="0"/>
              <a:t>- Bilateral costal facets (</a:t>
            </a:r>
            <a:r>
              <a:rPr lang="en-GB" sz="1600" dirty="0" err="1"/>
              <a:t>demifacets</a:t>
            </a:r>
            <a:r>
              <a:rPr lang="en-GB" sz="1600" dirty="0"/>
              <a:t>) on the vertebral bodies, </a:t>
            </a:r>
            <a:br>
              <a:rPr lang="en-GB" sz="1600" dirty="0"/>
            </a:br>
            <a:r>
              <a:rPr lang="en-GB" sz="1600" dirty="0"/>
              <a:t>  usually occurring in inferior and superior pairs (paired in typical</a:t>
            </a:r>
            <a:br>
              <a:rPr lang="en-GB" sz="1600" dirty="0"/>
            </a:br>
            <a:r>
              <a:rPr lang="en-GB" sz="1600" dirty="0"/>
              <a:t>  thoracic vertebrae (T2–T9)), for articulation with the heads of ribs.</a:t>
            </a:r>
            <a:endParaRPr lang="en-GB" altLang="en-US" sz="1600" dirty="0"/>
          </a:p>
          <a:p>
            <a:pPr eaLnBrk="1" hangingPunct="1">
              <a:spcBef>
                <a:spcPct val="0"/>
              </a:spcBef>
              <a:buClrTx/>
              <a:buSzTx/>
              <a:buNone/>
            </a:pPr>
            <a:r>
              <a:rPr lang="en-GB" sz="1600" dirty="0"/>
              <a:t>- </a:t>
            </a:r>
            <a:r>
              <a:rPr lang="en-GB" sz="1600" dirty="0">
                <a:effectLst/>
                <a:latin typeface="+mn-lt"/>
              </a:rPr>
              <a:t>The superior facet articulates with the head of the adjacent rib, </a:t>
            </a:r>
            <a:br>
              <a:rPr lang="en-GB" sz="1600" dirty="0">
                <a:effectLst/>
                <a:latin typeface="+mn-lt"/>
              </a:rPr>
            </a:br>
            <a:r>
              <a:rPr lang="en-GB" sz="1600" dirty="0">
                <a:effectLst/>
                <a:latin typeface="+mn-lt"/>
              </a:rPr>
              <a:t>   and the inferior facet articulates with the head of the rib below</a:t>
            </a:r>
            <a:r>
              <a:rPr lang="en-GB" sz="1600" dirty="0">
                <a:latin typeface="+mn-lt"/>
              </a:rPr>
              <a:t> </a:t>
            </a:r>
          </a:p>
          <a:p>
            <a:pPr eaLnBrk="1" hangingPunct="1">
              <a:spcBef>
                <a:spcPct val="0"/>
              </a:spcBef>
              <a:buClrTx/>
              <a:buSzTx/>
              <a:buNone/>
            </a:pPr>
            <a:r>
              <a:rPr lang="en-GB" sz="1600" dirty="0"/>
              <a:t>- Typically, two </a:t>
            </a:r>
            <a:r>
              <a:rPr lang="en-GB" sz="1600" dirty="0" err="1"/>
              <a:t>demifacets</a:t>
            </a:r>
            <a:r>
              <a:rPr lang="en-GB" sz="1600" dirty="0"/>
              <a:t> paired in this manner and the </a:t>
            </a:r>
            <a:br>
              <a:rPr lang="en-GB" sz="1600" dirty="0"/>
            </a:br>
            <a:r>
              <a:rPr lang="en-GB" sz="1600" dirty="0"/>
              <a:t>   posterolateral margin of the intervertebral disc between them form a single socket to receive the head of the rib</a:t>
            </a:r>
            <a:br>
              <a:rPr lang="en-GB" sz="1600" dirty="0"/>
            </a:br>
            <a:r>
              <a:rPr lang="en-GB" sz="1600" dirty="0"/>
              <a:t>  of the same identifying number as the inferior vertebra (e.g., head of rib 6 with the superior costal facet of</a:t>
            </a:r>
            <a:br>
              <a:rPr lang="en-GB" sz="1600" dirty="0"/>
            </a:br>
            <a:r>
              <a:rPr lang="en-GB" sz="1600" dirty="0"/>
              <a:t>   vertebra T6)</a:t>
            </a:r>
            <a:endParaRPr lang="en-GB" altLang="en-US" sz="1600" dirty="0"/>
          </a:p>
        </p:txBody>
      </p:sp>
      <p:pic>
        <p:nvPicPr>
          <p:cNvPr id="16389" name="Picture 5" descr="0009 vertebra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4554" y="908720"/>
            <a:ext cx="3663950"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0009 vertebrae">
            <a:extLst>
              <a:ext uri="{FF2B5EF4-FFF2-40B4-BE49-F238E27FC236}">
                <a16:creationId xmlns:a16="http://schemas.microsoft.com/office/drawing/2014/main" id="{19D680A9-D1A1-7086-5F70-BE50D3EDA2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0441" y="3212976"/>
            <a:ext cx="3548063" cy="262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1871962"/>
      </p:ext>
    </p:extLst>
  </p:cSld>
  <p:clrMapOvr>
    <a:masterClrMapping/>
  </p:clrMapOvr>
  <p:transition spd="slow">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g 1.0 - Lateral view of a thoracic vertebrae.">
            <a:extLst>
              <a:ext uri="{FF2B5EF4-FFF2-40B4-BE49-F238E27FC236}">
                <a16:creationId xmlns:a16="http://schemas.microsoft.com/office/drawing/2014/main" id="{BA15E8DD-A006-4106-65A4-7701CC92E7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2074" y="1394847"/>
            <a:ext cx="6238875" cy="3238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842F716-FD96-65D5-0AEF-4ADB114012C0}"/>
              </a:ext>
            </a:extLst>
          </p:cNvPr>
          <p:cNvSpPr txBox="1"/>
          <p:nvPr/>
        </p:nvSpPr>
        <p:spPr>
          <a:xfrm>
            <a:off x="359024" y="5013176"/>
            <a:ext cx="8784976" cy="461665"/>
          </a:xfrm>
          <a:prstGeom prst="rect">
            <a:avLst/>
          </a:prstGeom>
          <a:noFill/>
        </p:spPr>
        <p:txBody>
          <a:bodyPr wrap="square">
            <a:spAutoFit/>
          </a:bodyPr>
          <a:lstStyle/>
          <a:p>
            <a:r>
              <a:rPr lang="en-GB" sz="2400" dirty="0">
                <a:latin typeface="+mn-lt"/>
              </a:rPr>
              <a:t>* Long sloping spinous processes are characteristic of thoracic vertebrae</a:t>
            </a:r>
          </a:p>
        </p:txBody>
      </p:sp>
    </p:spTree>
    <p:extLst>
      <p:ext uri="{BB962C8B-B14F-4D97-AF65-F5344CB8AC3E}">
        <p14:creationId xmlns:p14="http://schemas.microsoft.com/office/powerpoint/2010/main" val="2825150790"/>
      </p:ext>
    </p:extLst>
  </p:cSld>
  <p:clrMapOvr>
    <a:masterClrMapping/>
  </p:clrMapOvr>
  <p:transition spd="slow">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Anatomy of vertebral column">
            <a:extLst>
              <a:ext uri="{FF2B5EF4-FFF2-40B4-BE49-F238E27FC236}">
                <a16:creationId xmlns:a16="http://schemas.microsoft.com/office/drawing/2014/main" id="{5401692A-C3F7-8B1C-3264-49308C0273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50658"/>
            <a:ext cx="8208912" cy="6156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052741"/>
      </p:ext>
    </p:extLst>
  </p:cSld>
  <p:clrMapOvr>
    <a:masterClrMapping/>
  </p:clrMapOvr>
  <p:transition spd="slow">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Anatomy of vertebral column">
            <a:extLst>
              <a:ext uri="{FF2B5EF4-FFF2-40B4-BE49-F238E27FC236}">
                <a16:creationId xmlns:a16="http://schemas.microsoft.com/office/drawing/2014/main" id="{91ABEF55-3F21-A18C-3853-9AFD81066D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632" y="476672"/>
            <a:ext cx="8148736" cy="611155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63BCCAF-9726-CB1D-0539-3A8F1CACD3EE}"/>
              </a:ext>
            </a:extLst>
          </p:cNvPr>
          <p:cNvSpPr txBox="1"/>
          <p:nvPr/>
        </p:nvSpPr>
        <p:spPr>
          <a:xfrm>
            <a:off x="2051720" y="3347782"/>
            <a:ext cx="3240360" cy="369332"/>
          </a:xfrm>
          <a:prstGeom prst="rect">
            <a:avLst/>
          </a:prstGeom>
          <a:noFill/>
        </p:spPr>
        <p:txBody>
          <a:bodyPr wrap="square" rtlCol="0">
            <a:spAutoFit/>
          </a:bodyPr>
          <a:lstStyle/>
          <a:p>
            <a:r>
              <a:rPr lang="en-GB" sz="1800" dirty="0"/>
              <a:t>(intervertebral foramen)</a:t>
            </a:r>
          </a:p>
        </p:txBody>
      </p:sp>
      <p:pic>
        <p:nvPicPr>
          <p:cNvPr id="3" name="Picture 2">
            <a:extLst>
              <a:ext uri="{FF2B5EF4-FFF2-40B4-BE49-F238E27FC236}">
                <a16:creationId xmlns:a16="http://schemas.microsoft.com/office/drawing/2014/main" id="{9A991CA0-AB9D-24F7-D818-E6E6A57BD662}"/>
              </a:ext>
            </a:extLst>
          </p:cNvPr>
          <p:cNvPicPr>
            <a:picLocks noChangeAspect="1"/>
          </p:cNvPicPr>
          <p:nvPr/>
        </p:nvPicPr>
        <p:blipFill rotWithShape="1">
          <a:blip r:embed="rId3"/>
          <a:srcRect l="22017" r="32811"/>
          <a:stretch/>
        </p:blipFill>
        <p:spPr>
          <a:xfrm>
            <a:off x="5637494" y="1412776"/>
            <a:ext cx="2909572" cy="4451661"/>
          </a:xfrm>
          <a:prstGeom prst="rect">
            <a:avLst/>
          </a:prstGeom>
        </p:spPr>
      </p:pic>
      <p:cxnSp>
        <p:nvCxnSpPr>
          <p:cNvPr id="5" name="Straight Arrow Connector 4">
            <a:extLst>
              <a:ext uri="{FF2B5EF4-FFF2-40B4-BE49-F238E27FC236}">
                <a16:creationId xmlns:a16="http://schemas.microsoft.com/office/drawing/2014/main" id="{9AB3658C-1B6F-7A26-64C5-D46861282D29}"/>
              </a:ext>
            </a:extLst>
          </p:cNvPr>
          <p:cNvCxnSpPr/>
          <p:nvPr/>
        </p:nvCxnSpPr>
        <p:spPr bwMode="auto">
          <a:xfrm flipV="1">
            <a:off x="4860032" y="3284984"/>
            <a:ext cx="1944216" cy="144016"/>
          </a:xfrm>
          <a:prstGeom prst="straightConnector1">
            <a:avLst/>
          </a:prstGeom>
          <a:solidFill>
            <a:schemeClr val="accent1"/>
          </a:solidFill>
          <a:ln w="412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93828615"/>
      </p:ext>
    </p:extLst>
  </p:cSld>
  <p:clrMapOvr>
    <a:masterClrMapping/>
  </p:clrMapOvr>
  <p:transition spd="slow">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body" sz="half" idx="4294967295"/>
          </p:nvPr>
        </p:nvSpPr>
        <p:spPr>
          <a:xfrm>
            <a:off x="0" y="357188"/>
            <a:ext cx="9144000" cy="6143625"/>
          </a:xfrm>
        </p:spPr>
        <p:txBody>
          <a:bodyPr/>
          <a:lstStyle/>
          <a:p>
            <a:pPr eaLnBrk="1" hangingPunct="1">
              <a:buFontTx/>
              <a:buNone/>
              <a:defRPr/>
            </a:pPr>
            <a:r>
              <a:rPr lang="sr-Latn-CS" altLang="en-US" sz="3600" b="1" dirty="0">
                <a:solidFill>
                  <a:srgbClr val="990000"/>
                </a:solidFill>
                <a:effectLst>
                  <a:outerShdw blurRad="38100" dist="38100" dir="2700000" algn="tl">
                    <a:srgbClr val="C0C0C0"/>
                  </a:outerShdw>
                </a:effectLst>
              </a:rPr>
              <a:t>THORAX</a:t>
            </a:r>
            <a:endParaRPr lang="sr-Latn-CS" altLang="en-US" sz="2800" b="1" dirty="0">
              <a:solidFill>
                <a:srgbClr val="990000"/>
              </a:solidFill>
              <a:effectLst>
                <a:outerShdw blurRad="38100" dist="38100" dir="2700000" algn="tl">
                  <a:srgbClr val="C0C0C0"/>
                </a:outerShdw>
              </a:effectLst>
            </a:endParaRPr>
          </a:p>
          <a:p>
            <a:pPr eaLnBrk="1" hangingPunct="1">
              <a:buFontTx/>
              <a:buNone/>
              <a:defRPr/>
            </a:pPr>
            <a:endParaRPr lang="sr-Latn-CS" altLang="en-US" sz="2400" b="1" i="1" dirty="0">
              <a:solidFill>
                <a:srgbClr val="CC3300"/>
              </a:solidFill>
              <a:effectLst>
                <a:outerShdw blurRad="38100" dist="38100" dir="2700000" algn="tl">
                  <a:srgbClr val="C0C0C0"/>
                </a:outerShdw>
              </a:effectLst>
            </a:endParaRPr>
          </a:p>
          <a:p>
            <a:pPr eaLnBrk="1" hangingPunct="1">
              <a:buFontTx/>
              <a:buNone/>
              <a:defRPr/>
            </a:pPr>
            <a:r>
              <a:rPr lang="en-GB" altLang="en-US" sz="2000" b="1" i="1" dirty="0">
                <a:solidFill>
                  <a:srgbClr val="CC3300"/>
                </a:solidFill>
                <a:effectLst>
                  <a:outerShdw blurRad="38100" dist="38100" dir="2700000" algn="tl">
                    <a:srgbClr val="C0C0C0"/>
                  </a:outerShdw>
                </a:effectLst>
                <a:latin typeface="Cambria" panose="02040503050406030204" pitchFamily="18" charset="0"/>
              </a:rPr>
              <a:t>Anterior surface </a:t>
            </a:r>
            <a:r>
              <a:rPr lang="sr-Latn-CS" altLang="en-US" sz="2400" b="1" i="1" dirty="0">
                <a:solidFill>
                  <a:srgbClr val="CC3300"/>
                </a:solidFill>
                <a:effectLst>
                  <a:outerShdw blurRad="38100" dist="38100" dir="2700000" algn="tl">
                    <a:srgbClr val="C0C0C0"/>
                  </a:outerShdw>
                </a:effectLst>
                <a:cs typeface="Arial" panose="020B0604020202020204" pitchFamily="34" charset="0"/>
              </a:rPr>
              <a:t>→</a:t>
            </a:r>
            <a:r>
              <a:rPr lang="sr-Latn-CS" altLang="en-US" sz="2400" b="1" i="1" dirty="0">
                <a:solidFill>
                  <a:srgbClr val="CC3300"/>
                </a:solidFill>
                <a:effectLst>
                  <a:outerShdw blurRad="38100" dist="38100" dir="2700000" algn="tl">
                    <a:srgbClr val="C0C0C0"/>
                  </a:outerShdw>
                </a:effectLst>
              </a:rPr>
              <a:t> </a:t>
            </a:r>
            <a:r>
              <a:rPr lang="sr-Latn-CS" altLang="en-US" sz="2400" b="1" dirty="0">
                <a:solidFill>
                  <a:srgbClr val="CC3300"/>
                </a:solidFill>
                <a:effectLst>
                  <a:outerShdw blurRad="38100" dist="38100" dir="2700000" algn="tl">
                    <a:srgbClr val="C0C0C0"/>
                  </a:outerShdw>
                </a:effectLst>
              </a:rPr>
              <a:t>PECTU</a:t>
            </a:r>
            <a:r>
              <a:rPr lang="en-GB" altLang="en-US" sz="2400" b="1" dirty="0">
                <a:solidFill>
                  <a:srgbClr val="CC3300"/>
                </a:solidFill>
                <a:effectLst>
                  <a:outerShdw blurRad="38100" dist="38100" dir="2700000" algn="tl">
                    <a:srgbClr val="C0C0C0"/>
                  </a:outerShdw>
                </a:effectLst>
              </a:rPr>
              <a:t>S</a:t>
            </a:r>
            <a:endParaRPr lang="sr-Latn-CS" altLang="en-US" sz="2400" b="1" dirty="0">
              <a:solidFill>
                <a:srgbClr val="CC3300"/>
              </a:solidFill>
              <a:effectLst>
                <a:outerShdw blurRad="38100" dist="38100" dir="2700000" algn="tl">
                  <a:srgbClr val="C0C0C0"/>
                </a:outerShdw>
              </a:effectLst>
            </a:endParaRPr>
          </a:p>
          <a:p>
            <a:pPr eaLnBrk="1" hangingPunct="1">
              <a:buFontTx/>
              <a:buNone/>
              <a:defRPr/>
            </a:pPr>
            <a:endParaRPr lang="sr-Latn-CS" altLang="en-US" sz="2400" b="1" dirty="0">
              <a:solidFill>
                <a:srgbClr val="CC3300"/>
              </a:solidFill>
              <a:effectLst>
                <a:outerShdw blurRad="38100" dist="38100" dir="2700000" algn="tl">
                  <a:srgbClr val="C0C0C0"/>
                </a:outerShdw>
              </a:effectLst>
              <a:cs typeface="Arial" panose="020B0604020202020204" pitchFamily="34" charset="0"/>
            </a:endParaRPr>
          </a:p>
          <a:p>
            <a:pPr eaLnBrk="1" hangingPunct="1">
              <a:buFont typeface="Wingdings 2" panose="05020102010507070707" pitchFamily="18" charset="2"/>
              <a:buNone/>
              <a:defRPr/>
            </a:pPr>
            <a:endParaRPr lang="sr-Latn-CS" altLang="en-US" sz="2400" b="1" i="1" dirty="0">
              <a:solidFill>
                <a:srgbClr val="CC3300"/>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2400" b="1" i="1" dirty="0">
              <a:solidFill>
                <a:srgbClr val="CC3300"/>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2400" b="1" i="1" dirty="0">
              <a:solidFill>
                <a:srgbClr val="CC3300"/>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2400" b="1" i="1" dirty="0">
              <a:solidFill>
                <a:srgbClr val="CC3300"/>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2400" b="1" i="1" dirty="0">
              <a:solidFill>
                <a:srgbClr val="CC3300"/>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2400" b="1" i="1" dirty="0">
              <a:solidFill>
                <a:srgbClr val="CC3300"/>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2400" b="1" i="1" dirty="0">
              <a:solidFill>
                <a:srgbClr val="CC3300"/>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2400" b="1" i="1" dirty="0">
              <a:solidFill>
                <a:srgbClr val="CC3300"/>
              </a:solidFill>
              <a:effectLst>
                <a:outerShdw blurRad="38100" dist="38100" dir="2700000" algn="tl">
                  <a:srgbClr val="C0C0C0"/>
                </a:outerShdw>
              </a:effectLst>
            </a:endParaRPr>
          </a:p>
          <a:p>
            <a:pPr eaLnBrk="1" hangingPunct="1">
              <a:buFont typeface="Wingdings 2" panose="05020102010507070707" pitchFamily="18" charset="2"/>
              <a:buNone/>
              <a:defRPr/>
            </a:pPr>
            <a:r>
              <a:rPr lang="sr-Latn-CS" altLang="en-US" sz="2400" b="1" i="1" dirty="0">
                <a:solidFill>
                  <a:srgbClr val="CC3300"/>
                </a:solidFill>
                <a:effectLst>
                  <a:outerShdw blurRad="38100" dist="38100" dir="2700000" algn="tl">
                    <a:srgbClr val="C0C0C0"/>
                  </a:outerShdw>
                </a:effectLst>
              </a:rPr>
              <a:t>					       </a:t>
            </a:r>
            <a:r>
              <a:rPr lang="en-GB" altLang="en-US" sz="2000" b="1" i="1" dirty="0">
                <a:solidFill>
                  <a:srgbClr val="CC3300"/>
                </a:solidFill>
                <a:effectLst>
                  <a:outerShdw blurRad="38100" dist="38100" dir="2700000" algn="tl">
                    <a:srgbClr val="C0C0C0"/>
                  </a:outerShdw>
                </a:effectLst>
                <a:latin typeface="Cambria" panose="02040503050406030204" pitchFamily="18" charset="0"/>
              </a:rPr>
              <a:t>Posterior surface </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dirty="0">
                <a:solidFill>
                  <a:srgbClr val="CC3300"/>
                </a:solidFill>
                <a:effectLst>
                  <a:outerShdw blurRad="38100" dist="38100" dir="2700000" algn="tl">
                    <a:srgbClr val="C0C0C0"/>
                  </a:outerShdw>
                </a:effectLst>
                <a:cs typeface="Arial" panose="020B0604020202020204" pitchFamily="34" charset="0"/>
              </a:rPr>
              <a:t>DORSUM (</a:t>
            </a:r>
            <a:r>
              <a:rPr lang="en-GB" altLang="en-US" sz="2000" b="1" dirty="0">
                <a:solidFill>
                  <a:srgbClr val="CC3300"/>
                </a:solidFill>
                <a:effectLst>
                  <a:outerShdw blurRad="38100" dist="38100" dir="2700000" algn="tl">
                    <a:srgbClr val="C0C0C0"/>
                  </a:outerShdw>
                </a:effectLst>
                <a:latin typeface="Cambria" panose="02040503050406030204" pitchFamily="18" charset="0"/>
                <a:cs typeface="Arial" panose="020B0604020202020204" pitchFamily="34" charset="0"/>
              </a:rPr>
              <a:t>back</a:t>
            </a:r>
            <a:r>
              <a:rPr lang="sr-Latn-CS" altLang="en-US" sz="2400" b="1" dirty="0">
                <a:solidFill>
                  <a:srgbClr val="CC3300"/>
                </a:solidFill>
                <a:effectLst>
                  <a:outerShdw blurRad="38100" dist="38100" dir="2700000" algn="tl">
                    <a:srgbClr val="C0C0C0"/>
                  </a:outerShdw>
                </a:effectLst>
                <a:cs typeface="Arial" panose="020B0604020202020204" pitchFamily="34" charset="0"/>
              </a:rPr>
              <a:t>)</a:t>
            </a:r>
          </a:p>
          <a:p>
            <a:pPr eaLnBrk="1" hangingPunct="1">
              <a:buFontTx/>
              <a:buNone/>
              <a:defRPr/>
            </a:pPr>
            <a:endParaRPr lang="sr-Latn-CS" altLang="en-US" sz="2400" b="1" dirty="0">
              <a:solidFill>
                <a:srgbClr val="CC3300"/>
              </a:solidFill>
              <a:effectLst>
                <a:outerShdw blurRad="38100" dist="38100" dir="2700000" algn="tl">
                  <a:srgbClr val="C0C0C0"/>
                </a:outerShdw>
              </a:effectLst>
              <a:cs typeface="Arial" panose="020B0604020202020204" pitchFamily="34" charset="0"/>
            </a:endParaRPr>
          </a:p>
        </p:txBody>
      </p:sp>
      <p:pic>
        <p:nvPicPr>
          <p:cNvPr id="7171" name="Picture 2"/>
          <p:cNvPicPr>
            <a:picLocks noChangeAspect="1" noChangeArrowheads="1"/>
          </p:cNvPicPr>
          <p:nvPr/>
        </p:nvPicPr>
        <p:blipFill>
          <a:blip r:embed="rId2">
            <a:extLst>
              <a:ext uri="{28A0092B-C50C-407E-A947-70E740481C1C}">
                <a14:useLocalDpi xmlns:a14="http://schemas.microsoft.com/office/drawing/2010/main" val="0"/>
              </a:ext>
            </a:extLst>
          </a:blip>
          <a:srcRect l="21094" t="8437" r="53125" b="36250"/>
          <a:stretch>
            <a:fillRect/>
          </a:stretch>
        </p:blipFill>
        <p:spPr bwMode="auto">
          <a:xfrm>
            <a:off x="357188" y="2071688"/>
            <a:ext cx="3143250" cy="42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5"/>
          <p:cNvPicPr>
            <a:picLocks noChangeAspect="1" noChangeArrowheads="1"/>
          </p:cNvPicPr>
          <p:nvPr/>
        </p:nvPicPr>
        <p:blipFill>
          <a:blip r:embed="rId3">
            <a:extLst>
              <a:ext uri="{28A0092B-C50C-407E-A947-70E740481C1C}">
                <a14:useLocalDpi xmlns:a14="http://schemas.microsoft.com/office/drawing/2010/main" val="0"/>
              </a:ext>
            </a:extLst>
          </a:blip>
          <a:srcRect l="29883" t="29062" r="25000" b="12811"/>
          <a:stretch>
            <a:fillRect/>
          </a:stretch>
        </p:blipFill>
        <p:spPr bwMode="auto">
          <a:xfrm>
            <a:off x="4572000" y="2643188"/>
            <a:ext cx="3849688" cy="31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0018 spoj rebra sa pršlj"/>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205914"/>
            <a:ext cx="7033468" cy="460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3C5896C4-93B0-C08A-CFE2-35648E9BA839}"/>
              </a:ext>
            </a:extLst>
          </p:cNvPr>
          <p:cNvSpPr txBox="1"/>
          <p:nvPr/>
        </p:nvSpPr>
        <p:spPr>
          <a:xfrm>
            <a:off x="251520" y="140275"/>
            <a:ext cx="8712968" cy="2431435"/>
          </a:xfrm>
          <a:prstGeom prst="rect">
            <a:avLst/>
          </a:prstGeom>
          <a:noFill/>
        </p:spPr>
        <p:txBody>
          <a:bodyPr wrap="square">
            <a:spAutoFit/>
          </a:bodyPr>
          <a:lstStyle/>
          <a:p>
            <a:pPr eaLnBrk="1" hangingPunct="1">
              <a:spcBef>
                <a:spcPct val="0"/>
              </a:spcBef>
              <a:buClrTx/>
              <a:buSzTx/>
            </a:pPr>
            <a:r>
              <a:rPr lang="en-GB" altLang="en-US" dirty="0">
                <a:latin typeface="+mn-lt"/>
              </a:rPr>
              <a:t>*** T</a:t>
            </a:r>
            <a:r>
              <a:rPr lang="sr-Latn-CS" altLang="en-US" sz="2800" dirty="0" err="1">
                <a:latin typeface="+mn-lt"/>
              </a:rPr>
              <a:t>ransver</a:t>
            </a:r>
            <a:r>
              <a:rPr lang="en-GB" altLang="en-US" sz="2800" dirty="0">
                <a:latin typeface="+mn-lt"/>
              </a:rPr>
              <a:t>se</a:t>
            </a:r>
            <a:r>
              <a:rPr lang="sr-Latn-CS" altLang="en-US" sz="3200" dirty="0">
                <a:latin typeface="+mn-lt"/>
              </a:rPr>
              <a:t> </a:t>
            </a:r>
            <a:r>
              <a:rPr lang="sr-Latn-CS" altLang="en-US" sz="2800" dirty="0" err="1">
                <a:latin typeface="+mn-lt"/>
              </a:rPr>
              <a:t>process</a:t>
            </a:r>
            <a:r>
              <a:rPr lang="sr-Latn-CS" altLang="en-US" sz="2800" dirty="0">
                <a:latin typeface="+mn-lt"/>
              </a:rPr>
              <a:t> </a:t>
            </a:r>
            <a:r>
              <a:rPr lang="en-GB" altLang="en-US" sz="2800" dirty="0">
                <a:latin typeface="+mn-lt"/>
              </a:rPr>
              <a:t>(paired)</a:t>
            </a:r>
            <a:br>
              <a:rPr lang="en-GB" altLang="en-US" sz="2800" dirty="0">
                <a:latin typeface="+mn-lt"/>
              </a:rPr>
            </a:br>
            <a:r>
              <a:rPr lang="sr-Latn-CS" altLang="en-US" sz="2400" dirty="0">
                <a:latin typeface="+mn-lt"/>
              </a:rPr>
              <a:t> </a:t>
            </a:r>
            <a:r>
              <a:rPr lang="en-GB" altLang="en-US" sz="2400" dirty="0">
                <a:latin typeface="+mn-lt"/>
              </a:rPr>
              <a:t>- at anterior surface: </a:t>
            </a:r>
            <a:r>
              <a:rPr lang="sr-Latn-CS" altLang="en-US" sz="2400" dirty="0" err="1">
                <a:latin typeface="+mn-lt"/>
              </a:rPr>
              <a:t>fovea</a:t>
            </a:r>
            <a:r>
              <a:rPr lang="sr-Latn-CS" altLang="en-US" sz="2400" dirty="0">
                <a:latin typeface="+mn-lt"/>
              </a:rPr>
              <a:t> </a:t>
            </a:r>
            <a:r>
              <a:rPr lang="sr-Latn-CS" altLang="en-US" sz="2400" dirty="0" err="1">
                <a:latin typeface="+mn-lt"/>
              </a:rPr>
              <a:t>costalis</a:t>
            </a:r>
            <a:r>
              <a:rPr lang="sr-Latn-CS" altLang="en-US" sz="2400" dirty="0">
                <a:latin typeface="+mn-lt"/>
              </a:rPr>
              <a:t> </a:t>
            </a:r>
            <a:r>
              <a:rPr lang="sr-Latn-CS" altLang="en-US" sz="2400" dirty="0" err="1">
                <a:latin typeface="+mn-lt"/>
              </a:rPr>
              <a:t>processus</a:t>
            </a:r>
            <a:r>
              <a:rPr lang="sr-Latn-CS" altLang="en-US" sz="2400" dirty="0">
                <a:latin typeface="+mn-lt"/>
              </a:rPr>
              <a:t> </a:t>
            </a:r>
            <a:r>
              <a:rPr lang="sr-Latn-CS" altLang="en-US" sz="2400" dirty="0" err="1">
                <a:latin typeface="+mn-lt"/>
              </a:rPr>
              <a:t>transversi</a:t>
            </a:r>
            <a:endParaRPr lang="en-GB" altLang="en-US" sz="2400" dirty="0">
              <a:latin typeface="+mn-lt"/>
            </a:endParaRPr>
          </a:p>
          <a:p>
            <a:pPr eaLnBrk="1" hangingPunct="1">
              <a:spcBef>
                <a:spcPct val="0"/>
              </a:spcBef>
              <a:buClrTx/>
              <a:buSzTx/>
            </a:pPr>
            <a:br>
              <a:rPr lang="en-GB" altLang="en-US" sz="2400" dirty="0">
                <a:latin typeface="+mn-lt"/>
              </a:rPr>
            </a:br>
            <a:r>
              <a:rPr lang="en-GB" sz="2000" dirty="0">
                <a:latin typeface="+mn-lt"/>
              </a:rPr>
              <a:t>Costal facets on the transverse processes for articulation with the tubercles of ribs, except for the inferior two or three thoracic vertebrae.</a:t>
            </a:r>
            <a:endParaRPr lang="sr-Latn-CS" altLang="en-US" sz="2000" dirty="0">
              <a:latin typeface="+mn-lt"/>
            </a:endParaRPr>
          </a:p>
          <a:p>
            <a:pPr eaLnBrk="1" hangingPunct="1">
              <a:spcBef>
                <a:spcPct val="0"/>
              </a:spcBef>
              <a:buClrTx/>
              <a:buSzTx/>
              <a:buFontTx/>
              <a:buNone/>
            </a:pPr>
            <a:r>
              <a:rPr lang="sr-Latn-CS" altLang="en-US" sz="3200" dirty="0"/>
              <a:t>  </a:t>
            </a:r>
            <a:endParaRPr lang="sr-Latn-CS" altLang="en-US" sz="2800" dirty="0"/>
          </a:p>
        </p:txBody>
      </p:sp>
    </p:spTree>
  </p:cSld>
  <p:clrMapOvr>
    <a:masterClrMapping/>
  </p:clrMapOvr>
  <p:transition spd="slow">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5896C4-93B0-C08A-CFE2-35648E9BA839}"/>
              </a:ext>
            </a:extLst>
          </p:cNvPr>
          <p:cNvSpPr txBox="1"/>
          <p:nvPr/>
        </p:nvSpPr>
        <p:spPr>
          <a:xfrm>
            <a:off x="251520" y="140275"/>
            <a:ext cx="8712968" cy="2954655"/>
          </a:xfrm>
          <a:prstGeom prst="rect">
            <a:avLst/>
          </a:prstGeom>
          <a:noFill/>
        </p:spPr>
        <p:txBody>
          <a:bodyPr wrap="square">
            <a:spAutoFit/>
          </a:bodyPr>
          <a:lstStyle/>
          <a:p>
            <a:pPr eaLnBrk="1" hangingPunct="1">
              <a:spcBef>
                <a:spcPct val="0"/>
              </a:spcBef>
              <a:buClrTx/>
              <a:buSzTx/>
            </a:pPr>
            <a:r>
              <a:rPr lang="en-GB" altLang="en-US" dirty="0">
                <a:latin typeface="+mn-lt"/>
              </a:rPr>
              <a:t>*** Superior and inferior articular processes</a:t>
            </a:r>
            <a:r>
              <a:rPr lang="sr-Latn-CS" altLang="en-US" sz="2800" dirty="0">
                <a:latin typeface="+mn-lt"/>
              </a:rPr>
              <a:t> </a:t>
            </a:r>
            <a:r>
              <a:rPr lang="en-GB" altLang="en-US" sz="2800" dirty="0">
                <a:latin typeface="+mn-lt"/>
              </a:rPr>
              <a:t>(paired)</a:t>
            </a:r>
            <a:br>
              <a:rPr lang="en-GB" altLang="en-US" sz="2800" dirty="0">
                <a:latin typeface="+mn-lt"/>
              </a:rPr>
            </a:br>
            <a:endParaRPr lang="en-GB" altLang="en-US" sz="1400" dirty="0">
              <a:latin typeface="+mn-lt"/>
            </a:endParaRPr>
          </a:p>
          <a:p>
            <a:pPr eaLnBrk="1" hangingPunct="1">
              <a:spcBef>
                <a:spcPct val="0"/>
              </a:spcBef>
              <a:buClrTx/>
              <a:buSzTx/>
            </a:pPr>
            <a:r>
              <a:rPr lang="sr-Latn-CS" altLang="en-US" sz="2400" dirty="0">
                <a:latin typeface="+mn-lt"/>
              </a:rPr>
              <a:t> </a:t>
            </a:r>
            <a:r>
              <a:rPr lang="en-GB" altLang="en-US" sz="2400" dirty="0">
                <a:latin typeface="+mn-lt"/>
              </a:rPr>
              <a:t>- </a:t>
            </a:r>
            <a:r>
              <a:rPr lang="en-GB" sz="2000" dirty="0">
                <a:latin typeface="+mn-lt"/>
              </a:rPr>
              <a:t>The </a:t>
            </a:r>
            <a:r>
              <a:rPr lang="en-GB" sz="2000" dirty="0">
                <a:solidFill>
                  <a:srgbClr val="FF0000"/>
                </a:solidFill>
                <a:latin typeface="+mn-lt"/>
              </a:rPr>
              <a:t>convex superior articular facets of the superior articular processes </a:t>
            </a:r>
            <a:r>
              <a:rPr lang="en-GB" sz="2000" dirty="0">
                <a:latin typeface="+mn-lt"/>
              </a:rPr>
              <a:t>face mainly posteriorly and slightly laterally, whereas the </a:t>
            </a:r>
            <a:r>
              <a:rPr lang="en-GB" sz="2000" dirty="0">
                <a:solidFill>
                  <a:srgbClr val="FF0000"/>
                </a:solidFill>
                <a:latin typeface="+mn-lt"/>
              </a:rPr>
              <a:t>concave inferior articular facets of the inferior articular processes</a:t>
            </a:r>
            <a:r>
              <a:rPr lang="en-GB" sz="2000" dirty="0">
                <a:latin typeface="+mn-lt"/>
              </a:rPr>
              <a:t> face mainly anteriorly and slightly medially. </a:t>
            </a:r>
          </a:p>
          <a:p>
            <a:pPr eaLnBrk="1" hangingPunct="1">
              <a:spcBef>
                <a:spcPct val="0"/>
              </a:spcBef>
              <a:buClrTx/>
              <a:buSzTx/>
            </a:pPr>
            <a:r>
              <a:rPr lang="en-GB" sz="2000" dirty="0">
                <a:latin typeface="+mn-lt"/>
              </a:rPr>
              <a:t>- the bilateral joint planes between the respective articular facets of adjacent thoracic vertebrae define an arc, </a:t>
            </a:r>
            <a:r>
              <a:rPr lang="en-GB" sz="2000" dirty="0" err="1">
                <a:latin typeface="+mn-lt"/>
              </a:rPr>
              <a:t>centering</a:t>
            </a:r>
            <a:r>
              <a:rPr lang="en-GB" sz="2000" dirty="0">
                <a:latin typeface="+mn-lt"/>
              </a:rPr>
              <a:t> on an axis of rotation within the vertebral body</a:t>
            </a:r>
          </a:p>
          <a:p>
            <a:pPr eaLnBrk="1" hangingPunct="1">
              <a:spcBef>
                <a:spcPct val="0"/>
              </a:spcBef>
              <a:buClrTx/>
              <a:buSzTx/>
            </a:pPr>
            <a:r>
              <a:rPr lang="en-GB" sz="2000" dirty="0">
                <a:latin typeface="+mn-lt"/>
              </a:rPr>
              <a:t>- small rotatory movements are permitted between adjacent vertebrae, limited by the attached rib cage.</a:t>
            </a:r>
            <a:r>
              <a:rPr lang="sr-Latn-CS" altLang="en-US" sz="2000" dirty="0">
                <a:latin typeface="+mn-lt"/>
              </a:rPr>
              <a:t>  </a:t>
            </a:r>
          </a:p>
        </p:txBody>
      </p:sp>
      <p:pic>
        <p:nvPicPr>
          <p:cNvPr id="2050" name="Picture 2" descr="Anatomy of vertebral column">
            <a:extLst>
              <a:ext uri="{FF2B5EF4-FFF2-40B4-BE49-F238E27FC236}">
                <a16:creationId xmlns:a16="http://schemas.microsoft.com/office/drawing/2014/main" id="{512132D5-7040-73FF-1005-9E357B8065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28" r="7263"/>
          <a:stretch/>
        </p:blipFill>
        <p:spPr bwMode="auto">
          <a:xfrm>
            <a:off x="4571999" y="2879486"/>
            <a:ext cx="4392489" cy="37178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21DE25C-5922-3296-CE21-CF52DE6F86A6}"/>
              </a:ext>
            </a:extLst>
          </p:cNvPr>
          <p:cNvPicPr>
            <a:picLocks noChangeAspect="1"/>
          </p:cNvPicPr>
          <p:nvPr/>
        </p:nvPicPr>
        <p:blipFill>
          <a:blip r:embed="rId3"/>
          <a:stretch>
            <a:fillRect/>
          </a:stretch>
        </p:blipFill>
        <p:spPr>
          <a:xfrm>
            <a:off x="179512" y="3725593"/>
            <a:ext cx="4155227" cy="2871759"/>
          </a:xfrm>
          <a:prstGeom prst="rect">
            <a:avLst/>
          </a:prstGeom>
        </p:spPr>
      </p:pic>
    </p:spTree>
    <p:extLst>
      <p:ext uri="{BB962C8B-B14F-4D97-AF65-F5344CB8AC3E}">
        <p14:creationId xmlns:p14="http://schemas.microsoft.com/office/powerpoint/2010/main" val="1102973276"/>
      </p:ext>
    </p:extLst>
  </p:cSld>
  <p:clrMapOvr>
    <a:masterClrMapping/>
  </p:clrMapOvr>
  <p:transition spd="slow">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5" descr="0009 vertebra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2625" y="2206625"/>
            <a:ext cx="4462463"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3"/>
          <p:cNvSpPr txBox="1">
            <a:spLocks noChangeArrowheads="1"/>
          </p:cNvSpPr>
          <p:nvPr/>
        </p:nvSpPr>
        <p:spPr bwMode="auto">
          <a:xfrm>
            <a:off x="1187624" y="6111499"/>
            <a:ext cx="817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dirty="0"/>
              <a:t>Th 6</a:t>
            </a:r>
          </a:p>
        </p:txBody>
      </p:sp>
      <p:sp>
        <p:nvSpPr>
          <p:cNvPr id="18437" name="TextBox 4"/>
          <p:cNvSpPr txBox="1">
            <a:spLocks noChangeArrowheads="1"/>
          </p:cNvSpPr>
          <p:nvPr/>
        </p:nvSpPr>
        <p:spPr bwMode="auto">
          <a:xfrm>
            <a:off x="6357938" y="5857875"/>
            <a:ext cx="9826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a:t>Th 12</a:t>
            </a:r>
          </a:p>
        </p:txBody>
      </p:sp>
      <p:sp>
        <p:nvSpPr>
          <p:cNvPr id="18438" name="TextBox 5"/>
          <p:cNvSpPr txBox="1">
            <a:spLocks noChangeArrowheads="1"/>
          </p:cNvSpPr>
          <p:nvPr/>
        </p:nvSpPr>
        <p:spPr bwMode="auto">
          <a:xfrm>
            <a:off x="755576" y="386623"/>
            <a:ext cx="71447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dirty="0"/>
              <a:t>- </a:t>
            </a:r>
            <a:r>
              <a:rPr lang="en-GB" altLang="en-US" sz="2400" dirty="0">
                <a:latin typeface="Cambria" panose="02040503050406030204" pitchFamily="18" charset="0"/>
              </a:rPr>
              <a:t>Special characteristics of </a:t>
            </a:r>
            <a:r>
              <a:rPr lang="sr-Latn-CS" altLang="en-US" sz="2800" dirty="0" err="1"/>
              <a:t>Th</a:t>
            </a:r>
            <a:r>
              <a:rPr lang="sr-Latn-CS" altLang="en-US" sz="2800" dirty="0"/>
              <a:t> 1, Th 10, Th 11, Th 12</a:t>
            </a:r>
          </a:p>
        </p:txBody>
      </p:sp>
      <p:pic>
        <p:nvPicPr>
          <p:cNvPr id="1028" name="Picture 4" descr="File:Afbeelding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939424"/>
            <a:ext cx="4086225" cy="5695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2933A2-BF32-A0C2-973B-E98CFE0A82C4}"/>
              </a:ext>
            </a:extLst>
          </p:cNvPr>
          <p:cNvSpPr txBox="1"/>
          <p:nvPr/>
        </p:nvSpPr>
        <p:spPr>
          <a:xfrm>
            <a:off x="215516" y="243512"/>
            <a:ext cx="8712968" cy="6370975"/>
          </a:xfrm>
          <a:prstGeom prst="rect">
            <a:avLst/>
          </a:prstGeom>
          <a:noFill/>
        </p:spPr>
        <p:txBody>
          <a:bodyPr wrap="square">
            <a:spAutoFit/>
          </a:bodyPr>
          <a:lstStyle/>
          <a:p>
            <a:r>
              <a:rPr lang="en-GB" sz="2400" dirty="0">
                <a:latin typeface="+mn-lt"/>
              </a:rPr>
              <a:t>**** Atypical thoracic vertebrae bear whole costal facets in place of</a:t>
            </a:r>
            <a:br>
              <a:rPr lang="en-GB" sz="2400" dirty="0">
                <a:latin typeface="+mn-lt"/>
              </a:rPr>
            </a:br>
            <a:r>
              <a:rPr lang="en-GB" sz="2400" dirty="0">
                <a:latin typeface="+mn-lt"/>
              </a:rPr>
              <a:t>          </a:t>
            </a:r>
            <a:r>
              <a:rPr lang="en-GB" sz="2400" dirty="0" err="1">
                <a:latin typeface="+mn-lt"/>
              </a:rPr>
              <a:t>demifacets</a:t>
            </a:r>
            <a:r>
              <a:rPr lang="en-GB" sz="2400" dirty="0">
                <a:latin typeface="+mn-lt"/>
              </a:rPr>
              <a:t>: </a:t>
            </a:r>
          </a:p>
          <a:p>
            <a:br>
              <a:rPr lang="en-GB" sz="2400" dirty="0">
                <a:latin typeface="+mn-lt"/>
              </a:rPr>
            </a:br>
            <a:r>
              <a:rPr lang="en-GB" sz="2400" dirty="0">
                <a:latin typeface="+mn-lt"/>
              </a:rPr>
              <a:t>- The superior costal facets of vertebra T1 are not </a:t>
            </a:r>
            <a:r>
              <a:rPr lang="en-GB" sz="2400" dirty="0" err="1">
                <a:latin typeface="+mn-lt"/>
              </a:rPr>
              <a:t>demifacets</a:t>
            </a:r>
            <a:br>
              <a:rPr lang="en-GB" sz="2400" dirty="0">
                <a:latin typeface="+mn-lt"/>
              </a:rPr>
            </a:br>
            <a:r>
              <a:rPr lang="en-GB" sz="2400" dirty="0">
                <a:latin typeface="+mn-lt"/>
              </a:rPr>
              <a:t>  because there are no </a:t>
            </a:r>
            <a:r>
              <a:rPr lang="en-GB" sz="2400" dirty="0" err="1">
                <a:latin typeface="+mn-lt"/>
              </a:rPr>
              <a:t>demifacets</a:t>
            </a:r>
            <a:r>
              <a:rPr lang="en-GB" sz="2400" dirty="0">
                <a:latin typeface="+mn-lt"/>
              </a:rPr>
              <a:t> on the C7 vertebra above,</a:t>
            </a:r>
            <a:br>
              <a:rPr lang="en-GB" sz="2400" dirty="0">
                <a:latin typeface="+mn-lt"/>
              </a:rPr>
            </a:br>
            <a:r>
              <a:rPr lang="en-GB" sz="2400" dirty="0">
                <a:latin typeface="+mn-lt"/>
              </a:rPr>
              <a:t>   and rib 1 articulates only with vertebra T1.  </a:t>
            </a:r>
          </a:p>
          <a:p>
            <a:r>
              <a:rPr lang="en-GB" sz="2400" dirty="0">
                <a:latin typeface="+mn-lt"/>
              </a:rPr>
              <a:t>   T1 has a typical inferior costal (demi)facet. </a:t>
            </a:r>
          </a:p>
          <a:p>
            <a:endParaRPr lang="en-GB" sz="2400" dirty="0">
              <a:latin typeface="+mn-lt"/>
            </a:endParaRPr>
          </a:p>
          <a:p>
            <a:endParaRPr lang="en-GB" sz="2400" dirty="0">
              <a:latin typeface="+mn-lt"/>
            </a:endParaRPr>
          </a:p>
          <a:p>
            <a:endParaRPr lang="en-GB" sz="2400" dirty="0">
              <a:latin typeface="+mn-lt"/>
            </a:endParaRPr>
          </a:p>
          <a:p>
            <a:endParaRPr lang="en-GB" sz="2400" dirty="0">
              <a:latin typeface="+mn-lt"/>
            </a:endParaRPr>
          </a:p>
          <a:p>
            <a:r>
              <a:rPr lang="en-GB" sz="2400" dirty="0">
                <a:latin typeface="+mn-lt"/>
              </a:rPr>
              <a:t>- T10 has only one bilateral pair of (whole) costal facets,</a:t>
            </a:r>
            <a:br>
              <a:rPr lang="en-GB" sz="2400" dirty="0">
                <a:latin typeface="+mn-lt"/>
              </a:rPr>
            </a:br>
            <a:r>
              <a:rPr lang="en-GB" sz="2400" dirty="0">
                <a:latin typeface="+mn-lt"/>
              </a:rPr>
              <a:t>  located partly on its body and partly on its pedicle. </a:t>
            </a:r>
          </a:p>
          <a:p>
            <a:endParaRPr lang="en-GB" sz="2400" dirty="0">
              <a:latin typeface="+mn-lt"/>
            </a:endParaRPr>
          </a:p>
          <a:p>
            <a:r>
              <a:rPr lang="en-GB" sz="2400" dirty="0">
                <a:latin typeface="+mn-lt"/>
              </a:rPr>
              <a:t>- T11 and T12 also have only a single pair of (whole) costal</a:t>
            </a:r>
          </a:p>
          <a:p>
            <a:r>
              <a:rPr lang="en-GB" sz="2400" dirty="0">
                <a:latin typeface="+mn-lt"/>
              </a:rPr>
              <a:t>facets, located on their pedicles. </a:t>
            </a:r>
            <a:br>
              <a:rPr lang="en-GB" sz="2400" dirty="0">
                <a:latin typeface="+mn-lt"/>
              </a:rPr>
            </a:br>
            <a:r>
              <a:rPr lang="en-GB" sz="2400" dirty="0">
                <a:latin typeface="+mn-lt"/>
              </a:rPr>
              <a:t> T11 and T12 do not have costal surface at transversal processes</a:t>
            </a:r>
          </a:p>
        </p:txBody>
      </p:sp>
      <p:pic>
        <p:nvPicPr>
          <p:cNvPr id="6146" name="Picture 2" descr="Biomechanics of thoracic spine ppt">
            <a:extLst>
              <a:ext uri="{FF2B5EF4-FFF2-40B4-BE49-F238E27FC236}">
                <a16:creationId xmlns:a16="http://schemas.microsoft.com/office/drawing/2014/main" id="{FC531CDB-BC7A-2535-6423-101258966EA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8500"/>
          <a:stretch/>
        </p:blipFill>
        <p:spPr bwMode="auto">
          <a:xfrm>
            <a:off x="5724128" y="2420888"/>
            <a:ext cx="3048000" cy="1863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2994047"/>
      </p:ext>
    </p:extLst>
  </p:cSld>
  <p:clrMapOvr>
    <a:masterClrMapping/>
  </p:clrMapOvr>
  <p:transition spd="slow">
    <p:zo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9" descr="0005 zidovi copy"/>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2493963" y="781050"/>
            <a:ext cx="5937250" cy="5802313"/>
          </a:xfrm>
        </p:spPr>
      </p:pic>
      <p:sp>
        <p:nvSpPr>
          <p:cNvPr id="21507" name="Text Box 10"/>
          <p:cNvSpPr txBox="1">
            <a:spLocks noChangeArrowheads="1"/>
          </p:cNvSpPr>
          <p:nvPr/>
        </p:nvSpPr>
        <p:spPr bwMode="auto">
          <a:xfrm>
            <a:off x="285750" y="214313"/>
            <a:ext cx="58704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spcBef>
                <a:spcPct val="50000"/>
              </a:spcBef>
              <a:defRPr/>
            </a:pPr>
            <a:r>
              <a:rPr lang="en-US" altLang="en-US" sz="3200" i="0" dirty="0">
                <a:solidFill>
                  <a:srgbClr val="800000"/>
                </a:solidFill>
                <a:effectLst>
                  <a:outerShdw blurRad="38100" dist="38100" dir="2700000" algn="tl">
                    <a:srgbClr val="C0C0C0"/>
                  </a:outerShdw>
                </a:effectLst>
                <a:latin typeface="Comic Sans MS" panose="030F0702030302020204" pitchFamily="66" charset="0"/>
              </a:rPr>
              <a:t>RIBS (COSTAE)</a:t>
            </a:r>
            <a:r>
              <a:rPr lang="sr-Latn-CS" altLang="en-US" sz="3200" i="0" dirty="0">
                <a:solidFill>
                  <a:srgbClr val="800000"/>
                </a:solidFill>
                <a:effectLst>
                  <a:outerShdw blurRad="38100" dist="38100" dir="2700000" algn="tl">
                    <a:srgbClr val="C0C0C0"/>
                  </a:outerShdw>
                </a:effectLst>
                <a:latin typeface="Comic Sans MS" panose="030F0702030302020204" pitchFamily="66" charset="0"/>
              </a:rPr>
              <a:t> I - XII</a:t>
            </a:r>
            <a:endParaRPr lang="en-US" altLang="en-US" sz="3200" i="0" dirty="0">
              <a:solidFill>
                <a:srgbClr val="800000"/>
              </a:solidFill>
              <a:effectLst>
                <a:outerShdw blurRad="38100" dist="38100" dir="2700000" algn="tl">
                  <a:srgbClr val="C0C0C0"/>
                </a:outerShdw>
              </a:effectLst>
              <a:latin typeface="Comic Sans MS" panose="030F0702030302020204" pitchFamily="66" charset="0"/>
            </a:endParaRPr>
          </a:p>
        </p:txBody>
      </p:sp>
      <p:sp>
        <p:nvSpPr>
          <p:cNvPr id="20484" name="TextBox 3"/>
          <p:cNvSpPr txBox="1">
            <a:spLocks noChangeArrowheads="1"/>
          </p:cNvSpPr>
          <p:nvPr/>
        </p:nvSpPr>
        <p:spPr bwMode="auto">
          <a:xfrm>
            <a:off x="3643313" y="4714875"/>
            <a:ext cx="26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a:latin typeface="Arial" panose="020B0604020202020204" pitchFamily="34" charset="0"/>
              </a:rPr>
              <a:t>8</a:t>
            </a:r>
          </a:p>
        </p:txBody>
      </p:sp>
      <p:sp>
        <p:nvSpPr>
          <p:cNvPr id="20485" name="TextBox 4"/>
          <p:cNvSpPr txBox="1">
            <a:spLocks noChangeArrowheads="1"/>
          </p:cNvSpPr>
          <p:nvPr/>
        </p:nvSpPr>
        <p:spPr bwMode="auto">
          <a:xfrm>
            <a:off x="3786188" y="5214938"/>
            <a:ext cx="26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a:latin typeface="Arial" panose="020B0604020202020204" pitchFamily="34" charset="0"/>
              </a:rPr>
              <a:t>9</a:t>
            </a:r>
          </a:p>
        </p:txBody>
      </p:sp>
      <p:sp>
        <p:nvSpPr>
          <p:cNvPr id="20486" name="TextBox 5"/>
          <p:cNvSpPr txBox="1">
            <a:spLocks noChangeArrowheads="1"/>
          </p:cNvSpPr>
          <p:nvPr/>
        </p:nvSpPr>
        <p:spPr bwMode="auto">
          <a:xfrm>
            <a:off x="3429000" y="5286375"/>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a:latin typeface="Arial" panose="020B0604020202020204" pitchFamily="34" charset="0"/>
              </a:rPr>
              <a:t>10</a:t>
            </a:r>
          </a:p>
        </p:txBody>
      </p:sp>
      <p:sp>
        <p:nvSpPr>
          <p:cNvPr id="20487" name="TextBox 6"/>
          <p:cNvSpPr txBox="1">
            <a:spLocks noChangeArrowheads="1"/>
          </p:cNvSpPr>
          <p:nvPr/>
        </p:nvSpPr>
        <p:spPr bwMode="auto">
          <a:xfrm>
            <a:off x="3643313" y="5643563"/>
            <a:ext cx="342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a:latin typeface="Arial" panose="020B0604020202020204" pitchFamily="34" charset="0"/>
              </a:rPr>
              <a:t>11</a:t>
            </a:r>
          </a:p>
        </p:txBody>
      </p:sp>
      <p:sp>
        <p:nvSpPr>
          <p:cNvPr id="20488" name="TextBox 7"/>
          <p:cNvSpPr txBox="1">
            <a:spLocks noChangeArrowheads="1"/>
          </p:cNvSpPr>
          <p:nvPr/>
        </p:nvSpPr>
        <p:spPr bwMode="auto">
          <a:xfrm>
            <a:off x="4143375" y="571500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a:latin typeface="Arial" panose="020B0604020202020204" pitchFamily="34" charset="0"/>
              </a:rPr>
              <a:t>12</a:t>
            </a:r>
          </a:p>
        </p:txBody>
      </p:sp>
      <p:sp>
        <p:nvSpPr>
          <p:cNvPr id="20489" name="TextBox 8"/>
          <p:cNvSpPr txBox="1">
            <a:spLocks noChangeArrowheads="1"/>
          </p:cNvSpPr>
          <p:nvPr/>
        </p:nvSpPr>
        <p:spPr bwMode="auto">
          <a:xfrm>
            <a:off x="0" y="3286125"/>
            <a:ext cx="28716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en-GB" altLang="en-US" sz="2400" dirty="0"/>
              <a:t>intercostal </a:t>
            </a:r>
          </a:p>
          <a:p>
            <a:pPr eaLnBrk="1" hangingPunct="1">
              <a:spcBef>
                <a:spcPct val="0"/>
              </a:spcBef>
              <a:buClrTx/>
              <a:buSzTx/>
              <a:buFontTx/>
              <a:buNone/>
            </a:pPr>
            <a:r>
              <a:rPr lang="en-GB" altLang="en-US" sz="2400" dirty="0"/>
              <a:t>(</a:t>
            </a:r>
            <a:r>
              <a:rPr lang="sr-Latn-CS" altLang="en-US" sz="2400" dirty="0" err="1"/>
              <a:t>spatium</a:t>
            </a:r>
            <a:r>
              <a:rPr lang="sr-Latn-CS" altLang="en-US" sz="2400" dirty="0"/>
              <a:t> </a:t>
            </a:r>
            <a:r>
              <a:rPr lang="sr-Latn-CS" altLang="en-US" sz="2400" dirty="0" err="1"/>
              <a:t>intercostale</a:t>
            </a:r>
            <a:r>
              <a:rPr lang="en-GB" altLang="en-US" sz="2400" dirty="0"/>
              <a:t>)</a:t>
            </a:r>
            <a:endParaRPr lang="sr-Latn-CS" altLang="en-US" sz="2400" dirty="0"/>
          </a:p>
        </p:txBody>
      </p:sp>
      <p:cxnSp>
        <p:nvCxnSpPr>
          <p:cNvPr id="20490" name="Straight Arrow Connector 10"/>
          <p:cNvCxnSpPr>
            <a:cxnSpLocks noChangeShapeType="1"/>
          </p:cNvCxnSpPr>
          <p:nvPr/>
        </p:nvCxnSpPr>
        <p:spPr bwMode="auto">
          <a:xfrm flipV="1">
            <a:off x="2571750" y="3500438"/>
            <a:ext cx="1643063" cy="15875"/>
          </a:xfrm>
          <a:prstGeom prst="straightConnector1">
            <a:avLst/>
          </a:prstGeom>
          <a:noFill/>
          <a:ln w="22225">
            <a:solidFill>
              <a:srgbClr val="267589"/>
            </a:solidFill>
            <a:round/>
            <a:headEnd/>
            <a:tailEnd type="arrow" w="med" len="med"/>
          </a:ln>
          <a:extLst>
            <a:ext uri="{909E8E84-426E-40DD-AFC4-6F175D3DCCD1}">
              <a14:hiddenFill xmlns:a14="http://schemas.microsoft.com/office/drawing/2010/main">
                <a:noFill/>
              </a14:hiddenFill>
            </a:ext>
          </a:extLst>
        </p:spPr>
      </p:cxnSp>
      <p:cxnSp>
        <p:nvCxnSpPr>
          <p:cNvPr id="20491" name="Straight Arrow Connector 13"/>
          <p:cNvCxnSpPr>
            <a:cxnSpLocks noChangeShapeType="1"/>
            <a:stCxn id="20489" idx="3"/>
          </p:cNvCxnSpPr>
          <p:nvPr/>
        </p:nvCxnSpPr>
        <p:spPr bwMode="auto">
          <a:xfrm>
            <a:off x="2871620" y="3701624"/>
            <a:ext cx="1128880" cy="156001"/>
          </a:xfrm>
          <a:prstGeom prst="straightConnector1">
            <a:avLst/>
          </a:prstGeom>
          <a:noFill/>
          <a:ln w="22225">
            <a:solidFill>
              <a:srgbClr val="267589"/>
            </a:solidFill>
            <a:round/>
            <a:headEnd/>
            <a:tailEnd type="arrow" w="med" len="med"/>
          </a:ln>
          <a:extLst>
            <a:ext uri="{909E8E84-426E-40DD-AFC4-6F175D3DCCD1}">
              <a14:hiddenFill xmlns:a14="http://schemas.microsoft.com/office/drawing/2010/main">
                <a:noFill/>
              </a14:hiddenFill>
            </a:ext>
          </a:extLst>
        </p:spPr>
      </p:cxnSp>
      <p:cxnSp>
        <p:nvCxnSpPr>
          <p:cNvPr id="20492" name="Straight Arrow Connector 16"/>
          <p:cNvCxnSpPr>
            <a:cxnSpLocks noChangeShapeType="1"/>
            <a:stCxn id="20489" idx="3"/>
          </p:cNvCxnSpPr>
          <p:nvPr/>
        </p:nvCxnSpPr>
        <p:spPr bwMode="auto">
          <a:xfrm>
            <a:off x="2871620" y="3701624"/>
            <a:ext cx="1082843" cy="584626"/>
          </a:xfrm>
          <a:prstGeom prst="straightConnector1">
            <a:avLst/>
          </a:prstGeom>
          <a:noFill/>
          <a:ln w="22225">
            <a:solidFill>
              <a:srgbClr val="267589"/>
            </a:solidFill>
            <a:round/>
            <a:headEnd/>
            <a:tailEnd type="arrow" w="med" len="med"/>
          </a:ln>
          <a:extLst>
            <a:ext uri="{909E8E84-426E-40DD-AFC4-6F175D3DCCD1}">
              <a14:hiddenFill xmlns:a14="http://schemas.microsoft.com/office/drawing/2010/main">
                <a:noFill/>
              </a14:hiddenFill>
            </a:ext>
          </a:extLst>
        </p:spPr>
      </p:cxnSp>
      <p:cxnSp>
        <p:nvCxnSpPr>
          <p:cNvPr id="20493" name="Straight Arrow Connector 19"/>
          <p:cNvCxnSpPr>
            <a:cxnSpLocks noChangeShapeType="1"/>
          </p:cNvCxnSpPr>
          <p:nvPr/>
        </p:nvCxnSpPr>
        <p:spPr bwMode="auto">
          <a:xfrm flipV="1">
            <a:off x="2571750" y="2928938"/>
            <a:ext cx="1587500" cy="515937"/>
          </a:xfrm>
          <a:prstGeom prst="straightConnector1">
            <a:avLst/>
          </a:prstGeom>
          <a:noFill/>
          <a:ln w="22225">
            <a:solidFill>
              <a:srgbClr val="267589"/>
            </a:solidFill>
            <a:round/>
            <a:headEnd/>
            <a:tailEnd type="arrow"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1507"/>
                                        </p:tgtEl>
                                        <p:attrNameLst>
                                          <p:attrName>style.visibility</p:attrName>
                                        </p:attrNameLst>
                                      </p:cBhvr>
                                      <p:to>
                                        <p:strVal val="visible"/>
                                      </p:to>
                                    </p:set>
                                    <p:anim calcmode="lin" valueType="num">
                                      <p:cBhvr>
                                        <p:cTn id="7" dur="2000" fill="hold"/>
                                        <p:tgtEl>
                                          <p:spTgt spid="21507"/>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7"/>
                                        </p:tgtEl>
                                        <p:attrNameLst>
                                          <p:attrName>ppt_y</p:attrName>
                                        </p:attrNameLst>
                                      </p:cBhvr>
                                      <p:tavLst>
                                        <p:tav tm="0">
                                          <p:val>
                                            <p:strVal val="#ppt_y"/>
                                          </p:val>
                                        </p:tav>
                                        <p:tav tm="100000">
                                          <p:val>
                                            <p:strVal val="#ppt_y"/>
                                          </p:val>
                                        </p:tav>
                                      </p:tavLst>
                                    </p:anim>
                                    <p:anim calcmode="lin" valueType="num">
                                      <p:cBhvr>
                                        <p:cTn id="9" dur="2000" fill="hold"/>
                                        <p:tgtEl>
                                          <p:spTgt spid="21507"/>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9" descr="0005 zidovi copy"/>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4297893" y="1023726"/>
            <a:ext cx="4922420" cy="4810547"/>
          </a:xfrm>
        </p:spPr>
      </p:pic>
      <p:sp>
        <p:nvSpPr>
          <p:cNvPr id="21507" name="Text Box 10"/>
          <p:cNvSpPr txBox="1">
            <a:spLocks noChangeArrowheads="1"/>
          </p:cNvSpPr>
          <p:nvPr/>
        </p:nvSpPr>
        <p:spPr bwMode="auto">
          <a:xfrm>
            <a:off x="2699792" y="135187"/>
            <a:ext cx="58704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spcBef>
                <a:spcPct val="50000"/>
              </a:spcBef>
              <a:defRPr/>
            </a:pPr>
            <a:r>
              <a:rPr lang="en-US" altLang="en-US" sz="3200" i="0" dirty="0">
                <a:solidFill>
                  <a:srgbClr val="800000"/>
                </a:solidFill>
                <a:effectLst>
                  <a:outerShdw blurRad="38100" dist="38100" dir="2700000" algn="tl">
                    <a:srgbClr val="C0C0C0"/>
                  </a:outerShdw>
                </a:effectLst>
                <a:latin typeface="Comic Sans MS" panose="030F0702030302020204" pitchFamily="66" charset="0"/>
              </a:rPr>
              <a:t>RIBS (COSTAE)</a:t>
            </a:r>
            <a:r>
              <a:rPr lang="sr-Latn-CS" altLang="en-US" sz="3200" i="0" dirty="0">
                <a:solidFill>
                  <a:srgbClr val="800000"/>
                </a:solidFill>
                <a:effectLst>
                  <a:outerShdw blurRad="38100" dist="38100" dir="2700000" algn="tl">
                    <a:srgbClr val="C0C0C0"/>
                  </a:outerShdw>
                </a:effectLst>
                <a:latin typeface="Comic Sans MS" panose="030F0702030302020204" pitchFamily="66" charset="0"/>
              </a:rPr>
              <a:t> I - XII</a:t>
            </a:r>
            <a:endParaRPr lang="en-US" altLang="en-US" sz="3200" i="0" dirty="0">
              <a:solidFill>
                <a:srgbClr val="800000"/>
              </a:solidFill>
              <a:effectLst>
                <a:outerShdw blurRad="38100" dist="38100" dir="2700000" algn="tl">
                  <a:srgbClr val="C0C0C0"/>
                </a:outerShdw>
              </a:effectLst>
              <a:latin typeface="Comic Sans MS" panose="030F0702030302020204" pitchFamily="66" charset="0"/>
            </a:endParaRPr>
          </a:p>
        </p:txBody>
      </p:sp>
      <p:sp>
        <p:nvSpPr>
          <p:cNvPr id="20484" name="TextBox 3"/>
          <p:cNvSpPr txBox="1">
            <a:spLocks noChangeArrowheads="1"/>
          </p:cNvSpPr>
          <p:nvPr/>
        </p:nvSpPr>
        <p:spPr bwMode="auto">
          <a:xfrm>
            <a:off x="5148064" y="4293096"/>
            <a:ext cx="26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dirty="0">
                <a:latin typeface="Arial" panose="020B0604020202020204" pitchFamily="34" charset="0"/>
              </a:rPr>
              <a:t>8</a:t>
            </a:r>
          </a:p>
        </p:txBody>
      </p:sp>
      <p:sp>
        <p:nvSpPr>
          <p:cNvPr id="20485" name="TextBox 4"/>
          <p:cNvSpPr txBox="1">
            <a:spLocks noChangeArrowheads="1"/>
          </p:cNvSpPr>
          <p:nvPr/>
        </p:nvSpPr>
        <p:spPr bwMode="auto">
          <a:xfrm>
            <a:off x="5162299" y="4532173"/>
            <a:ext cx="26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dirty="0">
                <a:latin typeface="Arial" panose="020B0604020202020204" pitchFamily="34" charset="0"/>
              </a:rPr>
              <a:t>9</a:t>
            </a:r>
          </a:p>
        </p:txBody>
      </p:sp>
      <p:sp>
        <p:nvSpPr>
          <p:cNvPr id="20486" name="TextBox 5"/>
          <p:cNvSpPr txBox="1">
            <a:spLocks noChangeArrowheads="1"/>
          </p:cNvSpPr>
          <p:nvPr/>
        </p:nvSpPr>
        <p:spPr bwMode="auto">
          <a:xfrm>
            <a:off x="5162299" y="4808398"/>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a:latin typeface="Arial" panose="020B0604020202020204" pitchFamily="34" charset="0"/>
              </a:rPr>
              <a:t>10</a:t>
            </a:r>
          </a:p>
        </p:txBody>
      </p:sp>
      <p:sp>
        <p:nvSpPr>
          <p:cNvPr id="20487" name="TextBox 6"/>
          <p:cNvSpPr txBox="1">
            <a:spLocks noChangeArrowheads="1"/>
          </p:cNvSpPr>
          <p:nvPr/>
        </p:nvSpPr>
        <p:spPr bwMode="auto">
          <a:xfrm>
            <a:off x="5246489" y="5089703"/>
            <a:ext cx="342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a:latin typeface="Arial" panose="020B0604020202020204" pitchFamily="34" charset="0"/>
              </a:rPr>
              <a:t>11</a:t>
            </a:r>
          </a:p>
        </p:txBody>
      </p:sp>
      <p:sp>
        <p:nvSpPr>
          <p:cNvPr id="20488" name="TextBox 7"/>
          <p:cNvSpPr txBox="1">
            <a:spLocks noChangeArrowheads="1"/>
          </p:cNvSpPr>
          <p:nvPr/>
        </p:nvSpPr>
        <p:spPr bwMode="auto">
          <a:xfrm>
            <a:off x="5584061" y="5112456"/>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200" dirty="0">
                <a:latin typeface="Arial" panose="020B0604020202020204" pitchFamily="34" charset="0"/>
              </a:rPr>
              <a:t>12</a:t>
            </a:r>
          </a:p>
        </p:txBody>
      </p:sp>
      <p:sp>
        <p:nvSpPr>
          <p:cNvPr id="3" name="TextBox 2">
            <a:extLst>
              <a:ext uri="{FF2B5EF4-FFF2-40B4-BE49-F238E27FC236}">
                <a16:creationId xmlns:a16="http://schemas.microsoft.com/office/drawing/2014/main" id="{ED8299D1-8B3E-DFA2-0615-FB4095F90199}"/>
              </a:ext>
            </a:extLst>
          </p:cNvPr>
          <p:cNvSpPr txBox="1"/>
          <p:nvPr/>
        </p:nvSpPr>
        <p:spPr>
          <a:xfrm>
            <a:off x="61126" y="620688"/>
            <a:ext cx="4612640" cy="6124754"/>
          </a:xfrm>
          <a:prstGeom prst="rect">
            <a:avLst/>
          </a:prstGeom>
          <a:noFill/>
        </p:spPr>
        <p:txBody>
          <a:bodyPr wrap="square">
            <a:spAutoFit/>
          </a:bodyPr>
          <a:lstStyle/>
          <a:p>
            <a:r>
              <a:rPr lang="en-GB" sz="2400" dirty="0">
                <a:latin typeface="+mn-lt"/>
              </a:rPr>
              <a:t>There are three types of ribs that can be classified as typical or atypical:</a:t>
            </a:r>
          </a:p>
          <a:p>
            <a:endParaRPr lang="en-GB" sz="2400" dirty="0">
              <a:latin typeface="+mn-lt"/>
            </a:endParaRPr>
          </a:p>
          <a:p>
            <a:r>
              <a:rPr lang="en-GB" sz="2000" dirty="0">
                <a:solidFill>
                  <a:srgbClr val="FF0000"/>
                </a:solidFill>
                <a:latin typeface="+mn-lt"/>
              </a:rPr>
              <a:t>1. True (</a:t>
            </a:r>
            <a:r>
              <a:rPr lang="en-GB" sz="2000" dirty="0" err="1">
                <a:solidFill>
                  <a:srgbClr val="FF0000"/>
                </a:solidFill>
                <a:latin typeface="+mn-lt"/>
              </a:rPr>
              <a:t>vertebrosternal</a:t>
            </a:r>
            <a:r>
              <a:rPr lang="en-GB" sz="2000" dirty="0">
                <a:solidFill>
                  <a:srgbClr val="FF0000"/>
                </a:solidFill>
                <a:latin typeface="+mn-lt"/>
              </a:rPr>
              <a:t>) ribs (1st–7th ribs): </a:t>
            </a:r>
            <a:r>
              <a:rPr lang="en-GB" sz="2000" dirty="0">
                <a:latin typeface="+mn-lt"/>
              </a:rPr>
              <a:t>- attach directly to the sternum through their own costal cartilages. </a:t>
            </a:r>
          </a:p>
          <a:p>
            <a:endParaRPr lang="en-GB" sz="2000" dirty="0">
              <a:latin typeface="+mn-lt"/>
            </a:endParaRPr>
          </a:p>
          <a:p>
            <a:r>
              <a:rPr lang="en-GB" sz="2000" dirty="0">
                <a:solidFill>
                  <a:srgbClr val="FF0000"/>
                </a:solidFill>
                <a:latin typeface="+mn-lt"/>
              </a:rPr>
              <a:t>2. False (</a:t>
            </a:r>
            <a:r>
              <a:rPr lang="en-GB" sz="2000" dirty="0" err="1">
                <a:solidFill>
                  <a:srgbClr val="FF0000"/>
                </a:solidFill>
                <a:latin typeface="+mn-lt"/>
              </a:rPr>
              <a:t>vertebrochondral</a:t>
            </a:r>
            <a:r>
              <a:rPr lang="en-GB" sz="2000" dirty="0">
                <a:solidFill>
                  <a:srgbClr val="FF0000"/>
                </a:solidFill>
                <a:latin typeface="+mn-lt"/>
              </a:rPr>
              <a:t>) ribs (8th, 9th,</a:t>
            </a:r>
            <a:br>
              <a:rPr lang="en-GB" sz="2000" dirty="0">
                <a:solidFill>
                  <a:srgbClr val="FF0000"/>
                </a:solidFill>
                <a:latin typeface="+mn-lt"/>
              </a:rPr>
            </a:br>
            <a:r>
              <a:rPr lang="en-GB" sz="2000" dirty="0">
                <a:solidFill>
                  <a:srgbClr val="FF0000"/>
                </a:solidFill>
                <a:latin typeface="+mn-lt"/>
              </a:rPr>
              <a:t>   and usually 10th ribs):</a:t>
            </a:r>
            <a:r>
              <a:rPr lang="en-GB" sz="2000" dirty="0">
                <a:latin typeface="+mn-lt"/>
              </a:rPr>
              <a:t> </a:t>
            </a:r>
          </a:p>
          <a:p>
            <a:r>
              <a:rPr lang="en-GB" sz="2000" dirty="0">
                <a:latin typeface="+mn-lt"/>
              </a:rPr>
              <a:t>- their cartilages are connected to the cartilage of the rib above them; thus, their connection with the sternum is indirect. </a:t>
            </a:r>
          </a:p>
          <a:p>
            <a:r>
              <a:rPr lang="en-GB" sz="2000" dirty="0">
                <a:latin typeface="+mn-lt"/>
              </a:rPr>
              <a:t>3. </a:t>
            </a:r>
            <a:r>
              <a:rPr lang="en-GB" sz="2000" dirty="0">
                <a:solidFill>
                  <a:srgbClr val="FF0000"/>
                </a:solidFill>
                <a:latin typeface="+mn-lt"/>
              </a:rPr>
              <a:t>Floating (vertebral, free) ribs (11th, </a:t>
            </a:r>
            <a:br>
              <a:rPr lang="en-GB" sz="2000" dirty="0">
                <a:solidFill>
                  <a:srgbClr val="FF0000"/>
                </a:solidFill>
                <a:latin typeface="+mn-lt"/>
              </a:rPr>
            </a:br>
            <a:r>
              <a:rPr lang="en-GB" sz="2000" dirty="0">
                <a:solidFill>
                  <a:srgbClr val="FF0000"/>
                </a:solidFill>
                <a:latin typeface="+mn-lt"/>
              </a:rPr>
              <a:t>    12th, and sometimes 10th ribs):</a:t>
            </a:r>
            <a:r>
              <a:rPr lang="en-GB" sz="2000" dirty="0">
                <a:latin typeface="+mn-lt"/>
              </a:rPr>
              <a:t> </a:t>
            </a:r>
          </a:p>
          <a:p>
            <a:endParaRPr lang="en-GB" sz="2000" dirty="0">
              <a:latin typeface="+mn-lt"/>
            </a:endParaRPr>
          </a:p>
          <a:p>
            <a:r>
              <a:rPr lang="en-GB" sz="2000" dirty="0">
                <a:latin typeface="+mn-lt"/>
              </a:rPr>
              <a:t>- The rudimentary cartilages of these ribs </a:t>
            </a:r>
            <a:br>
              <a:rPr lang="en-GB" sz="2000" dirty="0">
                <a:latin typeface="+mn-lt"/>
              </a:rPr>
            </a:br>
            <a:r>
              <a:rPr lang="en-GB" sz="2000" dirty="0">
                <a:latin typeface="+mn-lt"/>
              </a:rPr>
              <a:t>  do not connect even indirectly with the</a:t>
            </a:r>
            <a:br>
              <a:rPr lang="en-GB" sz="2000" dirty="0">
                <a:latin typeface="+mn-lt"/>
              </a:rPr>
            </a:br>
            <a:r>
              <a:rPr lang="en-GB" sz="2000" dirty="0">
                <a:latin typeface="+mn-lt"/>
              </a:rPr>
              <a:t>  sternum; instead, they end in the posterior</a:t>
            </a:r>
            <a:br>
              <a:rPr lang="en-GB" sz="2000" dirty="0">
                <a:latin typeface="+mn-lt"/>
              </a:rPr>
            </a:br>
            <a:r>
              <a:rPr lang="en-GB" sz="2000" dirty="0">
                <a:latin typeface="+mn-lt"/>
              </a:rPr>
              <a:t>  abdominal musculature.</a:t>
            </a:r>
          </a:p>
        </p:txBody>
      </p:sp>
    </p:spTree>
    <p:custDataLst>
      <p:tags r:id="rId1"/>
    </p:custDataLst>
    <p:extLst>
      <p:ext uri="{BB962C8B-B14F-4D97-AF65-F5344CB8AC3E}">
        <p14:creationId xmlns:p14="http://schemas.microsoft.com/office/powerpoint/2010/main" val="1414000381"/>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1507"/>
                                        </p:tgtEl>
                                        <p:attrNameLst>
                                          <p:attrName>style.visibility</p:attrName>
                                        </p:attrNameLst>
                                      </p:cBhvr>
                                      <p:to>
                                        <p:strVal val="visible"/>
                                      </p:to>
                                    </p:set>
                                    <p:anim calcmode="lin" valueType="num">
                                      <p:cBhvr>
                                        <p:cTn id="7" dur="2000" fill="hold"/>
                                        <p:tgtEl>
                                          <p:spTgt spid="21507"/>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7"/>
                                        </p:tgtEl>
                                        <p:attrNameLst>
                                          <p:attrName>ppt_y</p:attrName>
                                        </p:attrNameLst>
                                      </p:cBhvr>
                                      <p:tavLst>
                                        <p:tav tm="0">
                                          <p:val>
                                            <p:strVal val="#ppt_y"/>
                                          </p:val>
                                        </p:tav>
                                        <p:tav tm="100000">
                                          <p:val>
                                            <p:strVal val="#ppt_y"/>
                                          </p:val>
                                        </p:tav>
                                      </p:tavLst>
                                    </p:anim>
                                    <p:anim calcmode="lin" valueType="num">
                                      <p:cBhvr>
                                        <p:cTn id="9" dur="2000" fill="hold"/>
                                        <p:tgtEl>
                                          <p:spTgt spid="21507"/>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0013 rebra"/>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2143125" y="285750"/>
            <a:ext cx="4249738" cy="6264275"/>
          </a:xfrm>
          <a:noFill/>
          <a:ln w="28575">
            <a:solidFill>
              <a:srgbClr val="000000"/>
            </a:solidFill>
            <a:miter lim="800000"/>
            <a:headEnd/>
            <a:tailEnd/>
          </a:ln>
        </p:spPr>
      </p:pic>
    </p:spTree>
  </p:cSld>
  <p:clrMapOvr>
    <a:masterClrMapping/>
  </p:clrMapOvr>
  <p:transition spd="slow">
    <p:zo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title" idx="4294967295"/>
          </p:nvPr>
        </p:nvSpPr>
        <p:spPr>
          <a:xfrm>
            <a:off x="3347864" y="84187"/>
            <a:ext cx="3157538" cy="774700"/>
          </a:xfrm>
        </p:spPr>
        <p:txBody>
          <a:bodyPr/>
          <a:lstStyle/>
          <a:p>
            <a:pPr eaLnBrk="1" hangingPunct="1"/>
            <a:r>
              <a:rPr lang="sr-Latn-CS" altLang="en-US" b="1" dirty="0">
                <a:latin typeface="Perpetua" panose="02020502060401020303" pitchFamily="18" charset="0"/>
              </a:rPr>
              <a:t> </a:t>
            </a:r>
            <a:r>
              <a:rPr lang="en-GB" altLang="en-US" b="1" dirty="0">
                <a:latin typeface="Perpetua" panose="02020502060401020303" pitchFamily="18" charset="0"/>
              </a:rPr>
              <a:t>Rib </a:t>
            </a:r>
            <a:r>
              <a:rPr lang="sr-Latn-CS" altLang="en-US" b="1" dirty="0">
                <a:latin typeface="Perpetua" panose="02020502060401020303" pitchFamily="18" charset="0"/>
              </a:rPr>
              <a:t>(</a:t>
            </a:r>
            <a:r>
              <a:rPr lang="sr-Latn-CS" altLang="en-US" sz="3200" b="1" dirty="0" err="1">
                <a:latin typeface="Perpetua" panose="02020502060401020303" pitchFamily="18" charset="0"/>
              </a:rPr>
              <a:t>Costa</a:t>
            </a:r>
            <a:r>
              <a:rPr lang="sr-Latn-CS" altLang="en-US" b="1" dirty="0">
                <a:latin typeface="Perpetua" panose="02020502060401020303" pitchFamily="18" charset="0"/>
              </a:rPr>
              <a:t>)</a:t>
            </a:r>
            <a:endParaRPr lang="en-GB" altLang="en-US" b="1" dirty="0">
              <a:latin typeface="Perpetua" panose="02020502060401020303" pitchFamily="18" charset="0"/>
            </a:endParaRPr>
          </a:p>
        </p:txBody>
      </p:sp>
      <p:sp>
        <p:nvSpPr>
          <p:cNvPr id="22531" name="Content Placeholder 4"/>
          <p:cNvSpPr>
            <a:spLocks noGrp="1"/>
          </p:cNvSpPr>
          <p:nvPr>
            <p:ph sz="quarter" idx="4294967295"/>
          </p:nvPr>
        </p:nvSpPr>
        <p:spPr>
          <a:xfrm>
            <a:off x="107504" y="768350"/>
            <a:ext cx="9145016" cy="5829002"/>
          </a:xfrm>
        </p:spPr>
        <p:txBody>
          <a:bodyPr/>
          <a:lstStyle/>
          <a:p>
            <a:pPr eaLnBrk="1" hangingPunct="1">
              <a:lnSpc>
                <a:spcPct val="90000"/>
              </a:lnSpc>
              <a:buFont typeface="Wingdings 2" panose="05020102010507070707" pitchFamily="18" charset="2"/>
              <a:buNone/>
            </a:pPr>
            <a:r>
              <a:rPr lang="sr-Latn-CS" altLang="en-US" dirty="0"/>
              <a:t>- </a:t>
            </a:r>
            <a:r>
              <a:rPr lang="en-GB" altLang="en-US" dirty="0"/>
              <a:t>Body (Shaft) (</a:t>
            </a:r>
            <a:r>
              <a:rPr lang="sr-Latn-CS" altLang="en-US" dirty="0" err="1"/>
              <a:t>Corpus</a:t>
            </a:r>
            <a:r>
              <a:rPr lang="sr-Latn-CS" altLang="en-US" dirty="0"/>
              <a:t> </a:t>
            </a:r>
            <a:r>
              <a:rPr lang="sr-Latn-CS" altLang="en-US" dirty="0" err="1"/>
              <a:t>costae</a:t>
            </a:r>
            <a:r>
              <a:rPr lang="en-GB" altLang="en-US" dirty="0"/>
              <a:t>)</a:t>
            </a:r>
          </a:p>
          <a:p>
            <a:pPr eaLnBrk="1" hangingPunct="1">
              <a:lnSpc>
                <a:spcPct val="90000"/>
              </a:lnSpc>
              <a:buFont typeface="Wingdings 2" panose="05020102010507070707" pitchFamily="18" charset="2"/>
              <a:buNone/>
            </a:pPr>
            <a:r>
              <a:rPr lang="en-GB" sz="2000" dirty="0"/>
              <a:t>     thin, flat, and curved, most markedly at the costal angle where the rib turns anterolaterally. The angle also demarcates the lateral limit of attachment of the deep back muscles to the ribs.</a:t>
            </a:r>
            <a:endParaRPr lang="sr-Latn-CS" altLang="en-US" sz="2000" dirty="0"/>
          </a:p>
          <a:p>
            <a:pPr eaLnBrk="1" hangingPunct="1">
              <a:lnSpc>
                <a:spcPct val="90000"/>
              </a:lnSpc>
              <a:buNone/>
            </a:pPr>
            <a:r>
              <a:rPr lang="sr-Latn-CS" altLang="en-US" sz="2000" dirty="0"/>
              <a:t>     </a:t>
            </a:r>
            <a:r>
              <a:rPr lang="sr-Latn-CS" altLang="en-US" sz="1800" dirty="0"/>
              <a:t>- </a:t>
            </a:r>
            <a:r>
              <a:rPr lang="en-GB" altLang="en-US" sz="1800" dirty="0">
                <a:latin typeface="Cambria" panose="02040503050406030204" pitchFamily="18" charset="0"/>
              </a:rPr>
              <a:t>outer surface          - superior border</a:t>
            </a:r>
            <a:br>
              <a:rPr lang="sr-Latn-CS" altLang="en-US" sz="1800" dirty="0"/>
            </a:br>
            <a:r>
              <a:rPr lang="sr-Latn-CS" altLang="en-US" sz="1800" dirty="0"/>
              <a:t>- </a:t>
            </a:r>
            <a:r>
              <a:rPr lang="en-GB" altLang="en-US" sz="1800" dirty="0">
                <a:latin typeface="Cambria" panose="02040503050406030204" pitchFamily="18" charset="0"/>
              </a:rPr>
              <a:t>inner surface          - inferior border</a:t>
            </a:r>
            <a:endParaRPr lang="en-GB" altLang="en-US" sz="2000" dirty="0">
              <a:latin typeface="Cambria" panose="02040503050406030204" pitchFamily="18" charset="0"/>
            </a:endParaRPr>
          </a:p>
          <a:p>
            <a:pPr eaLnBrk="1" hangingPunct="1">
              <a:lnSpc>
                <a:spcPct val="90000"/>
              </a:lnSpc>
              <a:buFont typeface="Wingdings 2" panose="05020102010507070707" pitchFamily="18" charset="2"/>
              <a:buNone/>
            </a:pPr>
            <a:r>
              <a:rPr lang="en-GB" altLang="en-US" sz="1800" dirty="0">
                <a:solidFill>
                  <a:srgbClr val="FF0000"/>
                </a:solidFill>
                <a:latin typeface="Cambria" panose="02040503050406030204" pitchFamily="18" charset="0"/>
              </a:rPr>
              <a:t>      </a:t>
            </a:r>
            <a:r>
              <a:rPr lang="en-GB" altLang="en-US" sz="1800" u="sng" dirty="0">
                <a:solidFill>
                  <a:srgbClr val="FF0000"/>
                </a:solidFill>
                <a:latin typeface="Cambria" panose="02040503050406030204" pitchFamily="18" charset="0"/>
              </a:rPr>
              <a:t>Costal groove </a:t>
            </a:r>
            <a:r>
              <a:rPr lang="en-GB" altLang="en-US" sz="1800" dirty="0">
                <a:latin typeface="Cambria" panose="02040503050406030204" pitchFamily="18" charset="0"/>
              </a:rPr>
              <a:t>can be seen at inner surface at</a:t>
            </a:r>
          </a:p>
          <a:p>
            <a:pPr eaLnBrk="1" hangingPunct="1">
              <a:lnSpc>
                <a:spcPct val="90000"/>
              </a:lnSpc>
              <a:buFont typeface="Wingdings 2" panose="05020102010507070707" pitchFamily="18" charset="2"/>
              <a:buNone/>
            </a:pPr>
            <a:r>
              <a:rPr lang="en-GB" altLang="en-US" sz="1800" dirty="0">
                <a:latin typeface="Cambria" panose="02040503050406030204" pitchFamily="18" charset="0"/>
              </a:rPr>
              <a:t>      inferior border of the rib’s shaft</a:t>
            </a:r>
          </a:p>
          <a:p>
            <a:pPr eaLnBrk="1" hangingPunct="1">
              <a:lnSpc>
                <a:spcPct val="90000"/>
              </a:lnSpc>
              <a:buFont typeface="Wingdings 2" panose="05020102010507070707" pitchFamily="18" charset="2"/>
              <a:buNone/>
            </a:pPr>
            <a:endParaRPr lang="sr-Latn-CS" altLang="en-US" sz="1800" dirty="0"/>
          </a:p>
          <a:p>
            <a:pPr eaLnBrk="1" hangingPunct="1">
              <a:lnSpc>
                <a:spcPct val="90000"/>
              </a:lnSpc>
              <a:buFontTx/>
              <a:buChar char="-"/>
            </a:pPr>
            <a:r>
              <a:rPr lang="en-GB" altLang="en-US" sz="2200" dirty="0">
                <a:latin typeface="Cambria" panose="02040503050406030204" pitchFamily="18" charset="0"/>
              </a:rPr>
              <a:t>Anterior part</a:t>
            </a:r>
            <a:br>
              <a:rPr lang="en-GB" altLang="en-US" sz="2200" dirty="0">
                <a:latin typeface="Cambria" panose="02040503050406030204" pitchFamily="18" charset="0"/>
              </a:rPr>
            </a:br>
            <a:r>
              <a:rPr lang="en-GB" altLang="en-US" sz="2200" dirty="0">
                <a:latin typeface="Cambria" panose="02040503050406030204" pitchFamily="18" charset="0"/>
              </a:rPr>
              <a:t>      </a:t>
            </a:r>
            <a:r>
              <a:rPr lang="en-GB" altLang="en-US" sz="1800" dirty="0">
                <a:latin typeface="Cambria" panose="02040503050406030204" pitchFamily="18" charset="0"/>
              </a:rPr>
              <a:t>articulate with costal cartilage</a:t>
            </a:r>
          </a:p>
          <a:p>
            <a:pPr eaLnBrk="1" hangingPunct="1">
              <a:lnSpc>
                <a:spcPct val="90000"/>
              </a:lnSpc>
              <a:buFontTx/>
              <a:buChar char="-"/>
            </a:pPr>
            <a:endParaRPr lang="sr-Latn-CS" altLang="en-US" sz="1600" dirty="0"/>
          </a:p>
          <a:p>
            <a:pPr eaLnBrk="1" hangingPunct="1">
              <a:lnSpc>
                <a:spcPct val="90000"/>
              </a:lnSpc>
              <a:buFontTx/>
              <a:buChar char="-"/>
            </a:pPr>
            <a:r>
              <a:rPr lang="en-GB" altLang="en-US" sz="2200" dirty="0">
                <a:latin typeface="Cambria" panose="02040503050406030204" pitchFamily="18" charset="0"/>
              </a:rPr>
              <a:t>Posterior part</a:t>
            </a:r>
          </a:p>
          <a:p>
            <a:pPr marL="0" indent="0" eaLnBrk="1" hangingPunct="1">
              <a:lnSpc>
                <a:spcPct val="90000"/>
              </a:lnSpc>
              <a:buNone/>
            </a:pPr>
            <a:br>
              <a:rPr lang="sr-Latn-CS" altLang="en-US" sz="1800" dirty="0"/>
            </a:br>
            <a:r>
              <a:rPr lang="en-GB" altLang="en-US" sz="1800" dirty="0"/>
              <a:t>      </a:t>
            </a:r>
            <a:r>
              <a:rPr lang="sr-Latn-CS" altLang="en-US" sz="2000" dirty="0"/>
              <a:t>- </a:t>
            </a:r>
            <a:r>
              <a:rPr lang="en-GB" altLang="en-US" sz="2000" dirty="0"/>
              <a:t> Head of the rib (</a:t>
            </a:r>
            <a:r>
              <a:rPr lang="sr-Latn-CS" altLang="en-US" sz="2000" dirty="0" err="1"/>
              <a:t>caput</a:t>
            </a:r>
            <a:r>
              <a:rPr lang="sr-Latn-CS" altLang="en-US" sz="2000" dirty="0"/>
              <a:t> </a:t>
            </a:r>
            <a:r>
              <a:rPr lang="sr-Latn-CS" altLang="en-US" sz="2000" dirty="0" err="1"/>
              <a:t>costae</a:t>
            </a:r>
            <a:r>
              <a:rPr lang="en-GB" altLang="en-US" sz="2000" dirty="0"/>
              <a:t>)</a:t>
            </a:r>
            <a:br>
              <a:rPr lang="sr-Latn-CS" altLang="en-US" sz="2000" dirty="0"/>
            </a:br>
            <a:endParaRPr lang="en-GB" altLang="en-US" sz="2000" dirty="0"/>
          </a:p>
          <a:p>
            <a:pPr eaLnBrk="1" hangingPunct="1">
              <a:lnSpc>
                <a:spcPct val="90000"/>
              </a:lnSpc>
              <a:buFont typeface="Wingdings 2" panose="05020102010507070707" pitchFamily="18" charset="2"/>
              <a:buNone/>
            </a:pPr>
            <a:r>
              <a:rPr lang="en-GB" altLang="en-US" sz="2000" dirty="0"/>
              <a:t>      </a:t>
            </a:r>
            <a:r>
              <a:rPr lang="sr-Latn-CS" altLang="en-US" sz="2000" dirty="0"/>
              <a:t>- </a:t>
            </a:r>
            <a:r>
              <a:rPr lang="en-GB" altLang="en-US" sz="2000" dirty="0"/>
              <a:t>Neck of the rib (</a:t>
            </a:r>
            <a:r>
              <a:rPr lang="sr-Latn-CS" altLang="en-US" sz="2000" dirty="0" err="1"/>
              <a:t>collum</a:t>
            </a:r>
            <a:r>
              <a:rPr lang="sr-Latn-CS" altLang="en-US" sz="2000" dirty="0"/>
              <a:t> </a:t>
            </a:r>
            <a:r>
              <a:rPr lang="sr-Latn-CS" altLang="en-US" sz="2000" dirty="0" err="1"/>
              <a:t>costae</a:t>
            </a:r>
            <a:r>
              <a:rPr lang="en-GB" altLang="en-US" sz="2000" dirty="0"/>
              <a:t>)</a:t>
            </a:r>
            <a:br>
              <a:rPr lang="sr-Latn-CS" altLang="en-US" sz="2000" dirty="0"/>
            </a:br>
            <a:r>
              <a:rPr lang="sr-Latn-CS" altLang="en-US" sz="2000" dirty="0"/>
              <a:t>	</a:t>
            </a:r>
            <a:endParaRPr lang="en-GB" altLang="en-US" sz="2000" dirty="0"/>
          </a:p>
          <a:p>
            <a:pPr eaLnBrk="1" hangingPunct="1">
              <a:lnSpc>
                <a:spcPct val="90000"/>
              </a:lnSpc>
              <a:buFont typeface="Wingdings 2" panose="05020102010507070707" pitchFamily="18" charset="2"/>
              <a:buNone/>
            </a:pPr>
            <a:r>
              <a:rPr lang="en-GB" altLang="en-US" sz="2000" dirty="0"/>
              <a:t>      </a:t>
            </a:r>
            <a:r>
              <a:rPr lang="sr-Latn-CS" altLang="en-US" sz="2000" dirty="0"/>
              <a:t>-</a:t>
            </a:r>
            <a:r>
              <a:rPr lang="en-GB" altLang="en-US" sz="2000" dirty="0"/>
              <a:t> Tubercle</a:t>
            </a:r>
            <a:r>
              <a:rPr lang="sr-Latn-CS" altLang="en-US" sz="2000" dirty="0"/>
              <a:t> </a:t>
            </a:r>
            <a:r>
              <a:rPr lang="en-GB" altLang="en-US" sz="2000" dirty="0"/>
              <a:t>(</a:t>
            </a:r>
            <a:r>
              <a:rPr lang="sr-Latn-CS" altLang="en-US" sz="2000" dirty="0" err="1"/>
              <a:t>tuberculum</a:t>
            </a:r>
            <a:r>
              <a:rPr lang="sr-Latn-CS" altLang="en-US" sz="2000" dirty="0"/>
              <a:t> </a:t>
            </a:r>
            <a:r>
              <a:rPr lang="sr-Latn-CS" altLang="en-US" sz="2000" dirty="0" err="1"/>
              <a:t>costae</a:t>
            </a:r>
            <a:r>
              <a:rPr lang="en-GB" altLang="en-US" sz="2000" dirty="0"/>
              <a:t>)</a:t>
            </a:r>
            <a:br>
              <a:rPr lang="sr-Latn-CS" altLang="en-US" sz="2000" dirty="0"/>
            </a:br>
            <a:r>
              <a:rPr lang="sr-Latn-CS" altLang="en-US" sz="2000" dirty="0"/>
              <a:t>	</a:t>
            </a:r>
            <a:endParaRPr lang="sr-Latn-CS" altLang="en-US" dirty="0"/>
          </a:p>
        </p:txBody>
      </p:sp>
      <p:pic>
        <p:nvPicPr>
          <p:cNvPr id="22532" name="Picture 6"/>
          <p:cNvPicPr>
            <a:picLocks noChangeAspect="1" noChangeArrowheads="1"/>
          </p:cNvPicPr>
          <p:nvPr/>
        </p:nvPicPr>
        <p:blipFill>
          <a:blip r:embed="rId2">
            <a:extLst>
              <a:ext uri="{28A0092B-C50C-407E-A947-70E740481C1C}">
                <a14:useLocalDpi xmlns:a14="http://schemas.microsoft.com/office/drawing/2010/main" val="0"/>
              </a:ext>
            </a:extLst>
          </a:blip>
          <a:srcRect l="53516" t="33125" r="26563" b="32187"/>
          <a:stretch>
            <a:fillRect/>
          </a:stretch>
        </p:blipFill>
        <p:spPr bwMode="auto">
          <a:xfrm>
            <a:off x="5476528" y="2420888"/>
            <a:ext cx="3643312" cy="39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title" idx="4294967295"/>
          </p:nvPr>
        </p:nvSpPr>
        <p:spPr>
          <a:xfrm>
            <a:off x="3347864" y="84186"/>
            <a:ext cx="3157538" cy="824533"/>
          </a:xfrm>
        </p:spPr>
        <p:txBody>
          <a:bodyPr/>
          <a:lstStyle/>
          <a:p>
            <a:pPr eaLnBrk="1" hangingPunct="1"/>
            <a:r>
              <a:rPr lang="sr-Latn-CS" altLang="en-US" b="1" dirty="0">
                <a:latin typeface="Perpetua" panose="02020502060401020303" pitchFamily="18" charset="0"/>
              </a:rPr>
              <a:t> </a:t>
            </a:r>
            <a:r>
              <a:rPr lang="en-GB" altLang="en-US" b="1" dirty="0">
                <a:latin typeface="Perpetua" panose="02020502060401020303" pitchFamily="18" charset="0"/>
              </a:rPr>
              <a:t>Rib </a:t>
            </a:r>
            <a:r>
              <a:rPr lang="sr-Latn-CS" altLang="en-US" b="1" dirty="0">
                <a:latin typeface="Perpetua" panose="02020502060401020303" pitchFamily="18" charset="0"/>
              </a:rPr>
              <a:t>(</a:t>
            </a:r>
            <a:r>
              <a:rPr lang="sr-Latn-CS" altLang="en-US" sz="3200" b="1" dirty="0" err="1">
                <a:latin typeface="Perpetua" panose="02020502060401020303" pitchFamily="18" charset="0"/>
              </a:rPr>
              <a:t>Costa</a:t>
            </a:r>
            <a:r>
              <a:rPr lang="sr-Latn-CS" altLang="en-US" b="1" dirty="0">
                <a:latin typeface="Perpetua" panose="02020502060401020303" pitchFamily="18" charset="0"/>
              </a:rPr>
              <a:t>)</a:t>
            </a:r>
            <a:endParaRPr lang="en-GB" altLang="en-US" b="1" dirty="0">
              <a:latin typeface="Perpetua" panose="02020502060401020303" pitchFamily="18" charset="0"/>
            </a:endParaRPr>
          </a:p>
        </p:txBody>
      </p:sp>
      <p:sp>
        <p:nvSpPr>
          <p:cNvPr id="22531" name="Content Placeholder 4"/>
          <p:cNvSpPr>
            <a:spLocks noGrp="1"/>
          </p:cNvSpPr>
          <p:nvPr>
            <p:ph sz="quarter" idx="4294967295"/>
          </p:nvPr>
        </p:nvSpPr>
        <p:spPr>
          <a:xfrm>
            <a:off x="0" y="299342"/>
            <a:ext cx="9145016" cy="6558658"/>
          </a:xfrm>
        </p:spPr>
        <p:txBody>
          <a:bodyPr/>
          <a:lstStyle/>
          <a:p>
            <a:pPr marL="0" indent="0" eaLnBrk="1" hangingPunct="1">
              <a:lnSpc>
                <a:spcPct val="90000"/>
              </a:lnSpc>
              <a:buNone/>
            </a:pPr>
            <a:r>
              <a:rPr lang="en-GB" altLang="en-US" sz="2400" b="1" u="sng" dirty="0"/>
              <a:t>Posterior part</a:t>
            </a:r>
          </a:p>
          <a:p>
            <a:pPr marL="0" indent="0" eaLnBrk="1" hangingPunct="1">
              <a:lnSpc>
                <a:spcPct val="90000"/>
              </a:lnSpc>
              <a:buNone/>
            </a:pPr>
            <a:endParaRPr lang="en-GB" altLang="en-US" sz="1000" dirty="0"/>
          </a:p>
          <a:p>
            <a:pPr marL="0" indent="0" eaLnBrk="1" hangingPunct="1">
              <a:lnSpc>
                <a:spcPct val="90000"/>
              </a:lnSpc>
              <a:buNone/>
            </a:pPr>
            <a:r>
              <a:rPr lang="sr-Latn-CS" altLang="en-US" sz="2000" dirty="0"/>
              <a:t>- </a:t>
            </a:r>
            <a:r>
              <a:rPr lang="en-GB" altLang="en-US" sz="2000" dirty="0"/>
              <a:t> </a:t>
            </a:r>
            <a:r>
              <a:rPr lang="en-GB" altLang="en-US" sz="2000" b="1" dirty="0">
                <a:solidFill>
                  <a:srgbClr val="C00000"/>
                </a:solidFill>
              </a:rPr>
              <a:t>Head of the rib (</a:t>
            </a:r>
            <a:r>
              <a:rPr lang="sr-Latn-CS" altLang="en-US" sz="2000" b="1" dirty="0" err="1">
                <a:solidFill>
                  <a:srgbClr val="C00000"/>
                </a:solidFill>
              </a:rPr>
              <a:t>caput</a:t>
            </a:r>
            <a:r>
              <a:rPr lang="sr-Latn-CS" altLang="en-US" sz="2000" b="1" dirty="0">
                <a:solidFill>
                  <a:srgbClr val="C00000"/>
                </a:solidFill>
              </a:rPr>
              <a:t> </a:t>
            </a:r>
            <a:r>
              <a:rPr lang="sr-Latn-CS" altLang="en-US" sz="2000" b="1" dirty="0" err="1">
                <a:solidFill>
                  <a:srgbClr val="C00000"/>
                </a:solidFill>
              </a:rPr>
              <a:t>costae</a:t>
            </a:r>
            <a:r>
              <a:rPr lang="en-GB" altLang="en-US" sz="2000" b="1" dirty="0">
                <a:solidFill>
                  <a:srgbClr val="C00000"/>
                </a:solidFill>
              </a:rPr>
              <a:t>)</a:t>
            </a:r>
            <a:br>
              <a:rPr lang="en-GB" altLang="en-US" sz="2000" b="1" dirty="0"/>
            </a:br>
            <a:r>
              <a:rPr lang="en-GB" altLang="en-US" sz="2200" b="1" dirty="0"/>
              <a:t>   </a:t>
            </a:r>
            <a:r>
              <a:rPr lang="sr-Latn-CS" altLang="en-US" sz="2000" dirty="0"/>
              <a:t>- </a:t>
            </a:r>
            <a:r>
              <a:rPr lang="sr-Latn-CS" altLang="en-US" sz="2000" b="1" u="sng" dirty="0" err="1"/>
              <a:t>facies</a:t>
            </a:r>
            <a:r>
              <a:rPr lang="sr-Latn-CS" altLang="en-US" sz="2000" b="1" u="sng" dirty="0"/>
              <a:t> </a:t>
            </a:r>
            <a:r>
              <a:rPr lang="sr-Latn-CS" altLang="en-US" sz="2000" b="1" u="sng" dirty="0" err="1"/>
              <a:t>articularis</a:t>
            </a:r>
            <a:r>
              <a:rPr lang="sr-Latn-CS" altLang="en-US" sz="2000" b="1" u="sng" dirty="0"/>
              <a:t> </a:t>
            </a:r>
            <a:r>
              <a:rPr lang="sr-Latn-CS" altLang="en-US" sz="2000" b="1" u="sng" dirty="0" err="1"/>
              <a:t>capitis</a:t>
            </a:r>
            <a:r>
              <a:rPr lang="sr-Latn-CS" altLang="en-US" sz="2000" b="1" u="sng" dirty="0"/>
              <a:t> </a:t>
            </a:r>
            <a:r>
              <a:rPr lang="sr-Latn-CS" altLang="en-US" sz="2000" b="1" u="sng" dirty="0" err="1"/>
              <a:t>costae</a:t>
            </a:r>
            <a:r>
              <a:rPr lang="en-GB" altLang="en-US" sz="2000" b="1" u="sng" dirty="0"/>
              <a:t> </a:t>
            </a:r>
            <a:r>
              <a:rPr lang="en-GB" altLang="en-US" sz="2000" dirty="0"/>
              <a:t>– articular facet divided by </a:t>
            </a:r>
            <a:r>
              <a:rPr lang="en-GB" altLang="en-US" sz="2000" b="1" dirty="0"/>
              <a:t>crest of the head (</a:t>
            </a:r>
            <a:r>
              <a:rPr lang="sr-Latn-CS" altLang="en-US" sz="2000" b="1" dirty="0" err="1"/>
              <a:t>crista</a:t>
            </a:r>
            <a:br>
              <a:rPr lang="en-GB" altLang="en-US" sz="2000" b="1" dirty="0"/>
            </a:br>
            <a:r>
              <a:rPr lang="en-GB" altLang="en-US" sz="2000" b="1" dirty="0"/>
              <a:t>      </a:t>
            </a:r>
            <a:r>
              <a:rPr lang="sr-Latn-CS" altLang="en-US" sz="2000" b="1" dirty="0" err="1"/>
              <a:t>capitis</a:t>
            </a:r>
            <a:r>
              <a:rPr lang="sr-Latn-CS" altLang="en-US" sz="2000" b="1" dirty="0"/>
              <a:t> </a:t>
            </a:r>
            <a:r>
              <a:rPr lang="sr-Latn-CS" altLang="en-US" sz="2000" b="1" dirty="0" err="1"/>
              <a:t>costae</a:t>
            </a:r>
            <a:r>
              <a:rPr lang="en-GB" altLang="en-US" sz="2000" b="1" dirty="0"/>
              <a:t>)</a:t>
            </a:r>
            <a:r>
              <a:rPr lang="en-GB" altLang="en-US" sz="2000" dirty="0"/>
              <a:t> into upper and lower </a:t>
            </a:r>
            <a:r>
              <a:rPr lang="en-GB" altLang="en-US" sz="2000" dirty="0" err="1"/>
              <a:t>demifacet</a:t>
            </a:r>
            <a:r>
              <a:rPr lang="en-GB" altLang="en-US" sz="2000" dirty="0"/>
              <a:t>: upper </a:t>
            </a:r>
            <a:r>
              <a:rPr lang="en-GB" altLang="en-US" sz="2000" dirty="0" err="1"/>
              <a:t>demifacet</a:t>
            </a:r>
            <a:r>
              <a:rPr lang="en-GB" altLang="en-US" sz="2000" dirty="0"/>
              <a:t> articulates with</a:t>
            </a:r>
            <a:br>
              <a:rPr lang="en-GB" altLang="en-US" sz="2000" dirty="0"/>
            </a:br>
            <a:r>
              <a:rPr lang="en-GB" altLang="en-US" sz="2000" dirty="0"/>
              <a:t>      vertebra superior to it, and lower </a:t>
            </a:r>
            <a:r>
              <a:rPr lang="en-GB" altLang="en-US" sz="2000" dirty="0" err="1"/>
              <a:t>demifacet</a:t>
            </a:r>
            <a:r>
              <a:rPr lang="en-GB" altLang="en-US" sz="2000" dirty="0"/>
              <a:t> articulates with numerically corresponding</a:t>
            </a:r>
            <a:br>
              <a:rPr lang="en-GB" altLang="en-US" sz="2000" dirty="0"/>
            </a:br>
            <a:r>
              <a:rPr lang="en-GB" altLang="en-US" sz="2000" dirty="0"/>
              <a:t>      vertebra</a:t>
            </a:r>
          </a:p>
          <a:p>
            <a:pPr marL="0" indent="0" eaLnBrk="1" hangingPunct="1">
              <a:lnSpc>
                <a:spcPct val="90000"/>
              </a:lnSpc>
              <a:buNone/>
            </a:pPr>
            <a:br>
              <a:rPr lang="sr-Latn-CS" altLang="en-US" sz="1400" dirty="0"/>
            </a:br>
            <a:r>
              <a:rPr lang="sr-Latn-CS" altLang="en-US" sz="2000" dirty="0"/>
              <a:t>- </a:t>
            </a:r>
            <a:r>
              <a:rPr lang="en-GB" altLang="en-US" sz="2000" b="1" dirty="0">
                <a:solidFill>
                  <a:srgbClr val="C00000"/>
                </a:solidFill>
              </a:rPr>
              <a:t>Neck of the rib (</a:t>
            </a:r>
            <a:r>
              <a:rPr lang="sr-Latn-CS" altLang="en-US" sz="2000" b="1" dirty="0" err="1">
                <a:solidFill>
                  <a:srgbClr val="C00000"/>
                </a:solidFill>
              </a:rPr>
              <a:t>collum</a:t>
            </a:r>
            <a:r>
              <a:rPr lang="sr-Latn-CS" altLang="en-US" sz="2000" b="1" dirty="0">
                <a:solidFill>
                  <a:srgbClr val="C00000"/>
                </a:solidFill>
              </a:rPr>
              <a:t> </a:t>
            </a:r>
            <a:r>
              <a:rPr lang="sr-Latn-CS" altLang="en-US" sz="2000" b="1" dirty="0" err="1">
                <a:solidFill>
                  <a:srgbClr val="C00000"/>
                </a:solidFill>
              </a:rPr>
              <a:t>costae</a:t>
            </a:r>
            <a:r>
              <a:rPr lang="en-GB" altLang="en-US" sz="2000" b="1" dirty="0">
                <a:solidFill>
                  <a:srgbClr val="C00000"/>
                </a:solidFill>
              </a:rPr>
              <a:t>)</a:t>
            </a:r>
          </a:p>
          <a:p>
            <a:pPr marL="0" indent="0" eaLnBrk="1" hangingPunct="1">
              <a:lnSpc>
                <a:spcPct val="90000"/>
              </a:lnSpc>
              <a:buNone/>
            </a:pPr>
            <a:r>
              <a:rPr lang="en-GB" altLang="en-US" sz="2200" b="1" dirty="0"/>
              <a:t>    </a:t>
            </a:r>
            <a:r>
              <a:rPr lang="sr-Latn-CS" altLang="en-US" sz="2000" dirty="0"/>
              <a:t>- </a:t>
            </a:r>
            <a:r>
              <a:rPr lang="en-GB" altLang="en-US" sz="1700" dirty="0">
                <a:latin typeface="Cambria" panose="02040503050406030204" pitchFamily="18" charset="0"/>
              </a:rPr>
              <a:t>anterior and posterior surface</a:t>
            </a:r>
            <a:endParaRPr lang="sr-Latn-CS" altLang="en-US" sz="1700" dirty="0"/>
          </a:p>
          <a:p>
            <a:pPr eaLnBrk="1" hangingPunct="1">
              <a:lnSpc>
                <a:spcPct val="90000"/>
              </a:lnSpc>
              <a:buFont typeface="Wingdings 2" panose="05020102010507070707" pitchFamily="18" charset="2"/>
              <a:buNone/>
            </a:pPr>
            <a:r>
              <a:rPr lang="en-GB" altLang="en-US" sz="2000" dirty="0"/>
              <a:t>    </a:t>
            </a:r>
            <a:r>
              <a:rPr lang="sr-Latn-CS" altLang="en-US" sz="2000" dirty="0"/>
              <a:t>- </a:t>
            </a:r>
            <a:r>
              <a:rPr lang="en-GB" altLang="en-US" sz="1700" dirty="0">
                <a:latin typeface="Cambria" panose="02040503050406030204" pitchFamily="18" charset="0"/>
              </a:rPr>
              <a:t>superior border </a:t>
            </a:r>
            <a:r>
              <a:rPr lang="sr-Latn-CS" altLang="en-US" sz="2000" dirty="0"/>
              <a:t>– </a:t>
            </a:r>
            <a:r>
              <a:rPr lang="en-GB" altLang="en-US" sz="2000" dirty="0"/>
              <a:t>crest of the neck (</a:t>
            </a:r>
            <a:r>
              <a:rPr lang="sr-Latn-CS" altLang="en-US" sz="2000" dirty="0" err="1"/>
              <a:t>crista</a:t>
            </a:r>
            <a:r>
              <a:rPr lang="sr-Latn-CS" altLang="en-US" sz="2000" dirty="0"/>
              <a:t> </a:t>
            </a:r>
            <a:r>
              <a:rPr lang="en-US" sz="2000" dirty="0" err="1"/>
              <a:t>colli</a:t>
            </a:r>
            <a:r>
              <a:rPr lang="sr-Latn-CS" altLang="en-US" sz="2000" dirty="0"/>
              <a:t> </a:t>
            </a:r>
            <a:r>
              <a:rPr lang="sr-Latn-CS" altLang="en-US" sz="2000" dirty="0" err="1"/>
              <a:t>costae</a:t>
            </a:r>
            <a:r>
              <a:rPr lang="en-GB" altLang="en-US" sz="2000" dirty="0"/>
              <a:t>)</a:t>
            </a:r>
            <a:endParaRPr lang="sr-Latn-CS" altLang="en-US" sz="2000" dirty="0"/>
          </a:p>
          <a:p>
            <a:pPr eaLnBrk="1" hangingPunct="1">
              <a:lnSpc>
                <a:spcPct val="90000"/>
              </a:lnSpc>
              <a:buFont typeface="Wingdings 2" panose="05020102010507070707" pitchFamily="18" charset="2"/>
              <a:buNone/>
            </a:pPr>
            <a:r>
              <a:rPr lang="en-GB" altLang="en-US" sz="2000" dirty="0"/>
              <a:t>     </a:t>
            </a:r>
            <a:r>
              <a:rPr lang="sr-Latn-CS" altLang="en-US" sz="2000" dirty="0"/>
              <a:t>- </a:t>
            </a:r>
            <a:r>
              <a:rPr lang="en-GB" altLang="en-US" sz="1700" dirty="0">
                <a:latin typeface="Cambria" panose="02040503050406030204" pitchFamily="18" charset="0"/>
              </a:rPr>
              <a:t>inferior border</a:t>
            </a:r>
          </a:p>
          <a:p>
            <a:pPr eaLnBrk="1" hangingPunct="1">
              <a:lnSpc>
                <a:spcPct val="90000"/>
              </a:lnSpc>
              <a:spcBef>
                <a:spcPts val="0"/>
              </a:spcBef>
              <a:buFont typeface="Wingdings 2" panose="05020102010507070707" pitchFamily="18" charset="2"/>
              <a:buNone/>
            </a:pPr>
            <a:r>
              <a:rPr lang="en-GB" altLang="en-US" sz="2000" dirty="0"/>
              <a:t>* Articular capsule and ligaments of costovertebral joints </a:t>
            </a:r>
          </a:p>
          <a:p>
            <a:pPr eaLnBrk="1" hangingPunct="1">
              <a:lnSpc>
                <a:spcPct val="90000"/>
              </a:lnSpc>
              <a:spcBef>
                <a:spcPts val="0"/>
              </a:spcBef>
              <a:buFont typeface="Wingdings 2" panose="05020102010507070707" pitchFamily="18" charset="2"/>
              <a:buNone/>
            </a:pPr>
            <a:r>
              <a:rPr lang="en-GB" altLang="en-US" sz="2000" dirty="0"/>
              <a:t>   attach to the neck of the rib</a:t>
            </a:r>
          </a:p>
          <a:p>
            <a:pPr eaLnBrk="1" hangingPunct="1">
              <a:lnSpc>
                <a:spcPct val="90000"/>
              </a:lnSpc>
              <a:buFont typeface="Wingdings 2" panose="05020102010507070707" pitchFamily="18" charset="2"/>
              <a:buNone/>
            </a:pPr>
            <a:endParaRPr lang="en-GB" altLang="en-US" sz="1400" dirty="0"/>
          </a:p>
          <a:p>
            <a:pPr marL="0" indent="0" eaLnBrk="1" hangingPunct="1">
              <a:lnSpc>
                <a:spcPct val="90000"/>
              </a:lnSpc>
              <a:buNone/>
            </a:pPr>
            <a:r>
              <a:rPr lang="en-GB" altLang="en-US" sz="2000" b="1" dirty="0"/>
              <a:t>- </a:t>
            </a:r>
            <a:r>
              <a:rPr lang="en-GB" altLang="en-US" sz="2000" b="1" dirty="0">
                <a:solidFill>
                  <a:srgbClr val="C00000"/>
                </a:solidFill>
              </a:rPr>
              <a:t>Tubercle</a:t>
            </a:r>
            <a:r>
              <a:rPr lang="sr-Latn-CS" altLang="en-US" sz="2000" b="1" dirty="0">
                <a:solidFill>
                  <a:srgbClr val="C00000"/>
                </a:solidFill>
              </a:rPr>
              <a:t> </a:t>
            </a:r>
            <a:r>
              <a:rPr lang="en-GB" altLang="en-US" sz="2000" b="1" dirty="0">
                <a:solidFill>
                  <a:srgbClr val="C00000"/>
                </a:solidFill>
              </a:rPr>
              <a:t>(</a:t>
            </a:r>
            <a:r>
              <a:rPr lang="sr-Latn-CS" altLang="en-US" sz="2000" b="1" dirty="0" err="1">
                <a:solidFill>
                  <a:srgbClr val="C00000"/>
                </a:solidFill>
              </a:rPr>
              <a:t>tuberculum</a:t>
            </a:r>
            <a:r>
              <a:rPr lang="sr-Latn-CS" altLang="en-US" sz="2000" b="1" dirty="0">
                <a:solidFill>
                  <a:srgbClr val="C00000"/>
                </a:solidFill>
              </a:rPr>
              <a:t> </a:t>
            </a:r>
            <a:r>
              <a:rPr lang="sr-Latn-CS" altLang="en-US" sz="2000" b="1" dirty="0" err="1">
                <a:solidFill>
                  <a:srgbClr val="C00000"/>
                </a:solidFill>
              </a:rPr>
              <a:t>costae</a:t>
            </a:r>
            <a:r>
              <a:rPr lang="en-GB" altLang="en-US" sz="2000" b="1" dirty="0">
                <a:solidFill>
                  <a:srgbClr val="C00000"/>
                </a:solidFill>
              </a:rPr>
              <a:t>)</a:t>
            </a:r>
            <a:br>
              <a:rPr lang="en-GB" altLang="en-US" sz="2200" b="1" dirty="0"/>
            </a:br>
            <a:r>
              <a:rPr lang="en-GB" altLang="en-US" sz="2200" b="1" dirty="0"/>
              <a:t>  </a:t>
            </a:r>
            <a:r>
              <a:rPr lang="en-GB" altLang="en-US" sz="1800" b="1" dirty="0"/>
              <a:t>-</a:t>
            </a:r>
            <a:r>
              <a:rPr lang="en-GB" altLang="en-US" sz="2200" b="1" dirty="0"/>
              <a:t> </a:t>
            </a:r>
            <a:r>
              <a:rPr lang="en-GB" sz="1800" dirty="0"/>
              <a:t>located at the junction of the neck and body</a:t>
            </a:r>
            <a:endParaRPr lang="en-GB" sz="2200" b="1" dirty="0"/>
          </a:p>
          <a:p>
            <a:pPr marL="0" indent="0" eaLnBrk="1" hangingPunct="1">
              <a:lnSpc>
                <a:spcPct val="90000"/>
              </a:lnSpc>
              <a:buNone/>
            </a:pPr>
            <a:r>
              <a:rPr lang="en-GB" altLang="en-US" sz="1800" b="1" dirty="0"/>
              <a:t>     medial part (articular part):</a:t>
            </a:r>
            <a:br>
              <a:rPr lang="en-GB" altLang="en-US" sz="1800" b="1" dirty="0"/>
            </a:br>
            <a:r>
              <a:rPr lang="en-GB" altLang="en-US" sz="1800" b="1" dirty="0"/>
              <a:t>    </a:t>
            </a:r>
            <a:r>
              <a:rPr lang="sr-Latn-CS" altLang="en-US" sz="2000" dirty="0"/>
              <a:t> </a:t>
            </a:r>
            <a:r>
              <a:rPr lang="sr-Latn-CS" altLang="en-US" sz="2000" dirty="0" err="1"/>
              <a:t>facies</a:t>
            </a:r>
            <a:r>
              <a:rPr lang="sr-Latn-CS" altLang="en-US" sz="2000" dirty="0"/>
              <a:t> </a:t>
            </a:r>
            <a:r>
              <a:rPr lang="sr-Latn-CS" altLang="en-US" sz="2000" dirty="0" err="1"/>
              <a:t>articularis</a:t>
            </a:r>
            <a:r>
              <a:rPr lang="sr-Latn-CS" altLang="en-US" sz="2000" dirty="0"/>
              <a:t> </a:t>
            </a:r>
            <a:r>
              <a:rPr lang="sr-Latn-CS" altLang="en-US" sz="2000" dirty="0" err="1"/>
              <a:t>tuberculi</a:t>
            </a:r>
            <a:r>
              <a:rPr lang="sr-Latn-CS" altLang="en-US" sz="2000" dirty="0"/>
              <a:t> </a:t>
            </a:r>
            <a:r>
              <a:rPr lang="sr-Latn-CS" altLang="en-US" sz="2000" dirty="0" err="1"/>
              <a:t>costae</a:t>
            </a:r>
            <a:r>
              <a:rPr lang="en-GB" altLang="en-US" sz="2000" dirty="0"/>
              <a:t> – facet articulates with </a:t>
            </a:r>
            <a:br>
              <a:rPr lang="en-GB" altLang="en-US" sz="2000" dirty="0"/>
            </a:br>
            <a:r>
              <a:rPr lang="en-GB" altLang="en-US" sz="2000" dirty="0"/>
              <a:t>     transverse process of numerically corresponding vertebra</a:t>
            </a:r>
          </a:p>
          <a:p>
            <a:pPr marL="0" indent="0" eaLnBrk="1" hangingPunct="1">
              <a:lnSpc>
                <a:spcPct val="90000"/>
              </a:lnSpc>
              <a:buNone/>
            </a:pPr>
            <a:r>
              <a:rPr lang="en-GB" altLang="en-US" sz="2000" dirty="0"/>
              <a:t>    </a:t>
            </a:r>
            <a:r>
              <a:rPr lang="en-GB" altLang="en-US" sz="1800" b="1" dirty="0"/>
              <a:t>lateral part (</a:t>
            </a:r>
            <a:r>
              <a:rPr lang="en-GB" altLang="en-US" sz="1800" b="1" dirty="0" err="1"/>
              <a:t>nonarticular</a:t>
            </a:r>
            <a:r>
              <a:rPr lang="en-GB" altLang="en-US" sz="1800" b="1" dirty="0"/>
              <a:t> part): </a:t>
            </a:r>
            <a:r>
              <a:rPr lang="en-GB" altLang="en-US" sz="1800" dirty="0"/>
              <a:t>for attachment of ligaments of </a:t>
            </a:r>
            <a:r>
              <a:rPr lang="en-GB" altLang="en-US" sz="1800" dirty="0" err="1"/>
              <a:t>costotransversal</a:t>
            </a:r>
            <a:r>
              <a:rPr lang="en-GB" altLang="en-US" sz="1800" dirty="0"/>
              <a:t> joint</a:t>
            </a:r>
            <a:br>
              <a:rPr lang="en-GB" altLang="en-US" sz="2000" b="1" dirty="0"/>
            </a:br>
            <a:endParaRPr lang="sr-Latn-CS" altLang="en-US" sz="2000" dirty="0"/>
          </a:p>
          <a:p>
            <a:pPr eaLnBrk="1" hangingPunct="1">
              <a:lnSpc>
                <a:spcPct val="90000"/>
              </a:lnSpc>
              <a:buFont typeface="Wingdings 2" panose="05020102010507070707" pitchFamily="18" charset="2"/>
              <a:buNone/>
            </a:pPr>
            <a:endParaRPr lang="sr-Latn-CS" altLang="en-US" sz="2000" dirty="0"/>
          </a:p>
          <a:p>
            <a:pPr eaLnBrk="1" hangingPunct="1">
              <a:lnSpc>
                <a:spcPct val="90000"/>
              </a:lnSpc>
              <a:buFont typeface="Wingdings 2" panose="05020102010507070707" pitchFamily="18" charset="2"/>
              <a:buNone/>
            </a:pPr>
            <a:endParaRPr lang="sr-Latn-CS" altLang="en-US" dirty="0"/>
          </a:p>
        </p:txBody>
      </p:sp>
      <p:pic>
        <p:nvPicPr>
          <p:cNvPr id="22532"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l="53516" t="33125" r="28138" b="32187"/>
          <a:stretch/>
        </p:blipFill>
        <p:spPr bwMode="auto">
          <a:xfrm>
            <a:off x="5652120" y="2127721"/>
            <a:ext cx="3355280" cy="39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1512100"/>
      </p:ext>
    </p:extLst>
  </p:cSld>
  <p:clrMapOvr>
    <a:masterClrMapping/>
  </p:clrMapOvr>
  <p:transition spd="slow">
    <p:zo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l="48236" t="43091" r="20709" b="15659"/>
          <a:stretch>
            <a:fillRect/>
          </a:stretch>
        </p:blipFill>
        <p:spPr>
          <a:xfrm>
            <a:off x="68937" y="1705845"/>
            <a:ext cx="4484911" cy="3723953"/>
          </a:xfrm>
          <a:noFill/>
        </p:spPr>
      </p:pic>
      <p:pic>
        <p:nvPicPr>
          <p:cNvPr id="23556" name="Picture 5" descr="0008 košt"/>
          <p:cNvPicPr>
            <a:picLocks noGrp="1" noChangeAspect="1" noChangeArrowheads="1"/>
          </p:cNvPicPr>
          <p:nvPr>
            <p:ph idx="4294967295"/>
          </p:nvPr>
        </p:nvPicPr>
        <p:blipFill>
          <a:blip r:embed="rId3">
            <a:lum contrast="12000"/>
            <a:extLst>
              <a:ext uri="{28A0092B-C50C-407E-A947-70E740481C1C}">
                <a14:useLocalDpi xmlns:a14="http://schemas.microsoft.com/office/drawing/2010/main" val="0"/>
              </a:ext>
            </a:extLst>
          </a:blip>
          <a:srcRect/>
          <a:stretch>
            <a:fillRect/>
          </a:stretch>
        </p:blipFill>
        <p:spPr>
          <a:xfrm>
            <a:off x="4590154" y="1660823"/>
            <a:ext cx="4300373" cy="3723953"/>
          </a:xfrm>
          <a:noFill/>
          <a:ln w="28575">
            <a:solidFill>
              <a:srgbClr val="000000"/>
            </a:solidFill>
            <a:miter lim="800000"/>
            <a:headEnd/>
            <a:tailEnd/>
          </a:ln>
        </p:spPr>
      </p:pic>
    </p:spTree>
  </p:cSld>
  <p:clrMapOvr>
    <a:masterClrMapping/>
  </p:clrMapOvr>
  <p:transition spd="slow">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body" sz="half" idx="4294967295"/>
          </p:nvPr>
        </p:nvSpPr>
        <p:spPr>
          <a:xfrm>
            <a:off x="0" y="357188"/>
            <a:ext cx="8786813" cy="6500812"/>
          </a:xfrm>
        </p:spPr>
        <p:txBody>
          <a:bodyPr/>
          <a:lstStyle/>
          <a:p>
            <a:pPr eaLnBrk="1" hangingPunct="1">
              <a:lnSpc>
                <a:spcPct val="90000"/>
              </a:lnSpc>
              <a:buFontTx/>
              <a:buNone/>
              <a:defRPr/>
            </a:pPr>
            <a:r>
              <a:rPr lang="sr-Latn-CS" altLang="en-US" sz="3600" b="1" dirty="0">
                <a:solidFill>
                  <a:srgbClr val="990000"/>
                </a:solidFill>
                <a:effectLst>
                  <a:outerShdw blurRad="38100" dist="38100" dir="2700000" algn="tl">
                    <a:srgbClr val="C0C0C0"/>
                  </a:outerShdw>
                </a:effectLst>
              </a:rPr>
              <a:t>THORAX</a:t>
            </a:r>
            <a:endParaRPr lang="en-GB" altLang="en-US" sz="3600" b="1" dirty="0">
              <a:solidFill>
                <a:srgbClr val="990000"/>
              </a:solidFill>
              <a:effectLst>
                <a:outerShdw blurRad="38100" dist="38100" dir="2700000" algn="tl">
                  <a:srgbClr val="C0C0C0"/>
                </a:outerShdw>
              </a:effectLst>
            </a:endParaRPr>
          </a:p>
          <a:p>
            <a:pPr eaLnBrk="1" hangingPunct="1">
              <a:lnSpc>
                <a:spcPct val="90000"/>
              </a:lnSpc>
              <a:buFontTx/>
              <a:buNone/>
              <a:defRPr/>
            </a:pPr>
            <a:endParaRPr lang="en-GB" sz="2000" b="1" dirty="0"/>
          </a:p>
          <a:p>
            <a:pPr eaLnBrk="1" hangingPunct="1">
              <a:lnSpc>
                <a:spcPct val="90000"/>
              </a:lnSpc>
              <a:buFontTx/>
              <a:buNone/>
              <a:defRPr/>
            </a:pPr>
            <a:r>
              <a:rPr lang="en-GB" sz="2000" b="1" dirty="0"/>
              <a:t>The thorax is the part of the body between </a:t>
            </a:r>
          </a:p>
          <a:p>
            <a:pPr eaLnBrk="1" hangingPunct="1">
              <a:lnSpc>
                <a:spcPct val="90000"/>
              </a:lnSpc>
              <a:buFontTx/>
              <a:buNone/>
              <a:defRPr/>
            </a:pPr>
            <a:r>
              <a:rPr lang="en-GB" sz="2000" b="1" dirty="0"/>
              <a:t> the neck and abdomen. </a:t>
            </a:r>
          </a:p>
          <a:p>
            <a:pPr eaLnBrk="1" hangingPunct="1">
              <a:lnSpc>
                <a:spcPct val="90000"/>
              </a:lnSpc>
              <a:buFontTx/>
              <a:buNone/>
              <a:defRPr/>
            </a:pPr>
            <a:r>
              <a:rPr lang="en-GB" altLang="en-US" sz="2000" b="1" i="1" dirty="0">
                <a:solidFill>
                  <a:srgbClr val="C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Boundaries</a:t>
            </a:r>
            <a:r>
              <a:rPr lang="sr-Latn-CS" altLang="en-US" sz="2400" b="1" i="1" dirty="0">
                <a:solidFill>
                  <a:srgbClr val="CC33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eaLnBrk="1" hangingPunct="1">
              <a:lnSpc>
                <a:spcPct val="90000"/>
              </a:lnSpc>
              <a:buFontTx/>
              <a:buNone/>
              <a:defRPr/>
            </a:pPr>
            <a:r>
              <a:rPr lang="sr-Latn-CS" altLang="en-US" sz="2400" b="1" dirty="0">
                <a:solidFill>
                  <a:srgbClr val="CC3300"/>
                </a:solidFill>
                <a:effectLst>
                  <a:outerShdw blurRad="38100" dist="38100" dir="2700000" algn="tl">
                    <a:srgbClr val="C0C0C0"/>
                  </a:outerShdw>
                </a:effectLst>
                <a:cs typeface="Arial" panose="020B0604020202020204" pitchFamily="34" charset="0"/>
              </a:rPr>
              <a:t>  - </a:t>
            </a:r>
            <a:r>
              <a:rPr lang="en-GB" altLang="en-US" sz="2000" b="1" dirty="0">
                <a:solidFill>
                  <a:srgbClr val="CC3300"/>
                </a:solidFill>
                <a:effectLst>
                  <a:outerShdw blurRad="38100" dist="38100" dir="2700000" algn="tl">
                    <a:srgbClr val="C0C0C0"/>
                  </a:outerShdw>
                </a:effectLst>
                <a:latin typeface="Cambria" panose="02040503050406030204" pitchFamily="18" charset="0"/>
                <a:cs typeface="Arial" panose="020B0604020202020204" pitchFamily="34" charset="0"/>
              </a:rPr>
              <a:t>superior (toward the neck)</a:t>
            </a:r>
            <a:r>
              <a:rPr lang="sr-Latn-CS" altLang="en-US" sz="2000" b="1" dirty="0">
                <a:solidFill>
                  <a:srgbClr val="CC3300"/>
                </a:solidFill>
                <a:effectLst>
                  <a:outerShdw blurRad="38100" dist="38100" dir="2700000" algn="tl">
                    <a:srgbClr val="C0C0C0"/>
                  </a:outerShdw>
                </a:effectLst>
                <a:cs typeface="Arial" panose="020B0604020202020204" pitchFamily="34" charset="0"/>
              </a:rPr>
              <a:t>:</a:t>
            </a:r>
          </a:p>
          <a:p>
            <a:pPr eaLnBrk="1" hangingPunct="1">
              <a:lnSpc>
                <a:spcPct val="90000"/>
              </a:lnSpc>
              <a:buFontTx/>
              <a:buNone/>
              <a:defRPr/>
            </a:pPr>
            <a:r>
              <a:rPr lang="sr-Latn-CS" altLang="en-US" sz="2400" b="1" dirty="0">
                <a:solidFill>
                  <a:srgbClr val="CC3300"/>
                </a:solidFill>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incisura</a:t>
            </a:r>
            <a:r>
              <a:rPr lang="sr-Latn-CS" altLang="en-US" sz="1800" b="1" dirty="0">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jugularis-art.strernoclavicularis</a:t>
            </a:r>
            <a:r>
              <a:rPr lang="sr-Latn-CS" altLang="en-US" sz="1800" b="1" dirty="0">
                <a:effectLst>
                  <a:outerShdw blurRad="38100" dist="38100" dir="2700000" algn="tl">
                    <a:srgbClr val="C0C0C0"/>
                  </a:outerShdw>
                </a:effectLst>
                <a:cs typeface="Arial" panose="020B0604020202020204" pitchFamily="34" charset="0"/>
              </a:rPr>
              <a:t>-</a:t>
            </a:r>
            <a:br>
              <a:rPr lang="sr-Latn-CS" altLang="en-US" sz="1800" b="1" dirty="0">
                <a:effectLst>
                  <a:outerShdw blurRad="38100" dist="38100" dir="2700000" algn="tl">
                    <a:srgbClr val="C0C0C0"/>
                  </a:outerShdw>
                </a:effectLst>
                <a:cs typeface="Arial" panose="020B0604020202020204" pitchFamily="34" charset="0"/>
              </a:rPr>
            </a:br>
            <a:r>
              <a:rPr lang="sr-Latn-CS" altLang="en-US" sz="1800" b="1" dirty="0" err="1">
                <a:effectLst>
                  <a:outerShdw blurRad="38100" dist="38100" dir="2700000" algn="tl">
                    <a:srgbClr val="C0C0C0"/>
                  </a:outerShdw>
                </a:effectLst>
                <a:cs typeface="Arial" panose="020B0604020202020204" pitchFamily="34" charset="0"/>
              </a:rPr>
              <a:t>clavicula-art.acromioclavicularis</a:t>
            </a:r>
            <a:r>
              <a:rPr lang="sr-Latn-CS" altLang="en-US" sz="1800" b="1" dirty="0">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vertebra</a:t>
            </a:r>
            <a:r>
              <a:rPr lang="sr-Latn-CS" altLang="en-US" sz="1800" b="1" dirty="0">
                <a:effectLst>
                  <a:outerShdw blurRad="38100" dist="38100" dir="2700000" algn="tl">
                    <a:srgbClr val="C0C0C0"/>
                  </a:outerShdw>
                </a:effectLst>
                <a:cs typeface="Arial" panose="020B0604020202020204" pitchFamily="34" charset="0"/>
              </a:rPr>
              <a:t> C7</a:t>
            </a:r>
          </a:p>
          <a:p>
            <a:pPr eaLnBrk="1" hangingPunct="1">
              <a:lnSpc>
                <a:spcPct val="90000"/>
              </a:lnSpc>
              <a:buFontTx/>
              <a:buNone/>
              <a:defRPr/>
            </a:pPr>
            <a:r>
              <a:rPr lang="sr-Latn-CS" altLang="en-US" sz="2400" b="1" dirty="0">
                <a:solidFill>
                  <a:srgbClr val="CC3300"/>
                </a:solidFill>
                <a:effectLst>
                  <a:outerShdw blurRad="38100" dist="38100" dir="2700000" algn="tl">
                    <a:srgbClr val="C0C0C0"/>
                  </a:outerShdw>
                </a:effectLst>
                <a:cs typeface="Arial" panose="020B0604020202020204" pitchFamily="34" charset="0"/>
              </a:rPr>
              <a:t>  - </a:t>
            </a:r>
            <a:r>
              <a:rPr lang="en-GB" altLang="en-US" sz="2000" b="1" dirty="0" err="1">
                <a:solidFill>
                  <a:srgbClr val="CC3300"/>
                </a:solidFill>
                <a:effectLst>
                  <a:outerShdw blurRad="38100" dist="38100" dir="2700000" algn="tl">
                    <a:srgbClr val="C0C0C0"/>
                  </a:outerShdw>
                </a:effectLst>
                <a:latin typeface="Cambria" panose="02040503050406030204" pitchFamily="18" charset="0"/>
                <a:cs typeface="Arial" panose="020B0604020202020204" pitchFamily="34" charset="0"/>
              </a:rPr>
              <a:t>superiorlateral</a:t>
            </a:r>
            <a:r>
              <a:rPr lang="en-GB" altLang="en-US" sz="2000" b="1" dirty="0">
                <a:solidFill>
                  <a:srgbClr val="CC3300"/>
                </a:solidFill>
                <a:effectLst>
                  <a:outerShdw blurRad="38100" dist="38100" dir="2700000" algn="tl">
                    <a:srgbClr val="C0C0C0"/>
                  </a:outerShdw>
                </a:effectLst>
                <a:latin typeface="Cambria" panose="02040503050406030204" pitchFamily="18" charset="0"/>
                <a:cs typeface="Arial" panose="020B0604020202020204" pitchFamily="34" charset="0"/>
              </a:rPr>
              <a:t> (toward upper limb)</a:t>
            </a:r>
            <a:endParaRPr lang="sr-Latn-CS" altLang="en-US" sz="2000" b="1" dirty="0">
              <a:solidFill>
                <a:srgbClr val="CC3300"/>
              </a:solidFill>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r>
              <a:rPr lang="sr-Latn-CS" altLang="en-US" sz="2400" b="1" dirty="0">
                <a:solidFill>
                  <a:srgbClr val="CC3300"/>
                </a:solidFill>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sulcus</a:t>
            </a:r>
            <a:r>
              <a:rPr lang="sr-Latn-CS" altLang="en-US" sz="1800" b="1" dirty="0">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deltoideopectoralis</a:t>
            </a:r>
            <a:r>
              <a:rPr lang="sr-Latn-CS" altLang="en-US" sz="1800" b="1" dirty="0">
                <a:effectLst>
                  <a:outerShdw blurRad="38100" dist="38100" dir="2700000" algn="tl">
                    <a:srgbClr val="C0C0C0"/>
                  </a:outerShdw>
                </a:effectLst>
                <a:cs typeface="Arial" panose="020B0604020202020204" pitchFamily="34" charset="0"/>
              </a:rPr>
              <a:t> </a:t>
            </a:r>
            <a:r>
              <a:rPr lang="en-GB" altLang="en-US" sz="1800" b="1" dirty="0">
                <a:effectLst>
                  <a:outerShdw blurRad="38100" dist="38100" dir="2700000" algn="tl">
                    <a:srgbClr val="C0C0C0"/>
                  </a:outerShdw>
                </a:effectLst>
                <a:cs typeface="Arial" panose="020B0604020202020204" pitchFamily="34" charset="0"/>
              </a:rPr>
              <a:t>(proximal part)</a:t>
            </a:r>
            <a:endParaRPr lang="sr-Latn-CS" altLang="en-US" sz="1800" b="1" dirty="0">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r>
              <a:rPr lang="sr-Latn-CS" altLang="en-US" sz="2400" b="1" dirty="0">
                <a:solidFill>
                  <a:srgbClr val="CC3300"/>
                </a:solidFill>
                <a:effectLst>
                  <a:outerShdw blurRad="38100" dist="38100" dir="2700000" algn="tl">
                    <a:srgbClr val="C0C0C0"/>
                  </a:outerShdw>
                </a:effectLst>
                <a:cs typeface="Arial" panose="020B0604020202020204" pitchFamily="34" charset="0"/>
              </a:rPr>
              <a:t>  - </a:t>
            </a:r>
            <a:r>
              <a:rPr lang="en-GB" altLang="en-US" sz="2000" b="1" dirty="0">
                <a:solidFill>
                  <a:srgbClr val="CC3300"/>
                </a:solidFill>
                <a:effectLst>
                  <a:outerShdw blurRad="38100" dist="38100" dir="2700000" algn="tl">
                    <a:srgbClr val="C0C0C0"/>
                  </a:outerShdw>
                </a:effectLst>
                <a:latin typeface="Cambria" panose="02040503050406030204" pitchFamily="18" charset="0"/>
                <a:cs typeface="Arial" panose="020B0604020202020204" pitchFamily="34" charset="0"/>
              </a:rPr>
              <a:t>inferior (toward abdomen)</a:t>
            </a:r>
            <a:endParaRPr lang="sr-Latn-CS" altLang="en-US" sz="2000" b="1" dirty="0">
              <a:solidFill>
                <a:srgbClr val="CC3300"/>
              </a:solidFill>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r>
              <a:rPr lang="sr-Latn-CS" altLang="en-US" sz="2400" b="1" dirty="0">
                <a:solidFill>
                  <a:srgbClr val="CC3300"/>
                </a:solidFill>
                <a:effectLst>
                  <a:outerShdw blurRad="38100" dist="38100" dir="2700000" algn="tl">
                    <a:srgbClr val="C0C0C0"/>
                  </a:outerShdw>
                </a:effectLst>
                <a:cs typeface="Arial" panose="020B0604020202020204" pitchFamily="34" charset="0"/>
              </a:rPr>
              <a:t>	</a:t>
            </a:r>
            <a:r>
              <a:rPr lang="en-GB" altLang="en-US" sz="2400" b="1" dirty="0">
                <a:solidFill>
                  <a:srgbClr val="CC3300"/>
                </a:solidFill>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processus</a:t>
            </a:r>
            <a:r>
              <a:rPr lang="sr-Latn-CS" altLang="en-US" sz="1800" b="1" dirty="0">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xiphoideus-arcus</a:t>
            </a:r>
            <a:r>
              <a:rPr lang="sr-Latn-CS" altLang="en-US" sz="1800" b="1" dirty="0">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costalis</a:t>
            </a:r>
            <a:r>
              <a:rPr lang="sr-Latn-CS" altLang="en-US" sz="1800" b="1" dirty="0">
                <a:effectLst>
                  <a:outerShdw blurRad="38100" dist="38100" dir="2700000" algn="tl">
                    <a:srgbClr val="C0C0C0"/>
                  </a:outerShdw>
                </a:effectLst>
                <a:cs typeface="Arial" panose="020B0604020202020204" pitchFamily="34" charset="0"/>
              </a:rPr>
              <a:t>-</a:t>
            </a:r>
          </a:p>
          <a:p>
            <a:pPr eaLnBrk="1" hangingPunct="1">
              <a:lnSpc>
                <a:spcPct val="90000"/>
              </a:lnSpc>
              <a:buFontTx/>
              <a:buNone/>
              <a:defRPr/>
            </a:pPr>
            <a:r>
              <a:rPr lang="sr-Latn-CS" altLang="en-US" sz="1800" b="1" dirty="0">
                <a:effectLst>
                  <a:outerShdw blurRad="38100" dist="38100" dir="2700000" algn="tl">
                    <a:srgbClr val="C0C0C0"/>
                  </a:outerShdw>
                </a:effectLst>
                <a:cs typeface="Arial" panose="020B0604020202020204" pitchFamily="34" charset="0"/>
              </a:rPr>
              <a:t>	</a:t>
            </a:r>
            <a:r>
              <a:rPr lang="en-GB" altLang="en-US" sz="1800" b="1" dirty="0">
                <a:effectLst>
                  <a:outerShdw blurRad="38100" dist="38100" dir="2700000" algn="tl">
                    <a:srgbClr val="C0C0C0"/>
                  </a:outerShdw>
                </a:effectLst>
                <a:cs typeface="Arial" panose="020B0604020202020204" pitchFamily="34" charset="0"/>
              </a:rPr>
              <a:t>- inferior border of rib cartilage </a:t>
            </a:r>
            <a:r>
              <a:rPr lang="sr-Latn-CS" altLang="en-US" sz="1800" b="1" dirty="0">
                <a:effectLst>
                  <a:outerShdw blurRad="38100" dist="38100" dir="2700000" algn="tl">
                    <a:srgbClr val="C0C0C0"/>
                  </a:outerShdw>
                </a:effectLst>
                <a:cs typeface="Arial" panose="020B0604020202020204" pitchFamily="34" charset="0"/>
              </a:rPr>
              <a:t>(VII-X)-</a:t>
            </a:r>
            <a:br>
              <a:rPr lang="en-GB" altLang="en-US" sz="1800" b="1" dirty="0">
                <a:effectLst>
                  <a:outerShdw blurRad="38100" dist="38100" dir="2700000" algn="tl">
                    <a:srgbClr val="C0C0C0"/>
                  </a:outerShdw>
                </a:effectLst>
                <a:cs typeface="Arial" panose="020B0604020202020204" pitchFamily="34" charset="0"/>
              </a:rPr>
            </a:br>
            <a:r>
              <a:rPr lang="en-GB" altLang="en-US" sz="1800" b="1" dirty="0">
                <a:effectLst>
                  <a:outerShdw blurRad="38100" dist="38100" dir="2700000" algn="tl">
                    <a:srgbClr val="C0C0C0"/>
                  </a:outerShdw>
                </a:effectLst>
                <a:cs typeface="Arial" panose="020B0604020202020204" pitchFamily="34" charset="0"/>
              </a:rPr>
              <a:t>   anterior end of </a:t>
            </a:r>
            <a:r>
              <a:rPr lang="sr-Latn-CS" altLang="en-US" sz="1800" b="1" dirty="0">
                <a:effectLst>
                  <a:outerShdw blurRad="38100" dist="38100" dir="2700000" algn="tl">
                    <a:srgbClr val="C0C0C0"/>
                  </a:outerShdw>
                </a:effectLst>
                <a:cs typeface="Arial" panose="020B0604020202020204" pitchFamily="34" charset="0"/>
              </a:rPr>
              <a:t>XI</a:t>
            </a:r>
            <a:r>
              <a:rPr lang="en-GB" altLang="en-US" sz="1800" b="1" dirty="0">
                <a:effectLst>
                  <a:outerShdw blurRad="38100" dist="38100" dir="2700000" algn="tl">
                    <a:srgbClr val="C0C0C0"/>
                  </a:outerShdw>
                </a:effectLst>
                <a:cs typeface="Arial" panose="020B0604020202020204" pitchFamily="34" charset="0"/>
              </a:rPr>
              <a:t> rib </a:t>
            </a:r>
            <a:r>
              <a:rPr lang="sr-Latn-CS" altLang="en-US" sz="1800" b="1" dirty="0">
                <a:effectLst>
                  <a:outerShdw blurRad="38100" dist="38100" dir="2700000" algn="tl">
                    <a:srgbClr val="C0C0C0"/>
                  </a:outerShdw>
                </a:effectLst>
                <a:cs typeface="Arial" panose="020B0604020202020204" pitchFamily="34" charset="0"/>
              </a:rPr>
              <a:t>-</a:t>
            </a:r>
            <a:br>
              <a:rPr lang="sr-Latn-CS" altLang="en-US" sz="1800" b="1" dirty="0">
                <a:effectLst>
                  <a:outerShdw blurRad="38100" dist="38100" dir="2700000" algn="tl">
                    <a:srgbClr val="C0C0C0"/>
                  </a:outerShdw>
                </a:effectLst>
                <a:cs typeface="Arial" panose="020B0604020202020204" pitchFamily="34" charset="0"/>
              </a:rPr>
            </a:br>
            <a:r>
              <a:rPr lang="en-GB" altLang="en-US" sz="1800" b="1" dirty="0">
                <a:effectLst>
                  <a:outerShdw blurRad="38100" dist="38100" dir="2700000" algn="tl">
                    <a:srgbClr val="C0C0C0"/>
                  </a:outerShdw>
                </a:effectLst>
                <a:cs typeface="Arial" panose="020B0604020202020204" pitchFamily="34" charset="0"/>
              </a:rPr>
              <a:t>- anterior end and inferior border of </a:t>
            </a:r>
            <a:r>
              <a:rPr lang="sr-Latn-CS" altLang="en-US" sz="1800" b="1" dirty="0">
                <a:effectLst>
                  <a:outerShdw blurRad="38100" dist="38100" dir="2700000" algn="tl">
                    <a:srgbClr val="C0C0C0"/>
                  </a:outerShdw>
                </a:effectLst>
                <a:cs typeface="Arial" panose="020B0604020202020204" pitchFamily="34" charset="0"/>
              </a:rPr>
              <a:t>XII</a:t>
            </a:r>
            <a:r>
              <a:rPr lang="en-GB" altLang="en-US" sz="1800" b="1" dirty="0">
                <a:effectLst>
                  <a:outerShdw blurRad="38100" dist="38100" dir="2700000" algn="tl">
                    <a:srgbClr val="C0C0C0"/>
                  </a:outerShdw>
                </a:effectLst>
                <a:cs typeface="Arial" panose="020B0604020202020204" pitchFamily="34" charset="0"/>
              </a:rPr>
              <a:t> rib </a:t>
            </a:r>
          </a:p>
          <a:p>
            <a:pPr eaLnBrk="1" hangingPunct="1">
              <a:lnSpc>
                <a:spcPct val="90000"/>
              </a:lnSpc>
              <a:buFontTx/>
              <a:buNone/>
              <a:defRPr/>
            </a:pPr>
            <a:r>
              <a:rPr lang="en-GB" altLang="en-US" sz="1800" b="1" dirty="0">
                <a:effectLst>
                  <a:outerShdw blurRad="38100" dist="38100" dir="2700000" algn="tl">
                    <a:srgbClr val="C0C0C0"/>
                  </a:outerShdw>
                </a:effectLst>
                <a:cs typeface="Arial" panose="020B0604020202020204" pitchFamily="34" charset="0"/>
              </a:rPr>
              <a:t>     </a:t>
            </a:r>
            <a:r>
              <a:rPr lang="sr-Latn-CS" altLang="en-US" sz="1800" b="1" dirty="0">
                <a:effectLst>
                  <a:outerShdw blurRad="38100" dist="38100" dir="2700000" algn="tl">
                    <a:srgbClr val="C0C0C0"/>
                  </a:outerShdw>
                </a:effectLst>
                <a:cs typeface="Arial" panose="020B0604020202020204" pitchFamily="34" charset="0"/>
              </a:rPr>
              <a:t>-</a:t>
            </a:r>
            <a:r>
              <a:rPr lang="en-GB" altLang="en-US" sz="1800" b="1" dirty="0">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vertebra</a:t>
            </a:r>
            <a:r>
              <a:rPr lang="sr-Latn-CS" altLang="en-US" sz="1800" b="1" dirty="0">
                <a:effectLst>
                  <a:outerShdw blurRad="38100" dist="38100" dir="2700000" algn="tl">
                    <a:srgbClr val="C0C0C0"/>
                  </a:outerShdw>
                </a:effectLst>
                <a:cs typeface="Arial" panose="020B0604020202020204" pitchFamily="34" charset="0"/>
              </a:rPr>
              <a:t> </a:t>
            </a:r>
            <a:r>
              <a:rPr lang="sr-Latn-CS" altLang="en-US" sz="1800" b="1" dirty="0" err="1">
                <a:effectLst>
                  <a:outerShdw blurRad="38100" dist="38100" dir="2700000" algn="tl">
                    <a:srgbClr val="C0C0C0"/>
                  </a:outerShdw>
                </a:effectLst>
                <a:cs typeface="Arial" panose="020B0604020202020204" pitchFamily="34" charset="0"/>
              </a:rPr>
              <a:t>ThXI</a:t>
            </a:r>
            <a:endParaRPr lang="en-GB" altLang="en-US" sz="1800" b="1" dirty="0">
              <a:effectLst>
                <a:outerShdw blurRad="38100" dist="38100" dir="2700000" algn="tl">
                  <a:srgbClr val="C0C0C0"/>
                </a:outerShdw>
              </a:effectLst>
              <a:cs typeface="Arial" panose="020B0604020202020204" pitchFamily="34" charset="0"/>
            </a:endParaRPr>
          </a:p>
        </p:txBody>
      </p:sp>
      <p:pic>
        <p:nvPicPr>
          <p:cNvPr id="8196" name="Picture 2"/>
          <p:cNvPicPr>
            <a:picLocks noChangeAspect="1" noChangeArrowheads="1"/>
          </p:cNvPicPr>
          <p:nvPr/>
        </p:nvPicPr>
        <p:blipFill>
          <a:blip r:embed="rId2">
            <a:extLst>
              <a:ext uri="{28A0092B-C50C-407E-A947-70E740481C1C}">
                <a14:useLocalDpi xmlns:a14="http://schemas.microsoft.com/office/drawing/2010/main" val="0"/>
              </a:ext>
            </a:extLst>
          </a:blip>
          <a:srcRect l="21094" t="15703" r="53125" b="45625"/>
          <a:stretch>
            <a:fillRect/>
          </a:stretch>
        </p:blipFill>
        <p:spPr bwMode="auto">
          <a:xfrm>
            <a:off x="5508103" y="3504360"/>
            <a:ext cx="3457575"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0005 zidovi cop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3" y="111966"/>
            <a:ext cx="3457575" cy="3378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idx="4294967295"/>
          </p:nvPr>
        </p:nvSpPr>
        <p:spPr>
          <a:xfrm>
            <a:off x="642938" y="428625"/>
            <a:ext cx="3157537" cy="774700"/>
          </a:xfrm>
        </p:spPr>
        <p:txBody>
          <a:bodyPr/>
          <a:lstStyle/>
          <a:p>
            <a:pPr eaLnBrk="1" hangingPunct="1"/>
            <a:r>
              <a:rPr lang="en-GB" altLang="en-US" b="1" dirty="0">
                <a:latin typeface="Perpetua" panose="02020502060401020303" pitchFamily="18" charset="0"/>
              </a:rPr>
              <a:t>Rib</a:t>
            </a:r>
            <a:r>
              <a:rPr lang="sr-Latn-CS" altLang="en-US" b="1" dirty="0">
                <a:latin typeface="Perpetua" panose="02020502060401020303" pitchFamily="18" charset="0"/>
              </a:rPr>
              <a:t> (</a:t>
            </a:r>
            <a:r>
              <a:rPr lang="en-GB" altLang="en-US" sz="3100" b="1" dirty="0">
                <a:latin typeface="Cambria" panose="02040503050406030204" pitchFamily="18" charset="0"/>
              </a:rPr>
              <a:t>costa</a:t>
            </a:r>
            <a:r>
              <a:rPr lang="sr-Latn-CS" altLang="en-US" b="1" dirty="0">
                <a:latin typeface="Perpetua" panose="02020502060401020303" pitchFamily="18" charset="0"/>
              </a:rPr>
              <a:t>)</a:t>
            </a:r>
            <a:endParaRPr lang="en-GB" altLang="en-US" b="1" dirty="0">
              <a:latin typeface="Perpetua" panose="02020502060401020303" pitchFamily="18" charset="0"/>
            </a:endParaRPr>
          </a:p>
        </p:txBody>
      </p:sp>
      <p:sp>
        <p:nvSpPr>
          <p:cNvPr id="24579" name="Content Placeholder 4"/>
          <p:cNvSpPr>
            <a:spLocks noGrp="1"/>
          </p:cNvSpPr>
          <p:nvPr>
            <p:ph sz="quarter" idx="4294967295"/>
          </p:nvPr>
        </p:nvSpPr>
        <p:spPr>
          <a:xfrm>
            <a:off x="140493" y="1289904"/>
            <a:ext cx="4643438" cy="5429250"/>
          </a:xfrm>
        </p:spPr>
        <p:txBody>
          <a:bodyPr/>
          <a:lstStyle/>
          <a:p>
            <a:pPr eaLnBrk="1" hangingPunct="1">
              <a:buFont typeface="Wingdings 2" panose="05020102010507070707" pitchFamily="18" charset="2"/>
              <a:buNone/>
            </a:pPr>
            <a:r>
              <a:rPr lang="en-GB" altLang="en-US" sz="2400" dirty="0">
                <a:latin typeface="Cambria" panose="02040503050406030204" pitchFamily="18" charset="0"/>
              </a:rPr>
              <a:t>Special characteristics have</a:t>
            </a:r>
            <a:r>
              <a:rPr lang="sr-Latn-CS" altLang="en-US" dirty="0"/>
              <a:t>:</a:t>
            </a:r>
            <a:endParaRPr lang="sr-Latn-CS" altLang="en-US" sz="2800" dirty="0"/>
          </a:p>
          <a:p>
            <a:pPr eaLnBrk="1" hangingPunct="1">
              <a:buFontTx/>
              <a:buChar char="-"/>
            </a:pPr>
            <a:r>
              <a:rPr lang="sr-Latn-CS" altLang="en-US" sz="2800" dirty="0"/>
              <a:t>- </a:t>
            </a:r>
            <a:r>
              <a:rPr lang="sr-Latn-CS" altLang="en-US" sz="2800" dirty="0" err="1"/>
              <a:t>Costa</a:t>
            </a:r>
            <a:r>
              <a:rPr lang="sr-Latn-CS" altLang="en-US" sz="2800" dirty="0"/>
              <a:t> I</a:t>
            </a:r>
          </a:p>
          <a:p>
            <a:pPr eaLnBrk="1" hangingPunct="1">
              <a:buFontTx/>
              <a:buChar char="-"/>
            </a:pPr>
            <a:r>
              <a:rPr lang="sr-Latn-CS" altLang="en-US" sz="2800" dirty="0"/>
              <a:t>- </a:t>
            </a:r>
            <a:r>
              <a:rPr lang="sr-Latn-CS" altLang="en-US" sz="2800" dirty="0" err="1"/>
              <a:t>Costa</a:t>
            </a:r>
            <a:r>
              <a:rPr lang="sr-Latn-CS" altLang="en-US" sz="2800" dirty="0"/>
              <a:t> II</a:t>
            </a:r>
            <a:endParaRPr lang="en-GB" altLang="en-US" sz="2800" dirty="0"/>
          </a:p>
          <a:p>
            <a:pPr eaLnBrk="1" hangingPunct="1">
              <a:buFontTx/>
              <a:buChar char="-"/>
            </a:pPr>
            <a:r>
              <a:rPr lang="en-GB" altLang="en-US" sz="2800" dirty="0"/>
              <a:t>- Costa X</a:t>
            </a:r>
            <a:endParaRPr lang="sr-Latn-CS" altLang="en-US" sz="2800" dirty="0"/>
          </a:p>
          <a:p>
            <a:pPr eaLnBrk="1" hangingPunct="1">
              <a:buFontTx/>
              <a:buChar char="-"/>
            </a:pPr>
            <a:r>
              <a:rPr lang="sr-Latn-CS" altLang="en-US" sz="2800" dirty="0"/>
              <a:t>- </a:t>
            </a:r>
            <a:r>
              <a:rPr lang="sr-Latn-CS" altLang="en-US" sz="2800" dirty="0" err="1"/>
              <a:t>Costa</a:t>
            </a:r>
            <a:r>
              <a:rPr lang="sr-Latn-CS" altLang="en-US" sz="2800" dirty="0"/>
              <a:t> XI</a:t>
            </a:r>
          </a:p>
          <a:p>
            <a:pPr eaLnBrk="1" hangingPunct="1">
              <a:buFontTx/>
              <a:buChar char="-"/>
            </a:pPr>
            <a:r>
              <a:rPr lang="sr-Latn-CS" altLang="en-US" sz="2800" dirty="0"/>
              <a:t>- </a:t>
            </a:r>
            <a:r>
              <a:rPr lang="sr-Latn-CS" altLang="en-US" sz="2800" dirty="0" err="1"/>
              <a:t>Costa</a:t>
            </a:r>
            <a:r>
              <a:rPr lang="sr-Latn-CS" altLang="en-US" sz="2800" dirty="0"/>
              <a:t> XII</a:t>
            </a:r>
          </a:p>
          <a:p>
            <a:pPr eaLnBrk="1" hangingPunct="1">
              <a:buFont typeface="Wingdings 2" panose="05020102010507070707" pitchFamily="18" charset="2"/>
              <a:buNone/>
            </a:pPr>
            <a:endParaRPr lang="sr-Latn-CS" altLang="en-US" sz="2800" dirty="0"/>
          </a:p>
          <a:p>
            <a:pPr eaLnBrk="1" hangingPunct="1">
              <a:buFont typeface="Wingdings 2" panose="05020102010507070707" pitchFamily="18" charset="2"/>
              <a:buNone/>
            </a:pPr>
            <a:endParaRPr lang="sr-Latn-CS" altLang="en-US" dirty="0"/>
          </a:p>
        </p:txBody>
      </p:sp>
      <p:pic>
        <p:nvPicPr>
          <p:cNvPr id="245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2988" y="3206750"/>
            <a:ext cx="4083050"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5"/>
          <p:cNvSpPr txBox="1">
            <a:spLocks noChangeArrowheads="1"/>
          </p:cNvSpPr>
          <p:nvPr/>
        </p:nvSpPr>
        <p:spPr bwMode="auto">
          <a:xfrm>
            <a:off x="5286375" y="785813"/>
            <a:ext cx="2841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a:latin typeface="Arial" panose="020B0604020202020204" pitchFamily="34" charset="0"/>
              </a:rPr>
              <a:t>I</a:t>
            </a:r>
          </a:p>
        </p:txBody>
      </p:sp>
      <p:sp>
        <p:nvSpPr>
          <p:cNvPr id="24582" name="TextBox 6"/>
          <p:cNvSpPr txBox="1">
            <a:spLocks noChangeArrowheads="1"/>
          </p:cNvSpPr>
          <p:nvPr/>
        </p:nvSpPr>
        <p:spPr bwMode="auto">
          <a:xfrm>
            <a:off x="5072063" y="2214563"/>
            <a:ext cx="384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a:latin typeface="Arial" panose="020B0604020202020204" pitchFamily="34" charset="0"/>
              </a:rPr>
              <a:t>II</a:t>
            </a:r>
          </a:p>
        </p:txBody>
      </p:sp>
      <p:sp>
        <p:nvSpPr>
          <p:cNvPr id="24583" name="TextBox 7"/>
          <p:cNvSpPr txBox="1">
            <a:spLocks noChangeArrowheads="1"/>
          </p:cNvSpPr>
          <p:nvPr/>
        </p:nvSpPr>
        <p:spPr bwMode="auto">
          <a:xfrm>
            <a:off x="8072438" y="4357688"/>
            <a:ext cx="2841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a:latin typeface="Arial" panose="020B0604020202020204" pitchFamily="34" charset="0"/>
              </a:rPr>
              <a:t>I</a:t>
            </a:r>
          </a:p>
        </p:txBody>
      </p:sp>
      <p:pic>
        <p:nvPicPr>
          <p:cNvPr id="2458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493" y="4418012"/>
            <a:ext cx="4657725"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TextBox 9"/>
          <p:cNvSpPr txBox="1">
            <a:spLocks noChangeArrowheads="1"/>
          </p:cNvSpPr>
          <p:nvPr/>
        </p:nvSpPr>
        <p:spPr bwMode="auto">
          <a:xfrm>
            <a:off x="2143125" y="5786438"/>
            <a:ext cx="622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a:latin typeface="Arial" panose="020B0604020202020204" pitchFamily="34" charset="0"/>
              </a:rPr>
              <a:t>XII</a:t>
            </a:r>
          </a:p>
        </p:txBody>
      </p:sp>
      <p:pic>
        <p:nvPicPr>
          <p:cNvPr id="24586"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688" y="280988"/>
            <a:ext cx="3840162"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0005 zidovi cop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15739" y="1796839"/>
            <a:ext cx="2597562" cy="254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4A62B5-EAD8-80CE-A621-BC9459C09F87}"/>
              </a:ext>
            </a:extLst>
          </p:cNvPr>
          <p:cNvSpPr txBox="1"/>
          <p:nvPr/>
        </p:nvSpPr>
        <p:spPr>
          <a:xfrm>
            <a:off x="107504" y="332656"/>
            <a:ext cx="8856984" cy="3477875"/>
          </a:xfrm>
          <a:prstGeom prst="rect">
            <a:avLst/>
          </a:prstGeom>
          <a:noFill/>
        </p:spPr>
        <p:txBody>
          <a:bodyPr wrap="square">
            <a:spAutoFit/>
          </a:bodyPr>
          <a:lstStyle/>
          <a:p>
            <a:r>
              <a:rPr lang="en-GB" sz="2000" dirty="0">
                <a:latin typeface="+mn-lt"/>
              </a:rPr>
              <a:t>The 1st rib:</a:t>
            </a:r>
            <a:br>
              <a:rPr lang="en-GB" sz="2000" dirty="0">
                <a:latin typeface="+mn-lt"/>
              </a:rPr>
            </a:br>
            <a:r>
              <a:rPr lang="en-GB" sz="2000" dirty="0">
                <a:latin typeface="+mn-lt"/>
              </a:rPr>
              <a:t>- the widest, but the shortest, nearly horizontal, and most sharply curved of the seven</a:t>
            </a:r>
            <a:br>
              <a:rPr lang="en-GB" sz="2000" dirty="0">
                <a:latin typeface="+mn-lt"/>
              </a:rPr>
            </a:br>
            <a:r>
              <a:rPr lang="en-GB" sz="2000" dirty="0">
                <a:latin typeface="+mn-lt"/>
              </a:rPr>
              <a:t>    true ribs. </a:t>
            </a:r>
            <a:br>
              <a:rPr lang="en-GB" sz="2000" dirty="0">
                <a:latin typeface="+mn-lt"/>
              </a:rPr>
            </a:br>
            <a:r>
              <a:rPr lang="en-GB" sz="2000" dirty="0">
                <a:latin typeface="+mn-lt"/>
              </a:rPr>
              <a:t>- has superior and inferior surface and medial and lateral </a:t>
            </a:r>
            <a:r>
              <a:rPr lang="en-GB" sz="2000" dirty="0" err="1">
                <a:latin typeface="+mn-lt"/>
              </a:rPr>
              <a:t>borde</a:t>
            </a:r>
            <a:br>
              <a:rPr lang="en-GB" sz="2000" dirty="0">
                <a:latin typeface="+mn-lt"/>
              </a:rPr>
            </a:br>
            <a:r>
              <a:rPr lang="en-GB" sz="2000" dirty="0">
                <a:latin typeface="+mn-lt"/>
              </a:rPr>
              <a:t>- has a single facet on its head for articulation with T1 vertebra only and two</a:t>
            </a:r>
          </a:p>
          <a:p>
            <a:r>
              <a:rPr lang="en-GB" sz="2000" dirty="0">
                <a:latin typeface="+mn-lt"/>
              </a:rPr>
              <a:t>  transversely directed grooves crossing its superior surface for the subclavian vessels</a:t>
            </a:r>
            <a:br>
              <a:rPr lang="en-GB" sz="2000" dirty="0">
                <a:latin typeface="+mn-lt"/>
              </a:rPr>
            </a:br>
            <a:r>
              <a:rPr lang="en-GB" sz="2000" dirty="0">
                <a:latin typeface="+mn-lt"/>
              </a:rPr>
              <a:t>  (through anterior one passes v. </a:t>
            </a:r>
            <a:r>
              <a:rPr lang="en-GB" sz="2000" dirty="0" err="1">
                <a:latin typeface="+mn-lt"/>
              </a:rPr>
              <a:t>subclavia</a:t>
            </a:r>
            <a:r>
              <a:rPr lang="en-GB" sz="2000" dirty="0">
                <a:latin typeface="+mn-lt"/>
              </a:rPr>
              <a:t>, and through the posterior one passes</a:t>
            </a:r>
            <a:br>
              <a:rPr lang="en-GB" sz="2000" dirty="0">
                <a:latin typeface="+mn-lt"/>
              </a:rPr>
            </a:br>
            <a:r>
              <a:rPr lang="en-GB" sz="2000" dirty="0">
                <a:latin typeface="+mn-lt"/>
              </a:rPr>
              <a:t>   a. </a:t>
            </a:r>
            <a:r>
              <a:rPr lang="en-GB" sz="2000" dirty="0" err="1">
                <a:latin typeface="+mn-lt"/>
              </a:rPr>
              <a:t>subclavia</a:t>
            </a:r>
            <a:r>
              <a:rPr lang="en-GB" sz="2000" dirty="0">
                <a:latin typeface="+mn-lt"/>
              </a:rPr>
              <a:t> )</a:t>
            </a:r>
            <a:br>
              <a:rPr lang="en-GB" sz="2000" dirty="0">
                <a:latin typeface="+mn-lt"/>
              </a:rPr>
            </a:br>
            <a:r>
              <a:rPr lang="en-GB" sz="2000" dirty="0">
                <a:latin typeface="+mn-lt"/>
              </a:rPr>
              <a:t>- the grooves are separated by a scalene tubercle and ridge, to which the anterior</a:t>
            </a:r>
            <a:br>
              <a:rPr lang="en-GB" sz="2000" dirty="0">
                <a:latin typeface="+mn-lt"/>
              </a:rPr>
            </a:br>
            <a:r>
              <a:rPr lang="en-GB" sz="2000" dirty="0">
                <a:latin typeface="+mn-lt"/>
              </a:rPr>
              <a:t>   scalene muscle is attached. </a:t>
            </a:r>
          </a:p>
          <a:p>
            <a:r>
              <a:rPr lang="en-GB" sz="2000" dirty="0">
                <a:latin typeface="+mn-lt"/>
              </a:rPr>
              <a:t>- at inferior surface there is no groove for intercostal nerve</a:t>
            </a:r>
          </a:p>
        </p:txBody>
      </p:sp>
      <p:pic>
        <p:nvPicPr>
          <p:cNvPr id="4" name="Picture 11">
            <a:extLst>
              <a:ext uri="{FF2B5EF4-FFF2-40B4-BE49-F238E27FC236}">
                <a16:creationId xmlns:a16="http://schemas.microsoft.com/office/drawing/2014/main" id="{B0DCEC40-EE12-63F8-932C-E57175B58A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933056"/>
            <a:ext cx="3840162"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a:extLst>
              <a:ext uri="{FF2B5EF4-FFF2-40B4-BE49-F238E27FC236}">
                <a16:creationId xmlns:a16="http://schemas.microsoft.com/office/drawing/2014/main" id="{B6B0CF88-C1C6-A6EF-F6D1-E48EB8F9A4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4794969"/>
            <a:ext cx="4083050"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1006747"/>
      </p:ext>
    </p:extLst>
  </p:cSld>
  <p:clrMapOvr>
    <a:masterClrMapping/>
  </p:clrMapOvr>
  <p:transition spd="slow">
    <p:zo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4A62B5-EAD8-80CE-A621-BC9459C09F87}"/>
              </a:ext>
            </a:extLst>
          </p:cNvPr>
          <p:cNvSpPr txBox="1"/>
          <p:nvPr/>
        </p:nvSpPr>
        <p:spPr>
          <a:xfrm>
            <a:off x="107504" y="332656"/>
            <a:ext cx="8856984" cy="3170099"/>
          </a:xfrm>
          <a:prstGeom prst="rect">
            <a:avLst/>
          </a:prstGeom>
          <a:noFill/>
        </p:spPr>
        <p:txBody>
          <a:bodyPr wrap="square">
            <a:spAutoFit/>
          </a:bodyPr>
          <a:lstStyle/>
          <a:p>
            <a:r>
              <a:rPr lang="en-GB" sz="2000" dirty="0">
                <a:latin typeface="+mn-lt"/>
              </a:rPr>
              <a:t>The 2nd rib:</a:t>
            </a:r>
            <a:br>
              <a:rPr lang="en-GB" sz="2000" dirty="0">
                <a:latin typeface="+mn-lt"/>
              </a:rPr>
            </a:br>
            <a:r>
              <a:rPr lang="en-GB" sz="2000" dirty="0">
                <a:latin typeface="+mn-lt"/>
              </a:rPr>
              <a:t>-  has a thinner, less curved body and is substantially longer than the 1st rib. </a:t>
            </a:r>
          </a:p>
          <a:p>
            <a:r>
              <a:rPr lang="en-GB" sz="2000" dirty="0">
                <a:latin typeface="+mn-lt"/>
              </a:rPr>
              <a:t>- its head has two facets for articulation with the bodies of the T1 and T2 vertebrae</a:t>
            </a:r>
            <a:br>
              <a:rPr lang="en-GB" sz="2000" dirty="0">
                <a:latin typeface="+mn-lt"/>
              </a:rPr>
            </a:br>
            <a:r>
              <a:rPr lang="en-GB" sz="2000" dirty="0">
                <a:latin typeface="+mn-lt"/>
              </a:rPr>
              <a:t>- its main atypical feature is a rough area on its upper surface, the tuberosity for</a:t>
            </a:r>
            <a:br>
              <a:rPr lang="en-GB" sz="2000" dirty="0">
                <a:latin typeface="+mn-lt"/>
              </a:rPr>
            </a:br>
            <a:r>
              <a:rPr lang="en-GB" sz="2000" dirty="0">
                <a:latin typeface="+mn-lt"/>
              </a:rPr>
              <a:t>  serratus anterior muscle, from which part of that muscle originates. </a:t>
            </a:r>
          </a:p>
          <a:p>
            <a:endParaRPr lang="en-GB" sz="2000" dirty="0">
              <a:latin typeface="+mn-lt"/>
            </a:endParaRPr>
          </a:p>
          <a:p>
            <a:r>
              <a:rPr lang="en-GB" sz="2000" dirty="0">
                <a:latin typeface="+mn-lt"/>
              </a:rPr>
              <a:t>The 10th–12th ribs:</a:t>
            </a:r>
            <a:br>
              <a:rPr lang="en-GB" sz="2000" dirty="0">
                <a:latin typeface="+mn-lt"/>
              </a:rPr>
            </a:br>
            <a:r>
              <a:rPr lang="en-GB" sz="2000" dirty="0">
                <a:latin typeface="+mn-lt"/>
              </a:rPr>
              <a:t>-  like the 1st rib, have only one facet on their heads and articulate with a single</a:t>
            </a:r>
            <a:br>
              <a:rPr lang="en-GB" sz="2000" dirty="0">
                <a:latin typeface="+mn-lt"/>
              </a:rPr>
            </a:br>
            <a:r>
              <a:rPr lang="en-GB" sz="2000" dirty="0">
                <a:latin typeface="+mn-lt"/>
              </a:rPr>
              <a:t>   vertebra. </a:t>
            </a:r>
          </a:p>
          <a:p>
            <a:r>
              <a:rPr lang="en-GB" sz="2000" dirty="0">
                <a:latin typeface="+mn-lt"/>
              </a:rPr>
              <a:t>- The 11th and 12th ribs are short and have no tubercle.</a:t>
            </a:r>
          </a:p>
        </p:txBody>
      </p:sp>
      <p:pic>
        <p:nvPicPr>
          <p:cNvPr id="2" name="Picture 11">
            <a:extLst>
              <a:ext uri="{FF2B5EF4-FFF2-40B4-BE49-F238E27FC236}">
                <a16:creationId xmlns:a16="http://schemas.microsoft.com/office/drawing/2014/main" id="{7619D882-CB97-D384-BB7E-EF44127C8F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933055"/>
            <a:ext cx="3840162"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95379D2B-9326-B7B3-7E45-EA1679F818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4320405"/>
            <a:ext cx="4657725"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2034215"/>
      </p:ext>
    </p:extLst>
  </p:cSld>
  <p:clrMapOvr>
    <a:masterClrMapping/>
  </p:clrMapOvr>
  <p:transition spd="slow">
    <p:zo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descr="0005 zidovi copy">
            <a:extLst>
              <a:ext uri="{FF2B5EF4-FFF2-40B4-BE49-F238E27FC236}">
                <a16:creationId xmlns:a16="http://schemas.microsoft.com/office/drawing/2014/main" id="{92D1AFC0-9676-1971-9091-2455C335A8F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9952" y="3524585"/>
            <a:ext cx="3403704" cy="3328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10"/>
          <p:cNvSpPr txBox="1">
            <a:spLocks noChangeArrowheads="1"/>
          </p:cNvSpPr>
          <p:nvPr/>
        </p:nvSpPr>
        <p:spPr bwMode="auto">
          <a:xfrm>
            <a:off x="285750" y="214313"/>
            <a:ext cx="75986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spcBef>
                <a:spcPct val="50000"/>
              </a:spcBef>
              <a:defRPr/>
            </a:pPr>
            <a:r>
              <a:rPr lang="en-GB" altLang="en-US" sz="3200" i="0" dirty="0">
                <a:solidFill>
                  <a:srgbClr val="800000"/>
                </a:solidFill>
                <a:effectLst>
                  <a:outerShdw blurRad="38100" dist="38100" dir="2700000" algn="tl">
                    <a:srgbClr val="C0C0C0"/>
                  </a:outerShdw>
                </a:effectLst>
                <a:latin typeface="Comic Sans MS" panose="030F0702030302020204" pitchFamily="66" charset="0"/>
              </a:rPr>
              <a:t>Costal cartilages (</a:t>
            </a:r>
            <a:r>
              <a:rPr lang="sr-Latn-CS" altLang="en-US" sz="3200" i="0" dirty="0" err="1">
                <a:solidFill>
                  <a:srgbClr val="800000"/>
                </a:solidFill>
                <a:effectLst>
                  <a:outerShdw blurRad="38100" dist="38100" dir="2700000" algn="tl">
                    <a:srgbClr val="C0C0C0"/>
                  </a:outerShdw>
                </a:effectLst>
                <a:latin typeface="Comic Sans MS" panose="030F0702030302020204" pitchFamily="66" charset="0"/>
              </a:rPr>
              <a:t>Cartilago</a:t>
            </a:r>
            <a:r>
              <a:rPr lang="sr-Latn-CS" altLang="en-US" sz="3200" i="0" dirty="0">
                <a:solidFill>
                  <a:srgbClr val="800000"/>
                </a:solidFill>
                <a:effectLst>
                  <a:outerShdw blurRad="38100" dist="38100" dir="2700000" algn="tl">
                    <a:srgbClr val="C0C0C0"/>
                  </a:outerShdw>
                </a:effectLst>
                <a:latin typeface="Comic Sans MS" panose="030F0702030302020204" pitchFamily="66" charset="0"/>
              </a:rPr>
              <a:t> </a:t>
            </a:r>
            <a:r>
              <a:rPr lang="sr-Latn-CS" altLang="en-US" sz="3200" i="0" dirty="0" err="1">
                <a:solidFill>
                  <a:srgbClr val="800000"/>
                </a:solidFill>
                <a:effectLst>
                  <a:outerShdw blurRad="38100" dist="38100" dir="2700000" algn="tl">
                    <a:srgbClr val="C0C0C0"/>
                  </a:outerShdw>
                </a:effectLst>
                <a:latin typeface="Comic Sans MS" panose="030F0702030302020204" pitchFamily="66" charset="0"/>
              </a:rPr>
              <a:t>costalis</a:t>
            </a:r>
            <a:r>
              <a:rPr lang="en-GB" altLang="en-US" sz="3200" i="0" dirty="0">
                <a:solidFill>
                  <a:srgbClr val="800000"/>
                </a:solidFill>
                <a:effectLst>
                  <a:outerShdw blurRad="38100" dist="38100" dir="2700000" algn="tl">
                    <a:srgbClr val="C0C0C0"/>
                  </a:outerShdw>
                </a:effectLst>
                <a:latin typeface="Comic Sans MS" panose="030F0702030302020204" pitchFamily="66" charset="0"/>
              </a:rPr>
              <a:t>)</a:t>
            </a:r>
            <a:endParaRPr lang="en-US" altLang="en-US" sz="3200" i="0" dirty="0">
              <a:solidFill>
                <a:srgbClr val="800000"/>
              </a:solidFill>
              <a:effectLst>
                <a:outerShdw blurRad="38100" dist="38100" dir="2700000" algn="tl">
                  <a:srgbClr val="C0C0C0"/>
                </a:outerShdw>
              </a:effectLst>
              <a:latin typeface="Comic Sans MS" panose="030F0702030302020204" pitchFamily="66" charset="0"/>
            </a:endParaRPr>
          </a:p>
        </p:txBody>
      </p:sp>
      <p:sp>
        <p:nvSpPr>
          <p:cNvPr id="25604" name="TextBox 8"/>
          <p:cNvSpPr txBox="1">
            <a:spLocks noChangeArrowheads="1"/>
          </p:cNvSpPr>
          <p:nvPr/>
        </p:nvSpPr>
        <p:spPr bwMode="auto">
          <a:xfrm>
            <a:off x="683568" y="4293096"/>
            <a:ext cx="2165350" cy="461962"/>
          </a:xfrm>
          <a:prstGeom prst="rect">
            <a:avLst/>
          </a:prstGeom>
          <a:solidFill>
            <a:srgbClr val="A9D7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dirty="0" err="1"/>
              <a:t>Carilago</a:t>
            </a:r>
            <a:r>
              <a:rPr lang="sr-Latn-CS" altLang="en-US" sz="2400" dirty="0"/>
              <a:t> </a:t>
            </a:r>
            <a:r>
              <a:rPr lang="sr-Latn-CS" altLang="en-US" sz="2400" dirty="0" err="1"/>
              <a:t>costalis</a:t>
            </a:r>
            <a:endParaRPr lang="sr-Latn-CS" altLang="en-US" sz="2400" dirty="0"/>
          </a:p>
        </p:txBody>
      </p:sp>
      <p:cxnSp>
        <p:nvCxnSpPr>
          <p:cNvPr id="25605" name="Straight Arrow Connector 16"/>
          <p:cNvCxnSpPr>
            <a:cxnSpLocks noChangeShapeType="1"/>
            <a:stCxn id="25604" idx="3"/>
          </p:cNvCxnSpPr>
          <p:nvPr/>
        </p:nvCxnSpPr>
        <p:spPr bwMode="auto">
          <a:xfrm>
            <a:off x="2848918" y="4523283"/>
            <a:ext cx="2620963" cy="484188"/>
          </a:xfrm>
          <a:prstGeom prst="straightConnector1">
            <a:avLst/>
          </a:prstGeom>
          <a:noFill/>
          <a:ln w="22225">
            <a:solidFill>
              <a:srgbClr val="267589"/>
            </a:solidFill>
            <a:round/>
            <a:headEnd/>
            <a:tailEnd type="arrow" w="med" len="med"/>
          </a:ln>
          <a:extLst>
            <a:ext uri="{909E8E84-426E-40DD-AFC4-6F175D3DCCD1}">
              <a14:hiddenFill xmlns:a14="http://schemas.microsoft.com/office/drawing/2010/main">
                <a:noFill/>
              </a14:hiddenFill>
            </a:ext>
          </a:extLst>
        </p:spPr>
      </p:cxnSp>
      <p:sp>
        <p:nvSpPr>
          <p:cNvPr id="25606" name="TextBox 14"/>
          <p:cNvSpPr txBox="1">
            <a:spLocks noChangeArrowheads="1"/>
          </p:cNvSpPr>
          <p:nvPr/>
        </p:nvSpPr>
        <p:spPr bwMode="auto">
          <a:xfrm>
            <a:off x="107504" y="777965"/>
            <a:ext cx="9036496"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dirty="0"/>
              <a:t>- </a:t>
            </a:r>
            <a:r>
              <a:rPr lang="en-GB" sz="2200" dirty="0"/>
              <a:t>prolong the ribs anteriorly</a:t>
            </a:r>
          </a:p>
          <a:p>
            <a:pPr eaLnBrk="1" hangingPunct="1">
              <a:spcBef>
                <a:spcPct val="0"/>
              </a:spcBef>
              <a:buClrTx/>
              <a:buSzTx/>
              <a:buFontTx/>
              <a:buNone/>
            </a:pPr>
            <a:r>
              <a:rPr lang="en-GB" sz="2200" dirty="0"/>
              <a:t> - contribute to the elasticity of the thoracic wall</a:t>
            </a:r>
            <a:endParaRPr lang="sr-Latn-CS" altLang="en-US" sz="2000" b="0" dirty="0"/>
          </a:p>
          <a:p>
            <a:pPr eaLnBrk="1" hangingPunct="1">
              <a:spcBef>
                <a:spcPct val="0"/>
              </a:spcBef>
              <a:buClrTx/>
              <a:buSzTx/>
              <a:buFontTx/>
              <a:buChar char="-"/>
            </a:pPr>
            <a:r>
              <a:rPr lang="en-GB" sz="2200" dirty="0"/>
              <a:t> increase in length through the  first 7 and then gradually decrease.</a:t>
            </a:r>
          </a:p>
          <a:p>
            <a:pPr eaLnBrk="1" hangingPunct="1">
              <a:spcBef>
                <a:spcPct val="0"/>
              </a:spcBef>
              <a:buClrTx/>
              <a:buSzTx/>
              <a:buNone/>
            </a:pPr>
            <a:endParaRPr lang="sr-Latn-CS" altLang="en-US" sz="2200" b="0" dirty="0"/>
          </a:p>
          <a:p>
            <a:pPr eaLnBrk="1" hangingPunct="1">
              <a:spcBef>
                <a:spcPct val="0"/>
              </a:spcBef>
              <a:buClrTx/>
              <a:buSzTx/>
              <a:buFontTx/>
              <a:buChar char="-"/>
            </a:pPr>
            <a:r>
              <a:rPr lang="sr-Latn-CS" altLang="en-US" sz="2200" b="0" dirty="0">
                <a:latin typeface="+mn-lt"/>
              </a:rPr>
              <a:t> </a:t>
            </a:r>
            <a:r>
              <a:rPr lang="sr-Latn-CS" altLang="en-US" sz="2200" dirty="0">
                <a:latin typeface="+mn-lt"/>
              </a:rPr>
              <a:t>I-VII</a:t>
            </a:r>
            <a:r>
              <a:rPr lang="sr-Latn-CS" altLang="en-US" sz="2200" b="0" dirty="0">
                <a:latin typeface="+mn-lt"/>
              </a:rPr>
              <a:t> </a:t>
            </a:r>
            <a:r>
              <a:rPr lang="en-GB" sz="2200" dirty="0"/>
              <a:t>attach directly and  independently to the sternum</a:t>
            </a:r>
            <a:endParaRPr lang="sr-Latn-CS" altLang="en-US" sz="2200" b="0" dirty="0"/>
          </a:p>
          <a:p>
            <a:pPr eaLnBrk="1" hangingPunct="1">
              <a:spcBef>
                <a:spcPct val="0"/>
              </a:spcBef>
              <a:buClrTx/>
              <a:buSzTx/>
              <a:buFontTx/>
              <a:buChar char="-"/>
            </a:pPr>
            <a:r>
              <a:rPr lang="sr-Latn-CS" altLang="en-US" sz="2000" dirty="0"/>
              <a:t>VIII, IX </a:t>
            </a:r>
            <a:r>
              <a:rPr lang="en-GB" altLang="en-US" sz="2000" dirty="0">
                <a:latin typeface="Cambria" panose="02040503050406030204" pitchFamily="18" charset="0"/>
              </a:rPr>
              <a:t>and</a:t>
            </a:r>
            <a:r>
              <a:rPr lang="sr-Latn-CS" altLang="en-US" sz="2000" dirty="0"/>
              <a:t> X </a:t>
            </a:r>
            <a:r>
              <a:rPr lang="sr-Latn-CS" altLang="en-US" sz="2000" b="0" dirty="0"/>
              <a:t>- </a:t>
            </a:r>
            <a:r>
              <a:rPr lang="en-GB" sz="2200" dirty="0"/>
              <a:t>articulate with the  costal cartilages just superior to them,</a:t>
            </a:r>
            <a:endParaRPr lang="en-GB" sz="1600" dirty="0"/>
          </a:p>
          <a:p>
            <a:pPr eaLnBrk="1" hangingPunct="1">
              <a:spcBef>
                <a:spcPct val="0"/>
              </a:spcBef>
              <a:buClrTx/>
              <a:buSzTx/>
              <a:buNone/>
            </a:pPr>
            <a:r>
              <a:rPr lang="en-GB" sz="1600" dirty="0"/>
              <a:t>                                    </a:t>
            </a:r>
            <a:r>
              <a:rPr lang="en-GB" sz="2200" dirty="0"/>
              <a:t>forming a continuous, articulated, cartilaginous </a:t>
            </a:r>
            <a:r>
              <a:rPr lang="en-GB" sz="2200" u="sng" dirty="0"/>
              <a:t>costal margin</a:t>
            </a:r>
            <a:endParaRPr lang="sr-Latn-CS" altLang="en-US" sz="2200" b="0" u="sng" dirty="0"/>
          </a:p>
          <a:p>
            <a:pPr eaLnBrk="1" hangingPunct="1">
              <a:spcBef>
                <a:spcPct val="0"/>
              </a:spcBef>
              <a:buClrTx/>
              <a:buSzTx/>
              <a:buFontTx/>
              <a:buChar char="-"/>
            </a:pPr>
            <a:r>
              <a:rPr lang="sr-Latn-CS" altLang="en-US" sz="2000" dirty="0"/>
              <a:t>XI </a:t>
            </a:r>
            <a:r>
              <a:rPr lang="en-GB" altLang="en-US" sz="2000" dirty="0">
                <a:latin typeface="Cambria" panose="02040503050406030204" pitchFamily="18" charset="0"/>
              </a:rPr>
              <a:t>and</a:t>
            </a:r>
            <a:r>
              <a:rPr lang="sr-Latn-CS" altLang="en-US" sz="2000" dirty="0"/>
              <a:t> XII </a:t>
            </a:r>
            <a:r>
              <a:rPr lang="en-GB" altLang="en-US" sz="2000" b="0" dirty="0">
                <a:latin typeface="Cambria" panose="02040503050406030204" pitchFamily="18" charset="0"/>
              </a:rPr>
              <a:t>- </a:t>
            </a:r>
            <a:r>
              <a:rPr lang="en-GB" sz="2200" dirty="0"/>
              <a:t>do not reach or attach to any other bone or cartilage.</a:t>
            </a:r>
            <a:endParaRPr lang="sr-Latn-CS" altLang="en-US" sz="2200" b="0" dirty="0"/>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6627"/>
                                        </p:tgtEl>
                                        <p:attrNameLst>
                                          <p:attrName>style.visibility</p:attrName>
                                        </p:attrNameLst>
                                      </p:cBhvr>
                                      <p:to>
                                        <p:strVal val="visible"/>
                                      </p:to>
                                    </p:set>
                                    <p:anim calcmode="lin" valueType="num">
                                      <p:cBhvr>
                                        <p:cTn id="7" dur="2000" fill="hold"/>
                                        <p:tgtEl>
                                          <p:spTgt spid="26627"/>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6627"/>
                                        </p:tgtEl>
                                        <p:attrNameLst>
                                          <p:attrName>ppt_y</p:attrName>
                                        </p:attrNameLst>
                                      </p:cBhvr>
                                      <p:tavLst>
                                        <p:tav tm="0">
                                          <p:val>
                                            <p:strVal val="#ppt_y"/>
                                          </p:val>
                                        </p:tav>
                                        <p:tav tm="100000">
                                          <p:val>
                                            <p:strVal val="#ppt_y"/>
                                          </p:val>
                                        </p:tav>
                                      </p:tavLst>
                                    </p:anim>
                                    <p:anim calcmode="lin" valueType="num">
                                      <p:cBhvr>
                                        <p:cTn id="9" dur="2000" fill="hold"/>
                                        <p:tgtEl>
                                          <p:spTgt spid="26627"/>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66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592362" y="965101"/>
            <a:ext cx="3314851" cy="5269647"/>
          </a:xfrm>
        </p:spPr>
      </p:pic>
      <p:sp>
        <p:nvSpPr>
          <p:cNvPr id="26627" name="Rectangle 6"/>
          <p:cNvSpPr txBox="1">
            <a:spLocks noChangeArrowheads="1"/>
          </p:cNvSpPr>
          <p:nvPr/>
        </p:nvSpPr>
        <p:spPr bwMode="auto">
          <a:xfrm>
            <a:off x="3923928" y="0"/>
            <a:ext cx="171107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None/>
            </a:pPr>
            <a:r>
              <a:rPr lang="sr-Latn-CS" altLang="en-US" sz="3200" i="0" dirty="0" err="1"/>
              <a:t>Sternum</a:t>
            </a:r>
            <a:endParaRPr lang="en-GB" altLang="en-US" sz="3200" i="0" dirty="0"/>
          </a:p>
        </p:txBody>
      </p:sp>
      <p:sp>
        <p:nvSpPr>
          <p:cNvPr id="26628" name="TextBox 3"/>
          <p:cNvSpPr txBox="1">
            <a:spLocks noChangeArrowheads="1"/>
          </p:cNvSpPr>
          <p:nvPr/>
        </p:nvSpPr>
        <p:spPr bwMode="auto">
          <a:xfrm>
            <a:off x="21122" y="352742"/>
            <a:ext cx="8286750" cy="640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1800" b="0" dirty="0"/>
              <a:t>- </a:t>
            </a:r>
            <a:r>
              <a:rPr lang="en-GB" altLang="en-US" sz="1800" b="0" dirty="0">
                <a:latin typeface="Cambria" panose="02040503050406030204" pitchFamily="18" charset="0"/>
              </a:rPr>
              <a:t>flat</a:t>
            </a:r>
            <a:r>
              <a:rPr lang="sr-Cyrl-CS" altLang="en-US" sz="1800" b="0" dirty="0">
                <a:latin typeface="Cambria" panose="02040503050406030204" pitchFamily="18" charset="0"/>
              </a:rPr>
              <a:t>, </a:t>
            </a:r>
            <a:r>
              <a:rPr lang="en-GB" altLang="en-US" sz="1800" b="0" dirty="0">
                <a:latin typeface="Cambria" panose="02040503050406030204" pitchFamily="18" charset="0"/>
              </a:rPr>
              <a:t>unpaired</a:t>
            </a:r>
            <a:r>
              <a:rPr lang="sr-Cyrl-CS" altLang="en-US" sz="1800" b="0" dirty="0">
                <a:latin typeface="Cambria" panose="02040503050406030204" pitchFamily="18" charset="0"/>
              </a:rPr>
              <a:t> </a:t>
            </a:r>
            <a:r>
              <a:rPr lang="en-GB" altLang="en-US" sz="1800" b="0" dirty="0">
                <a:latin typeface="Cambria" panose="02040503050406030204" pitchFamily="18" charset="0"/>
              </a:rPr>
              <a:t>bone</a:t>
            </a:r>
            <a:endParaRPr lang="sr-Latn-CS" altLang="en-US" sz="1800" b="0" dirty="0"/>
          </a:p>
          <a:p>
            <a:pPr eaLnBrk="1" hangingPunct="1">
              <a:spcBef>
                <a:spcPct val="0"/>
              </a:spcBef>
              <a:buClrTx/>
              <a:buSzTx/>
              <a:buFontTx/>
              <a:buChar char="-"/>
            </a:pPr>
            <a:r>
              <a:rPr lang="en-GB" altLang="en-US" sz="1800" b="0" dirty="0">
                <a:latin typeface="Cambria" panose="02040503050406030204" pitchFamily="18" charset="0"/>
              </a:rPr>
              <a:t> Superior border or base</a:t>
            </a:r>
            <a:r>
              <a:rPr lang="sr-Cyrl-CS" altLang="en-US" sz="1800" b="0" dirty="0">
                <a:latin typeface="Cambria" panose="02040503050406030204" pitchFamily="18" charset="0"/>
              </a:rPr>
              <a:t> </a:t>
            </a:r>
            <a:br>
              <a:rPr lang="sr-Cyrl-CS" altLang="en-US" sz="1800" b="0" dirty="0">
                <a:latin typeface="Cambria" panose="02040503050406030204" pitchFamily="18" charset="0"/>
              </a:rPr>
            </a:br>
            <a:r>
              <a:rPr lang="sr-Cyrl-CS" altLang="en-US" sz="1800" b="0" dirty="0">
                <a:latin typeface="Cambria" panose="02040503050406030204" pitchFamily="18" charset="0"/>
              </a:rPr>
              <a:t>  </a:t>
            </a:r>
            <a:r>
              <a:rPr lang="en-GB" altLang="en-US" sz="1800" b="0" dirty="0">
                <a:latin typeface="Cambria" panose="02040503050406030204" pitchFamily="18" charset="0"/>
              </a:rPr>
              <a:t> articulates with </a:t>
            </a:r>
            <a:r>
              <a:rPr lang="en-GB" altLang="en-US" sz="1800" b="0" dirty="0">
                <a:latin typeface="Cambria" panose="02040503050406030204" pitchFamily="18" charset="0"/>
                <a:ea typeface="Cambria" panose="02040503050406030204" pitchFamily="18" charset="0"/>
              </a:rPr>
              <a:t>clavicle</a:t>
            </a:r>
            <a:endParaRPr lang="sr-Latn-CS" altLang="en-US" sz="1800" b="0" dirty="0">
              <a:latin typeface="Cambria" panose="02040503050406030204" pitchFamily="18" charset="0"/>
              <a:ea typeface="Cambria" panose="02040503050406030204" pitchFamily="18" charset="0"/>
            </a:endParaRPr>
          </a:p>
          <a:p>
            <a:pPr eaLnBrk="1" hangingPunct="1">
              <a:spcBef>
                <a:spcPct val="0"/>
              </a:spcBef>
              <a:buClrTx/>
              <a:buSzTx/>
              <a:buFontTx/>
              <a:buChar char="-"/>
            </a:pPr>
            <a:r>
              <a:rPr lang="sr-Latn-CS" altLang="en-US" sz="1800" dirty="0"/>
              <a:t> </a:t>
            </a:r>
            <a:r>
              <a:rPr lang="en-GB" altLang="en-US" sz="1800" b="0" dirty="0">
                <a:latin typeface="Cambria" panose="02040503050406030204" pitchFamily="18" charset="0"/>
              </a:rPr>
              <a:t>Lateral border articulates with</a:t>
            </a:r>
            <a:br>
              <a:rPr lang="sr-Cyrl-CS" altLang="en-US" sz="1800" b="0" dirty="0">
                <a:latin typeface="Cambria" panose="02040503050406030204" pitchFamily="18" charset="0"/>
              </a:rPr>
            </a:br>
            <a:r>
              <a:rPr lang="sr-Cyrl-CS" altLang="en-US" sz="1800" b="0" dirty="0">
                <a:latin typeface="Cambria" panose="02040503050406030204" pitchFamily="18" charset="0"/>
              </a:rPr>
              <a:t>  </a:t>
            </a:r>
            <a:r>
              <a:rPr lang="en-GB" altLang="en-US" sz="1800" b="0" dirty="0">
                <a:latin typeface="Cambria" panose="02040503050406030204" pitchFamily="18" charset="0"/>
              </a:rPr>
              <a:t> first seven pairs of costal cartilages</a:t>
            </a:r>
          </a:p>
          <a:p>
            <a:pPr eaLnBrk="1" hangingPunct="1">
              <a:spcBef>
                <a:spcPct val="0"/>
              </a:spcBef>
              <a:buClrTx/>
              <a:buSzTx/>
              <a:buNone/>
            </a:pPr>
            <a:r>
              <a:rPr lang="en-GB" altLang="en-US" sz="2000" b="0" dirty="0">
                <a:latin typeface="Cambria" panose="02040503050406030204" pitchFamily="18" charset="0"/>
                <a:ea typeface="Cambria" panose="02040503050406030204" pitchFamily="18" charset="0"/>
              </a:rPr>
              <a:t>- elongated bone (from the level</a:t>
            </a:r>
            <a:br>
              <a:rPr lang="en-GB" altLang="en-US" sz="2000" b="0" dirty="0">
                <a:latin typeface="Cambria" panose="02040503050406030204" pitchFamily="18" charset="0"/>
                <a:ea typeface="Cambria" panose="02040503050406030204" pitchFamily="18" charset="0"/>
              </a:rPr>
            </a:br>
            <a:r>
              <a:rPr lang="en-GB" altLang="en-US" sz="2000" b="0" dirty="0">
                <a:latin typeface="Cambria" panose="02040503050406030204" pitchFamily="18" charset="0"/>
                <a:ea typeface="Cambria" panose="02040503050406030204" pitchFamily="18" charset="0"/>
              </a:rPr>
              <a:t>  of Th2 vertebra to Th10 vertebra)</a:t>
            </a:r>
          </a:p>
          <a:p>
            <a:pPr marL="342900" indent="-342900" eaLnBrk="1" hangingPunct="1">
              <a:spcBef>
                <a:spcPct val="0"/>
              </a:spcBef>
              <a:buClrTx/>
              <a:buSzTx/>
              <a:buFontTx/>
              <a:buChar char="-"/>
            </a:pPr>
            <a:endParaRPr lang="sr-Latn-CS" altLang="en-US" sz="2000" b="0" dirty="0">
              <a:latin typeface="Cambria" panose="02040503050406030204" pitchFamily="18" charset="0"/>
              <a:ea typeface="Cambria" panose="02040503050406030204" pitchFamily="18" charset="0"/>
            </a:endParaRPr>
          </a:p>
          <a:p>
            <a:pPr eaLnBrk="1" hangingPunct="1">
              <a:spcBef>
                <a:spcPct val="0"/>
              </a:spcBef>
              <a:buClrTx/>
              <a:buSzTx/>
              <a:buFontTx/>
              <a:buChar char="-"/>
            </a:pPr>
            <a:r>
              <a:rPr lang="en-GB" altLang="en-US" sz="1800" dirty="0">
                <a:latin typeface="Cambria" panose="02040503050406030204" pitchFamily="18" charset="0"/>
              </a:rPr>
              <a:t>Parts</a:t>
            </a:r>
            <a:r>
              <a:rPr lang="sr-Latn-CS" altLang="en-US" sz="2000" dirty="0"/>
              <a:t>:</a:t>
            </a:r>
            <a:br>
              <a:rPr lang="sr-Latn-CS" altLang="en-US" sz="2000" dirty="0"/>
            </a:br>
            <a:r>
              <a:rPr lang="sr-Latn-CS" altLang="en-US" sz="2000" dirty="0"/>
              <a:t>   - </a:t>
            </a:r>
            <a:r>
              <a:rPr lang="sr-Latn-CS" altLang="en-US" sz="2000" dirty="0" err="1"/>
              <a:t>manubrium</a:t>
            </a:r>
            <a:r>
              <a:rPr lang="sr-Latn-CS" altLang="en-US" sz="2000" dirty="0"/>
              <a:t> </a:t>
            </a:r>
            <a:r>
              <a:rPr lang="sr-Latn-CS" altLang="en-US" sz="2000" dirty="0" err="1"/>
              <a:t>sterni</a:t>
            </a:r>
            <a:br>
              <a:rPr lang="sr-Latn-CS" altLang="en-US" sz="2000" dirty="0"/>
            </a:br>
            <a:r>
              <a:rPr lang="sr-Latn-CS" altLang="en-US" sz="2000" dirty="0"/>
              <a:t>	- </a:t>
            </a:r>
            <a:r>
              <a:rPr lang="sr-Latn-CS" altLang="en-US" sz="2000" dirty="0" err="1"/>
              <a:t>incisura</a:t>
            </a:r>
            <a:r>
              <a:rPr lang="sr-Latn-CS" altLang="en-US" sz="2000" dirty="0"/>
              <a:t> </a:t>
            </a:r>
            <a:r>
              <a:rPr lang="sr-Latn-CS" altLang="en-US" sz="2000" dirty="0" err="1"/>
              <a:t>jugularis</a:t>
            </a:r>
            <a:br>
              <a:rPr lang="sr-Latn-CS" altLang="en-US" sz="2000" dirty="0"/>
            </a:br>
            <a:r>
              <a:rPr lang="sr-Latn-CS" altLang="en-US" sz="2000" dirty="0"/>
              <a:t>	- </a:t>
            </a:r>
            <a:r>
              <a:rPr lang="sr-Latn-CS" altLang="en-US" sz="2000" dirty="0" err="1"/>
              <a:t>incisura</a:t>
            </a:r>
            <a:r>
              <a:rPr lang="sr-Latn-CS" altLang="en-US" sz="2000" dirty="0"/>
              <a:t> </a:t>
            </a:r>
            <a:r>
              <a:rPr lang="sr-Latn-CS" altLang="en-US" sz="2000" dirty="0" err="1"/>
              <a:t>clavicularis</a:t>
            </a:r>
            <a:br>
              <a:rPr lang="sr-Latn-CS" altLang="en-US" sz="2000" dirty="0"/>
            </a:br>
            <a:r>
              <a:rPr lang="sr-Latn-CS" altLang="en-US" sz="2000" dirty="0"/>
              <a:t>	- </a:t>
            </a:r>
            <a:r>
              <a:rPr lang="sr-Latn-CS" altLang="en-US" sz="2000" dirty="0" err="1"/>
              <a:t>incisura</a:t>
            </a:r>
            <a:r>
              <a:rPr lang="sr-Latn-CS" altLang="en-US" sz="2000" dirty="0"/>
              <a:t> </a:t>
            </a:r>
            <a:r>
              <a:rPr lang="sr-Latn-CS" altLang="en-US" sz="2000" dirty="0" err="1"/>
              <a:t>costalis</a:t>
            </a:r>
            <a:r>
              <a:rPr lang="sr-Latn-CS" altLang="en-US" sz="2000" dirty="0"/>
              <a:t> I</a:t>
            </a:r>
            <a:br>
              <a:rPr lang="sr-Latn-CS" altLang="en-US" sz="2000" dirty="0"/>
            </a:br>
            <a:r>
              <a:rPr lang="sr-Latn-CS" altLang="en-US" sz="2000" dirty="0"/>
              <a:t>   - </a:t>
            </a:r>
            <a:r>
              <a:rPr lang="en-GB" altLang="en-US" sz="2000" dirty="0"/>
              <a:t>body (</a:t>
            </a:r>
            <a:r>
              <a:rPr lang="sr-Latn-CS" altLang="en-US" sz="2000" dirty="0" err="1"/>
              <a:t>corpus</a:t>
            </a:r>
            <a:r>
              <a:rPr lang="sr-Latn-CS" altLang="en-US" sz="2000" dirty="0"/>
              <a:t> </a:t>
            </a:r>
            <a:r>
              <a:rPr lang="sr-Latn-CS" altLang="en-US" sz="2000" dirty="0" err="1"/>
              <a:t>sterni</a:t>
            </a:r>
            <a:r>
              <a:rPr lang="en-GB" altLang="en-US" sz="2000" dirty="0"/>
              <a:t>)</a:t>
            </a:r>
            <a:br>
              <a:rPr lang="sr-Latn-CS" altLang="en-US" sz="2000" dirty="0"/>
            </a:br>
            <a:r>
              <a:rPr lang="sr-Latn-CS" altLang="en-US" sz="2000" dirty="0"/>
              <a:t>	- </a:t>
            </a:r>
            <a:r>
              <a:rPr lang="sr-Latn-CS" altLang="en-US" sz="2000" dirty="0" err="1"/>
              <a:t>incisurae</a:t>
            </a:r>
            <a:r>
              <a:rPr lang="sr-Latn-CS" altLang="en-US" sz="2000" dirty="0"/>
              <a:t> </a:t>
            </a:r>
            <a:r>
              <a:rPr lang="sr-Latn-CS" altLang="en-US" sz="2000" dirty="0" err="1"/>
              <a:t>costales</a:t>
            </a:r>
            <a:br>
              <a:rPr lang="sr-Latn-CS" altLang="en-US" sz="2000" dirty="0"/>
            </a:br>
            <a:r>
              <a:rPr lang="sr-Latn-CS" altLang="en-US" sz="2000" dirty="0"/>
              <a:t>   - </a:t>
            </a:r>
            <a:r>
              <a:rPr lang="sr-Latn-CS" altLang="en-US" sz="2000" dirty="0" err="1"/>
              <a:t>processus</a:t>
            </a:r>
            <a:r>
              <a:rPr lang="sr-Latn-CS" altLang="en-US" sz="2000" dirty="0"/>
              <a:t> </a:t>
            </a:r>
            <a:r>
              <a:rPr lang="sr-Latn-CS" altLang="en-US" sz="2000" dirty="0" err="1"/>
              <a:t>xiphoideus</a:t>
            </a:r>
            <a:endParaRPr lang="sr-Latn-CS" altLang="en-US" sz="2000" dirty="0"/>
          </a:p>
          <a:p>
            <a:pPr eaLnBrk="1" hangingPunct="1">
              <a:spcBef>
                <a:spcPct val="0"/>
              </a:spcBef>
              <a:buClrTx/>
              <a:buSzTx/>
              <a:buFontTx/>
              <a:buChar char="-"/>
            </a:pPr>
            <a:endParaRPr lang="sr-Latn-CS" altLang="en-US" sz="2000" dirty="0"/>
          </a:p>
          <a:p>
            <a:pPr eaLnBrk="1" hangingPunct="1">
              <a:spcBef>
                <a:spcPct val="0"/>
              </a:spcBef>
              <a:buClrTx/>
              <a:buSzTx/>
              <a:buFontTx/>
              <a:buNone/>
            </a:pPr>
            <a:r>
              <a:rPr lang="sr-Latn-CS" altLang="en-US" sz="2000" dirty="0"/>
              <a:t> * </a:t>
            </a:r>
            <a:r>
              <a:rPr lang="sr-Latn-CS" altLang="en-US" sz="2000" dirty="0" err="1"/>
              <a:t>synchondrosis</a:t>
            </a:r>
            <a:r>
              <a:rPr lang="sr-Latn-CS" altLang="en-US" sz="2000" dirty="0"/>
              <a:t> </a:t>
            </a:r>
            <a:r>
              <a:rPr lang="sr-Latn-CS" altLang="en-US" sz="2000" dirty="0" err="1"/>
              <a:t>manubriostenalis</a:t>
            </a:r>
            <a:br>
              <a:rPr lang="sr-Latn-CS" altLang="en-US" sz="2000" dirty="0"/>
            </a:br>
            <a:r>
              <a:rPr lang="sr-Latn-CS" altLang="en-US" sz="2000" dirty="0"/>
              <a:t>(</a:t>
            </a:r>
            <a:r>
              <a:rPr lang="sr-Latn-CS" altLang="en-US" sz="2000" dirty="0" err="1"/>
              <a:t>angulus</a:t>
            </a:r>
            <a:r>
              <a:rPr lang="sr-Latn-CS" altLang="en-US" sz="2000" dirty="0"/>
              <a:t> </a:t>
            </a:r>
            <a:r>
              <a:rPr lang="sr-Latn-CS" altLang="en-US" sz="2000" dirty="0" err="1"/>
              <a:t>sterni</a:t>
            </a:r>
            <a:r>
              <a:rPr lang="sr-Latn-CS" altLang="en-US" sz="2000" dirty="0"/>
              <a:t> – </a:t>
            </a:r>
            <a:r>
              <a:rPr lang="en-GB" altLang="en-US" sz="1600" b="0" dirty="0">
                <a:latin typeface="Cambria" panose="02040503050406030204" pitchFamily="18" charset="0"/>
              </a:rPr>
              <a:t>level of the 2</a:t>
            </a:r>
            <a:r>
              <a:rPr lang="en-GB" altLang="en-US" sz="1600" b="0" baseline="30000" dirty="0">
                <a:latin typeface="Cambria" panose="02040503050406030204" pitchFamily="18" charset="0"/>
              </a:rPr>
              <a:t>nd</a:t>
            </a:r>
            <a:r>
              <a:rPr lang="en-GB" altLang="en-US" sz="1600" b="0" dirty="0">
                <a:latin typeface="Cambria" panose="02040503050406030204" pitchFamily="18" charset="0"/>
              </a:rPr>
              <a:t> costal cartilage</a:t>
            </a:r>
            <a:r>
              <a:rPr lang="sr-Latn-CS" altLang="en-US" sz="1600" dirty="0"/>
              <a:t>)</a:t>
            </a:r>
          </a:p>
          <a:p>
            <a:pPr eaLnBrk="1" hangingPunct="1">
              <a:spcBef>
                <a:spcPct val="0"/>
              </a:spcBef>
              <a:buClrTx/>
              <a:buSzTx/>
              <a:buFontTx/>
              <a:buNone/>
            </a:pPr>
            <a:endParaRPr lang="sr-Latn-CS" altLang="en-US" sz="1000" dirty="0"/>
          </a:p>
          <a:p>
            <a:pPr eaLnBrk="1" hangingPunct="1">
              <a:spcBef>
                <a:spcPct val="0"/>
              </a:spcBef>
              <a:buClrTx/>
              <a:buSzTx/>
              <a:buFontTx/>
              <a:buNone/>
            </a:pPr>
            <a:r>
              <a:rPr lang="sr-Latn-CS" altLang="en-US" sz="2000" dirty="0">
                <a:latin typeface="Arial" panose="020B0604020202020204" pitchFamily="34" charset="0"/>
              </a:rPr>
              <a:t> </a:t>
            </a:r>
            <a:r>
              <a:rPr lang="sr-Latn-CS" altLang="en-US" sz="2000" dirty="0"/>
              <a:t>* </a:t>
            </a:r>
            <a:r>
              <a:rPr lang="sr-Latn-CS" altLang="en-US" sz="2000" dirty="0" err="1"/>
              <a:t>synchondrosis</a:t>
            </a:r>
            <a:r>
              <a:rPr lang="sr-Latn-CS" altLang="en-US" sz="2000" dirty="0"/>
              <a:t> </a:t>
            </a:r>
            <a:r>
              <a:rPr lang="sr-Latn-CS" altLang="en-US" sz="2000" dirty="0" err="1"/>
              <a:t>xiphisternalis</a:t>
            </a:r>
            <a:endParaRPr lang="sr-Latn-CS" altLang="en-US" sz="2000" dirty="0"/>
          </a:p>
        </p:txBody>
      </p:sp>
      <p:sp>
        <p:nvSpPr>
          <p:cNvPr id="26629" name="TextBox 4"/>
          <p:cNvSpPr txBox="1">
            <a:spLocks noChangeArrowheads="1"/>
          </p:cNvSpPr>
          <p:nvPr/>
        </p:nvSpPr>
        <p:spPr bwMode="auto">
          <a:xfrm>
            <a:off x="7715250" y="928688"/>
            <a:ext cx="638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000"/>
              <a:t>Th 2</a:t>
            </a:r>
          </a:p>
        </p:txBody>
      </p:sp>
      <p:sp>
        <p:nvSpPr>
          <p:cNvPr id="26630" name="TextBox 5"/>
          <p:cNvSpPr txBox="1">
            <a:spLocks noChangeArrowheads="1"/>
          </p:cNvSpPr>
          <p:nvPr/>
        </p:nvSpPr>
        <p:spPr bwMode="auto">
          <a:xfrm>
            <a:off x="7643813" y="5786438"/>
            <a:ext cx="755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000"/>
              <a:t>Th 10</a:t>
            </a:r>
          </a:p>
        </p:txBody>
      </p:sp>
      <p:cxnSp>
        <p:nvCxnSpPr>
          <p:cNvPr id="26631" name="Straight Arrow Connector 12"/>
          <p:cNvCxnSpPr>
            <a:cxnSpLocks noChangeShapeType="1"/>
          </p:cNvCxnSpPr>
          <p:nvPr/>
        </p:nvCxnSpPr>
        <p:spPr bwMode="auto">
          <a:xfrm flipV="1">
            <a:off x="3714750" y="5357813"/>
            <a:ext cx="1357313" cy="857250"/>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pic>
        <p:nvPicPr>
          <p:cNvPr id="26632" name="Picture 9" descr="0015 sternum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7213" y="1279525"/>
            <a:ext cx="2243137" cy="454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414693" y="2492896"/>
            <a:ext cx="2677587" cy="4256584"/>
          </a:xfrm>
        </p:spPr>
      </p:pic>
      <p:sp>
        <p:nvSpPr>
          <p:cNvPr id="26627" name="Rectangle 6"/>
          <p:cNvSpPr txBox="1">
            <a:spLocks noChangeArrowheads="1"/>
          </p:cNvSpPr>
          <p:nvPr/>
        </p:nvSpPr>
        <p:spPr bwMode="auto">
          <a:xfrm>
            <a:off x="3923928" y="0"/>
            <a:ext cx="171107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None/>
            </a:pPr>
            <a:r>
              <a:rPr lang="sr-Latn-CS" altLang="en-US" sz="3200" i="0" dirty="0" err="1"/>
              <a:t>Sternum</a:t>
            </a:r>
            <a:endParaRPr lang="en-GB" altLang="en-US" sz="3200" i="0" dirty="0"/>
          </a:p>
        </p:txBody>
      </p:sp>
      <p:sp>
        <p:nvSpPr>
          <p:cNvPr id="26628" name="TextBox 3"/>
          <p:cNvSpPr txBox="1">
            <a:spLocks noChangeArrowheads="1"/>
          </p:cNvSpPr>
          <p:nvPr/>
        </p:nvSpPr>
        <p:spPr bwMode="auto">
          <a:xfrm>
            <a:off x="18360" y="11976"/>
            <a:ext cx="9144000" cy="664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None/>
            </a:pPr>
            <a:endParaRPr lang="en-GB" altLang="en-US" sz="2000" b="0" dirty="0">
              <a:latin typeface="Cambria" panose="02040503050406030204" pitchFamily="18" charset="0"/>
              <a:ea typeface="Cambria" panose="02040503050406030204" pitchFamily="18" charset="0"/>
            </a:endParaRPr>
          </a:p>
          <a:p>
            <a:pPr eaLnBrk="1" hangingPunct="1">
              <a:spcBef>
                <a:spcPct val="0"/>
              </a:spcBef>
              <a:buClrTx/>
              <a:buSzTx/>
              <a:buNone/>
            </a:pPr>
            <a:br>
              <a:rPr lang="sr-Latn-CS" altLang="en-US" sz="2000" dirty="0"/>
            </a:br>
            <a:r>
              <a:rPr lang="sr-Latn-CS" altLang="en-US" sz="2000" dirty="0"/>
              <a:t>   - </a:t>
            </a:r>
            <a:r>
              <a:rPr lang="en-GB" altLang="en-US" sz="2400" dirty="0">
                <a:solidFill>
                  <a:srgbClr val="C00000"/>
                </a:solidFill>
              </a:rPr>
              <a:t>M</a:t>
            </a:r>
            <a:r>
              <a:rPr lang="sr-Latn-CS" altLang="en-US" sz="2400" dirty="0" err="1">
                <a:solidFill>
                  <a:srgbClr val="C00000"/>
                </a:solidFill>
              </a:rPr>
              <a:t>anubrium</a:t>
            </a:r>
            <a:r>
              <a:rPr lang="sr-Latn-CS" altLang="en-US" sz="2400" dirty="0">
                <a:solidFill>
                  <a:srgbClr val="C00000"/>
                </a:solidFill>
              </a:rPr>
              <a:t> </a:t>
            </a:r>
            <a:r>
              <a:rPr lang="sr-Latn-CS" altLang="en-US" sz="2400" dirty="0" err="1">
                <a:solidFill>
                  <a:srgbClr val="C00000"/>
                </a:solidFill>
              </a:rPr>
              <a:t>sterni</a:t>
            </a:r>
            <a:r>
              <a:rPr lang="en-GB" altLang="en-US" sz="2400" dirty="0">
                <a:solidFill>
                  <a:srgbClr val="C00000"/>
                </a:solidFill>
              </a:rPr>
              <a:t> (handle) </a:t>
            </a:r>
            <a:r>
              <a:rPr lang="en-GB" altLang="en-US" sz="2000" dirty="0"/>
              <a:t> - </a:t>
            </a:r>
            <a:r>
              <a:rPr lang="en-GB" altLang="en-US" sz="2000" b="0" dirty="0"/>
              <a:t>(the widest and the thickest part)</a:t>
            </a:r>
          </a:p>
          <a:p>
            <a:pPr eaLnBrk="1" hangingPunct="1">
              <a:spcBef>
                <a:spcPct val="0"/>
              </a:spcBef>
              <a:buClrTx/>
              <a:buSzTx/>
              <a:buNone/>
            </a:pPr>
            <a:r>
              <a:rPr lang="en-GB" altLang="en-US" sz="1200" dirty="0"/>
              <a:t>    </a:t>
            </a:r>
          </a:p>
          <a:p>
            <a:pPr eaLnBrk="1" hangingPunct="1">
              <a:spcBef>
                <a:spcPct val="0"/>
              </a:spcBef>
              <a:buClrTx/>
              <a:buSzTx/>
              <a:buNone/>
            </a:pPr>
            <a:r>
              <a:rPr lang="en-GB" altLang="en-US" sz="2000" dirty="0"/>
              <a:t>   * At superior border:</a:t>
            </a:r>
            <a:br>
              <a:rPr lang="sr-Latn-CS" altLang="en-US" sz="2000" dirty="0"/>
            </a:br>
            <a:r>
              <a:rPr lang="en-GB" altLang="en-US" sz="2000" dirty="0"/>
              <a:t>       </a:t>
            </a:r>
            <a:r>
              <a:rPr lang="sr-Latn-CS" altLang="en-US" sz="2000" dirty="0"/>
              <a:t>- </a:t>
            </a:r>
            <a:r>
              <a:rPr lang="sr-Latn-CS" altLang="en-US" sz="2000" dirty="0" err="1"/>
              <a:t>incisura</a:t>
            </a:r>
            <a:r>
              <a:rPr lang="sr-Latn-CS" altLang="en-US" sz="2000" dirty="0"/>
              <a:t> </a:t>
            </a:r>
            <a:r>
              <a:rPr lang="sr-Latn-CS" altLang="en-US" sz="2000" dirty="0" err="1"/>
              <a:t>jugularis</a:t>
            </a:r>
            <a:r>
              <a:rPr lang="en-GB" altLang="en-US" sz="2000" dirty="0"/>
              <a:t> (jugular or </a:t>
            </a:r>
            <a:r>
              <a:rPr lang="en-GB" altLang="en-US" sz="2000" dirty="0" err="1"/>
              <a:t>suprastrernal</a:t>
            </a:r>
            <a:r>
              <a:rPr lang="en-GB" altLang="en-US" sz="2000" dirty="0"/>
              <a:t> notch) </a:t>
            </a:r>
            <a:r>
              <a:rPr lang="en-GB" altLang="en-US" sz="2000" b="0" dirty="0"/>
              <a:t>single, centrally located</a:t>
            </a:r>
            <a:br>
              <a:rPr lang="en-GB" altLang="en-US" sz="2000" dirty="0"/>
            </a:br>
            <a:r>
              <a:rPr lang="en-GB" altLang="en-US" sz="2000" dirty="0"/>
              <a:t>       </a:t>
            </a:r>
            <a:r>
              <a:rPr lang="sr-Latn-CS" altLang="en-US" sz="2000" dirty="0"/>
              <a:t>- </a:t>
            </a:r>
            <a:r>
              <a:rPr lang="sr-Latn-CS" altLang="en-US" sz="2000" dirty="0" err="1"/>
              <a:t>incisura</a:t>
            </a:r>
            <a:r>
              <a:rPr lang="sr-Latn-CS" altLang="en-US" sz="2000" dirty="0"/>
              <a:t> </a:t>
            </a:r>
            <a:r>
              <a:rPr lang="sr-Latn-CS" altLang="en-US" sz="2000" dirty="0" err="1"/>
              <a:t>clavicularis</a:t>
            </a:r>
            <a:r>
              <a:rPr lang="en-GB" altLang="en-US" sz="2000" dirty="0"/>
              <a:t> (clavicular notch) </a:t>
            </a:r>
            <a:r>
              <a:rPr lang="en-GB" altLang="en-US" sz="2000" b="0" dirty="0"/>
              <a:t>paired, laterally located, for sternoclavicular joints</a:t>
            </a:r>
          </a:p>
          <a:p>
            <a:pPr eaLnBrk="1" hangingPunct="1">
              <a:spcBef>
                <a:spcPct val="0"/>
              </a:spcBef>
              <a:buClrTx/>
              <a:buSzTx/>
              <a:buNone/>
            </a:pPr>
            <a:endParaRPr lang="en-GB" altLang="en-US" sz="2000" b="0" dirty="0"/>
          </a:p>
          <a:p>
            <a:pPr eaLnBrk="1" hangingPunct="1">
              <a:spcBef>
                <a:spcPct val="0"/>
              </a:spcBef>
              <a:buClrTx/>
              <a:buSzTx/>
              <a:buNone/>
            </a:pPr>
            <a:r>
              <a:rPr lang="en-GB" altLang="en-US" sz="2000" b="0" dirty="0"/>
              <a:t>    </a:t>
            </a:r>
            <a:r>
              <a:rPr lang="en-GB" altLang="en-US" sz="2000" dirty="0"/>
              <a:t>* At lateral border:</a:t>
            </a:r>
            <a:br>
              <a:rPr lang="sr-Latn-CS" altLang="en-US" sz="2000" dirty="0"/>
            </a:br>
            <a:r>
              <a:rPr lang="en-GB" altLang="en-US" sz="2000" b="0" dirty="0"/>
              <a:t>        </a:t>
            </a:r>
            <a:r>
              <a:rPr lang="sr-Latn-CS" altLang="en-US" sz="2000" dirty="0"/>
              <a:t>- </a:t>
            </a:r>
            <a:r>
              <a:rPr lang="sr-Latn-CS" altLang="en-US" sz="2000" dirty="0" err="1"/>
              <a:t>incisura</a:t>
            </a:r>
            <a:r>
              <a:rPr lang="sr-Latn-CS" altLang="en-US" sz="2000" dirty="0"/>
              <a:t> </a:t>
            </a:r>
            <a:r>
              <a:rPr lang="sr-Latn-CS" altLang="en-US" sz="2000" dirty="0" err="1"/>
              <a:t>costalis</a:t>
            </a:r>
            <a:r>
              <a:rPr lang="sr-Latn-CS" altLang="en-US" sz="2000" dirty="0"/>
              <a:t> I</a:t>
            </a:r>
            <a:r>
              <a:rPr lang="en-GB" altLang="en-US" sz="2000" dirty="0"/>
              <a:t> </a:t>
            </a:r>
            <a:r>
              <a:rPr lang="en-GB" altLang="en-US" sz="2000" b="0" dirty="0"/>
              <a:t>(articular facet)</a:t>
            </a:r>
            <a:endParaRPr lang="en-GB" altLang="en-US" sz="2000" dirty="0"/>
          </a:p>
          <a:p>
            <a:pPr eaLnBrk="1" hangingPunct="1">
              <a:spcBef>
                <a:spcPct val="0"/>
              </a:spcBef>
              <a:buClrTx/>
              <a:buSzTx/>
              <a:buNone/>
            </a:pPr>
            <a:r>
              <a:rPr lang="en-GB" altLang="en-US" sz="2000" b="0" dirty="0"/>
              <a:t>(notch for joint with </a:t>
            </a:r>
            <a:r>
              <a:rPr lang="en-GB" sz="2000" b="0" dirty="0"/>
              <a:t>costal cartilage of the 1st rib)</a:t>
            </a:r>
            <a:br>
              <a:rPr lang="en-GB" sz="2000" b="0" dirty="0"/>
            </a:br>
            <a:endParaRPr lang="en-GB" sz="2000" b="0" dirty="0"/>
          </a:p>
          <a:p>
            <a:pPr eaLnBrk="1" hangingPunct="1">
              <a:spcBef>
                <a:spcPct val="0"/>
              </a:spcBef>
              <a:buClrTx/>
              <a:buSzTx/>
              <a:buNone/>
            </a:pPr>
            <a:r>
              <a:rPr lang="en-GB" sz="2000" b="0" dirty="0"/>
              <a:t>* </a:t>
            </a:r>
            <a:r>
              <a:rPr lang="en-GB" sz="1800" dirty="0"/>
              <a:t>The manubrium and body of the sternum</a:t>
            </a:r>
            <a:br>
              <a:rPr lang="en-GB" sz="1800" dirty="0"/>
            </a:br>
            <a:r>
              <a:rPr lang="en-GB" sz="1800" dirty="0"/>
              <a:t>   lie in different planes superior and inferior </a:t>
            </a:r>
            <a:br>
              <a:rPr lang="en-GB" sz="1800" dirty="0"/>
            </a:br>
            <a:r>
              <a:rPr lang="en-GB" sz="1800" dirty="0"/>
              <a:t>   to the manubriosternal joint; </a:t>
            </a:r>
            <a:br>
              <a:rPr lang="en-GB" sz="1800" dirty="0"/>
            </a:br>
            <a:r>
              <a:rPr lang="en-GB" sz="1800" dirty="0"/>
              <a:t>   hence, their junction forms a </a:t>
            </a:r>
            <a:r>
              <a:rPr lang="en-GB" sz="1800" dirty="0">
                <a:solidFill>
                  <a:srgbClr val="C00000"/>
                </a:solidFill>
              </a:rPr>
              <a:t>sternal angle </a:t>
            </a:r>
            <a:r>
              <a:rPr lang="en-GB" sz="1800" dirty="0"/>
              <a:t>(of Louis)</a:t>
            </a:r>
          </a:p>
          <a:p>
            <a:pPr eaLnBrk="1" hangingPunct="1">
              <a:spcBef>
                <a:spcPct val="0"/>
              </a:spcBef>
              <a:buClrTx/>
              <a:buSzTx/>
              <a:buNone/>
            </a:pPr>
            <a:endParaRPr lang="en-GB" sz="1800" dirty="0"/>
          </a:p>
          <a:p>
            <a:pPr eaLnBrk="1" hangingPunct="1">
              <a:spcBef>
                <a:spcPct val="0"/>
              </a:spcBef>
              <a:buClrTx/>
              <a:buSzTx/>
              <a:buNone/>
            </a:pPr>
            <a:r>
              <a:rPr lang="en-GB" altLang="en-US" sz="1800" b="0" dirty="0"/>
              <a:t>    </a:t>
            </a:r>
            <a:r>
              <a:rPr lang="en-GB" altLang="en-US" sz="2000" dirty="0"/>
              <a:t>* At the level of manubriosternal joint,</a:t>
            </a:r>
            <a:br>
              <a:rPr lang="en-GB" altLang="en-US" sz="2000" dirty="0"/>
            </a:br>
            <a:r>
              <a:rPr lang="en-GB" altLang="en-US" sz="2000" dirty="0"/>
              <a:t>       at lateral border:</a:t>
            </a:r>
          </a:p>
          <a:p>
            <a:pPr eaLnBrk="1" hangingPunct="1">
              <a:spcBef>
                <a:spcPct val="0"/>
              </a:spcBef>
              <a:buClrTx/>
              <a:buSzTx/>
              <a:buNone/>
            </a:pPr>
            <a:r>
              <a:rPr lang="en-GB" altLang="en-US" sz="2000" dirty="0"/>
              <a:t>        </a:t>
            </a:r>
            <a:r>
              <a:rPr lang="sr-Latn-CS" altLang="en-US" sz="2000" dirty="0"/>
              <a:t>- </a:t>
            </a:r>
            <a:r>
              <a:rPr lang="sr-Latn-CS" altLang="en-US" sz="2000" dirty="0" err="1"/>
              <a:t>incisura</a:t>
            </a:r>
            <a:r>
              <a:rPr lang="sr-Latn-CS" altLang="en-US" sz="2000" dirty="0"/>
              <a:t> </a:t>
            </a:r>
            <a:r>
              <a:rPr lang="sr-Latn-CS" altLang="en-US" sz="2000" dirty="0" err="1"/>
              <a:t>costalis</a:t>
            </a:r>
            <a:r>
              <a:rPr lang="sr-Latn-CS" altLang="en-US" sz="2000" dirty="0"/>
              <a:t> I</a:t>
            </a:r>
            <a:r>
              <a:rPr lang="en-GB" altLang="en-US" sz="2000" dirty="0"/>
              <a:t>I </a:t>
            </a:r>
            <a:r>
              <a:rPr lang="en-GB" altLang="en-US" sz="2000" b="0" dirty="0"/>
              <a:t>(articular facet)</a:t>
            </a:r>
            <a:endParaRPr lang="en-GB" altLang="en-US" sz="2000" dirty="0"/>
          </a:p>
          <a:p>
            <a:pPr eaLnBrk="1" hangingPunct="1">
              <a:spcBef>
                <a:spcPct val="0"/>
              </a:spcBef>
              <a:buClrTx/>
              <a:buSzTx/>
              <a:buNone/>
            </a:pPr>
            <a:r>
              <a:rPr lang="en-GB" altLang="en-US" sz="1800" b="0" dirty="0"/>
              <a:t>(notch for joint with </a:t>
            </a:r>
            <a:r>
              <a:rPr lang="en-GB" sz="1800" b="0" dirty="0"/>
              <a:t>costal cartilage of the 2nd rib)</a:t>
            </a:r>
            <a:br>
              <a:rPr lang="sr-Latn-CS" altLang="en-US" sz="1800" b="0" dirty="0"/>
            </a:br>
            <a:r>
              <a:rPr lang="sr-Latn-CS" altLang="en-US" sz="2000" dirty="0"/>
              <a:t> </a:t>
            </a:r>
          </a:p>
        </p:txBody>
      </p:sp>
      <p:pic>
        <p:nvPicPr>
          <p:cNvPr id="26632" name="Picture 9" descr="0015 sternum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3040" y="2492895"/>
            <a:ext cx="2099320" cy="425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3395442"/>
      </p:ext>
    </p:extLst>
  </p:cSld>
  <p:clrMapOvr>
    <a:masterClrMapping/>
  </p:clrMapOvr>
  <p:transition spd="slow">
    <p:zo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087244" y="2201291"/>
            <a:ext cx="2861020" cy="4548189"/>
          </a:xfrm>
        </p:spPr>
      </p:pic>
      <p:sp>
        <p:nvSpPr>
          <p:cNvPr id="26627" name="Rectangle 6"/>
          <p:cNvSpPr txBox="1">
            <a:spLocks noChangeArrowheads="1"/>
          </p:cNvSpPr>
          <p:nvPr/>
        </p:nvSpPr>
        <p:spPr bwMode="auto">
          <a:xfrm>
            <a:off x="3923928" y="0"/>
            <a:ext cx="171107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None/>
            </a:pPr>
            <a:r>
              <a:rPr lang="sr-Latn-CS" altLang="en-US" sz="3200" i="0" dirty="0" err="1"/>
              <a:t>Sternum</a:t>
            </a:r>
            <a:endParaRPr lang="en-GB" altLang="en-US" sz="3200" i="0" dirty="0"/>
          </a:p>
        </p:txBody>
      </p:sp>
      <p:sp>
        <p:nvSpPr>
          <p:cNvPr id="26628" name="TextBox 3"/>
          <p:cNvSpPr txBox="1">
            <a:spLocks noChangeArrowheads="1"/>
          </p:cNvSpPr>
          <p:nvPr/>
        </p:nvSpPr>
        <p:spPr bwMode="auto">
          <a:xfrm>
            <a:off x="0" y="81216"/>
            <a:ext cx="9144000" cy="555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None/>
            </a:pPr>
            <a:br>
              <a:rPr lang="sr-Latn-CS" altLang="en-US" sz="2000" dirty="0"/>
            </a:br>
            <a:r>
              <a:rPr lang="sr-Latn-CS" altLang="en-US" sz="2000" dirty="0"/>
              <a:t>   </a:t>
            </a:r>
            <a:br>
              <a:rPr lang="sr-Latn-CS" altLang="en-US" sz="1800" b="0" dirty="0"/>
            </a:br>
            <a:r>
              <a:rPr lang="sr-Latn-CS" altLang="en-US" sz="2000" dirty="0"/>
              <a:t>   - </a:t>
            </a:r>
            <a:r>
              <a:rPr lang="en-GB" altLang="en-US" sz="2400" dirty="0">
                <a:solidFill>
                  <a:srgbClr val="C00000"/>
                </a:solidFill>
              </a:rPr>
              <a:t>Body (</a:t>
            </a:r>
            <a:r>
              <a:rPr lang="sr-Latn-CS" altLang="en-US" sz="2400" dirty="0" err="1">
                <a:solidFill>
                  <a:srgbClr val="C00000"/>
                </a:solidFill>
              </a:rPr>
              <a:t>corpus</a:t>
            </a:r>
            <a:r>
              <a:rPr lang="sr-Latn-CS" altLang="en-US" sz="2400" dirty="0">
                <a:solidFill>
                  <a:srgbClr val="C00000"/>
                </a:solidFill>
              </a:rPr>
              <a:t> </a:t>
            </a:r>
            <a:r>
              <a:rPr lang="sr-Latn-CS" altLang="en-US" sz="2400" dirty="0" err="1">
                <a:solidFill>
                  <a:srgbClr val="C00000"/>
                </a:solidFill>
              </a:rPr>
              <a:t>sterni</a:t>
            </a:r>
            <a:r>
              <a:rPr lang="en-GB" altLang="en-US" sz="2400" dirty="0">
                <a:solidFill>
                  <a:srgbClr val="C00000"/>
                </a:solidFill>
              </a:rPr>
              <a:t>)</a:t>
            </a:r>
            <a:br>
              <a:rPr lang="sr-Latn-CS" altLang="en-US" sz="2400" dirty="0">
                <a:solidFill>
                  <a:srgbClr val="C00000"/>
                </a:solidFill>
              </a:rPr>
            </a:br>
            <a:r>
              <a:rPr lang="en-GB" altLang="en-US" sz="900" dirty="0">
                <a:solidFill>
                  <a:srgbClr val="C00000"/>
                </a:solidFill>
              </a:rPr>
              <a:t>     </a:t>
            </a:r>
          </a:p>
          <a:p>
            <a:pPr eaLnBrk="1" hangingPunct="1">
              <a:spcBef>
                <a:spcPct val="0"/>
              </a:spcBef>
              <a:buClrTx/>
              <a:buSzTx/>
              <a:buNone/>
            </a:pPr>
            <a:r>
              <a:rPr lang="en-GB" altLang="en-US" sz="2400" dirty="0">
                <a:solidFill>
                  <a:srgbClr val="C00000"/>
                </a:solidFill>
              </a:rPr>
              <a:t>     </a:t>
            </a:r>
            <a:r>
              <a:rPr lang="en-GB" altLang="en-US" sz="2000" dirty="0"/>
              <a:t>* At lateral border: </a:t>
            </a:r>
            <a:r>
              <a:rPr lang="sr-Latn-CS" altLang="en-US" sz="2000" dirty="0"/>
              <a:t>	</a:t>
            </a:r>
            <a:endParaRPr lang="en-GB" altLang="en-US" sz="2000" dirty="0"/>
          </a:p>
          <a:p>
            <a:pPr eaLnBrk="1" hangingPunct="1">
              <a:spcBef>
                <a:spcPct val="0"/>
              </a:spcBef>
              <a:buClrTx/>
              <a:buSzTx/>
              <a:buNone/>
            </a:pPr>
            <a:r>
              <a:rPr lang="en-GB" altLang="en-US" sz="2000" dirty="0"/>
              <a:t>          </a:t>
            </a:r>
            <a:r>
              <a:rPr lang="sr-Latn-CS" altLang="en-US" sz="2000" dirty="0"/>
              <a:t>- </a:t>
            </a:r>
            <a:r>
              <a:rPr lang="sr-Latn-CS" altLang="en-US" sz="2000" dirty="0" err="1"/>
              <a:t>incisurae</a:t>
            </a:r>
            <a:r>
              <a:rPr lang="sr-Latn-CS" altLang="en-US" sz="2000" dirty="0"/>
              <a:t> </a:t>
            </a:r>
            <a:r>
              <a:rPr lang="sr-Latn-CS" altLang="en-US" sz="2000" dirty="0" err="1"/>
              <a:t>costales</a:t>
            </a:r>
            <a:r>
              <a:rPr lang="en-GB" altLang="en-US" sz="2000" dirty="0"/>
              <a:t> (III-VI) </a:t>
            </a:r>
            <a:r>
              <a:rPr lang="en-GB" altLang="en-US" sz="2000" b="0" dirty="0"/>
              <a:t>(articular facets)</a:t>
            </a:r>
            <a:endParaRPr lang="en-GB" altLang="en-US" sz="2000" dirty="0"/>
          </a:p>
          <a:p>
            <a:pPr eaLnBrk="1" hangingPunct="1">
              <a:spcBef>
                <a:spcPct val="0"/>
              </a:spcBef>
              <a:buClrTx/>
              <a:buSzTx/>
              <a:buNone/>
            </a:pPr>
            <a:r>
              <a:rPr lang="en-GB" altLang="en-US" sz="2000" dirty="0"/>
              <a:t> </a:t>
            </a:r>
            <a:r>
              <a:rPr lang="en-GB" altLang="en-US" sz="2000" b="0" dirty="0"/>
              <a:t>(notches for joints with </a:t>
            </a:r>
            <a:r>
              <a:rPr lang="en-GB" sz="2000" b="0" dirty="0"/>
              <a:t>costal cartilages of the 3 </a:t>
            </a:r>
            <a:r>
              <a:rPr lang="en-GB" sz="2000" b="0" dirty="0" err="1"/>
              <a:t>rd</a:t>
            </a:r>
            <a:r>
              <a:rPr lang="en-GB" sz="2000" b="0" dirty="0"/>
              <a:t> – 6 </a:t>
            </a:r>
            <a:r>
              <a:rPr lang="en-GB" sz="2000" b="0" dirty="0" err="1"/>
              <a:t>th</a:t>
            </a:r>
            <a:r>
              <a:rPr lang="en-GB" sz="2000" b="0" dirty="0"/>
              <a:t> rib)</a:t>
            </a:r>
          </a:p>
          <a:p>
            <a:pPr eaLnBrk="1" hangingPunct="1">
              <a:spcBef>
                <a:spcPct val="0"/>
              </a:spcBef>
              <a:buClrTx/>
              <a:buSzTx/>
              <a:buNone/>
            </a:pPr>
            <a:br>
              <a:rPr lang="en-GB" sz="2000" b="0" dirty="0"/>
            </a:br>
            <a:r>
              <a:rPr lang="en-GB" sz="2000" b="0" dirty="0"/>
              <a:t>      </a:t>
            </a:r>
            <a:r>
              <a:rPr lang="en-GB" altLang="en-US" sz="2000" dirty="0"/>
              <a:t>* At anterior surface (of adults):</a:t>
            </a:r>
            <a:endParaRPr lang="en-GB" sz="2000" b="0" dirty="0"/>
          </a:p>
          <a:p>
            <a:pPr eaLnBrk="1" hangingPunct="1">
              <a:spcBef>
                <a:spcPct val="0"/>
              </a:spcBef>
              <a:buClrTx/>
              <a:buSzTx/>
              <a:buNone/>
            </a:pPr>
            <a:r>
              <a:rPr lang="en-GB" altLang="en-US" sz="2000" dirty="0"/>
              <a:t>         </a:t>
            </a:r>
            <a:r>
              <a:rPr lang="sr-Latn-CS" altLang="en-US" sz="2000" dirty="0"/>
              <a:t>- </a:t>
            </a:r>
            <a:r>
              <a:rPr lang="en-GB" altLang="en-US" sz="2000" dirty="0"/>
              <a:t>transverse ridges</a:t>
            </a:r>
          </a:p>
          <a:p>
            <a:pPr eaLnBrk="1" hangingPunct="1">
              <a:spcBef>
                <a:spcPct val="0"/>
              </a:spcBef>
              <a:buClrTx/>
              <a:buSzTx/>
              <a:buNone/>
            </a:pPr>
            <a:r>
              <a:rPr lang="en-GB" altLang="en-US" sz="2000" b="0" dirty="0"/>
              <a:t> (</a:t>
            </a:r>
            <a:r>
              <a:rPr lang="en-GB" sz="2000" b="0" dirty="0"/>
              <a:t>represent the lines of fusion (synostosis) of its </a:t>
            </a:r>
            <a:br>
              <a:rPr lang="en-GB" sz="2000" b="0" dirty="0"/>
            </a:br>
            <a:r>
              <a:rPr lang="en-GB" sz="2000" b="0" dirty="0"/>
              <a:t>  four originally separate </a:t>
            </a:r>
            <a:r>
              <a:rPr lang="en-GB" sz="2000" b="0" dirty="0" err="1"/>
              <a:t>sternebrae</a:t>
            </a:r>
            <a:r>
              <a:rPr lang="en-GB" sz="2000" b="0" dirty="0"/>
              <a:t>)</a:t>
            </a:r>
          </a:p>
          <a:p>
            <a:pPr eaLnBrk="1" hangingPunct="1">
              <a:spcBef>
                <a:spcPct val="0"/>
              </a:spcBef>
              <a:buClrTx/>
              <a:buSzTx/>
              <a:buNone/>
            </a:pPr>
            <a:endParaRPr lang="en-GB" altLang="en-US" sz="2000" b="0" dirty="0"/>
          </a:p>
          <a:p>
            <a:pPr eaLnBrk="1" hangingPunct="1">
              <a:spcBef>
                <a:spcPct val="0"/>
              </a:spcBef>
              <a:buClrTx/>
              <a:buSzTx/>
              <a:buNone/>
            </a:pPr>
            <a:r>
              <a:rPr lang="en-GB" altLang="en-US" sz="2000" dirty="0"/>
              <a:t>     * At the level of </a:t>
            </a:r>
            <a:r>
              <a:rPr lang="en-GB" altLang="en-US" sz="2000" dirty="0" err="1"/>
              <a:t>xiphisternal</a:t>
            </a:r>
            <a:r>
              <a:rPr lang="en-GB" altLang="en-US" sz="2000" dirty="0"/>
              <a:t> joint,</a:t>
            </a:r>
            <a:br>
              <a:rPr lang="en-GB" altLang="en-US" sz="2000" dirty="0"/>
            </a:br>
            <a:r>
              <a:rPr lang="en-GB" altLang="en-US" sz="2000" dirty="0"/>
              <a:t>       at lateral border:</a:t>
            </a:r>
          </a:p>
          <a:p>
            <a:pPr eaLnBrk="1" hangingPunct="1">
              <a:spcBef>
                <a:spcPct val="0"/>
              </a:spcBef>
              <a:buClrTx/>
              <a:buSzTx/>
              <a:buNone/>
            </a:pPr>
            <a:r>
              <a:rPr lang="en-GB" altLang="en-US" sz="2000" dirty="0"/>
              <a:t>        </a:t>
            </a:r>
            <a:r>
              <a:rPr lang="sr-Latn-CS" altLang="en-US" sz="2000" dirty="0"/>
              <a:t>- </a:t>
            </a:r>
            <a:r>
              <a:rPr lang="sr-Latn-CS" altLang="en-US" sz="2000" dirty="0" err="1"/>
              <a:t>incisura</a:t>
            </a:r>
            <a:r>
              <a:rPr lang="sr-Latn-CS" altLang="en-US" sz="2000" dirty="0"/>
              <a:t> </a:t>
            </a:r>
            <a:r>
              <a:rPr lang="sr-Latn-CS" altLang="en-US" sz="2000" dirty="0" err="1"/>
              <a:t>costalis</a:t>
            </a:r>
            <a:r>
              <a:rPr lang="sr-Latn-CS" altLang="en-US" sz="2000" dirty="0"/>
              <a:t> </a:t>
            </a:r>
            <a:r>
              <a:rPr lang="en-GB" altLang="en-US" sz="2000" dirty="0"/>
              <a:t> V</a:t>
            </a:r>
            <a:r>
              <a:rPr lang="sr-Latn-CS" altLang="en-US" sz="2000" dirty="0"/>
              <a:t>I</a:t>
            </a:r>
            <a:r>
              <a:rPr lang="en-GB" altLang="en-US" sz="2000" dirty="0"/>
              <a:t>I </a:t>
            </a:r>
            <a:r>
              <a:rPr lang="en-GB" altLang="en-US" sz="2000" b="0" dirty="0"/>
              <a:t>(articular facet)</a:t>
            </a:r>
            <a:endParaRPr lang="en-GB" altLang="en-US" sz="2000" dirty="0"/>
          </a:p>
          <a:p>
            <a:pPr eaLnBrk="1" hangingPunct="1">
              <a:spcBef>
                <a:spcPct val="0"/>
              </a:spcBef>
              <a:buClrTx/>
              <a:buSzTx/>
              <a:buNone/>
            </a:pPr>
            <a:r>
              <a:rPr lang="en-GB" altLang="en-US" sz="1800" b="0" dirty="0"/>
              <a:t>(notch for joint with </a:t>
            </a:r>
            <a:r>
              <a:rPr lang="en-GB" sz="1800" b="0" dirty="0"/>
              <a:t>costal cartilage of the 7th rib)</a:t>
            </a:r>
            <a:br>
              <a:rPr lang="sr-Latn-CS" altLang="en-US" sz="2000" dirty="0"/>
            </a:br>
            <a:endParaRPr lang="sr-Latn-CS" altLang="en-US" sz="2000" dirty="0"/>
          </a:p>
        </p:txBody>
      </p:sp>
      <p:pic>
        <p:nvPicPr>
          <p:cNvPr id="26632" name="Picture 9" descr="0015 sternum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223" y="2201291"/>
            <a:ext cx="2243137" cy="454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6611075"/>
      </p:ext>
    </p:extLst>
  </p:cSld>
  <p:clrMapOvr>
    <a:masterClrMapping/>
  </p:clrMapOvr>
  <p:transition spd="slow">
    <p:zo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087244" y="2337195"/>
            <a:ext cx="2861020" cy="4548189"/>
          </a:xfrm>
        </p:spPr>
      </p:pic>
      <p:sp>
        <p:nvSpPr>
          <p:cNvPr id="26627" name="Rectangle 6"/>
          <p:cNvSpPr txBox="1">
            <a:spLocks noChangeArrowheads="1"/>
          </p:cNvSpPr>
          <p:nvPr/>
        </p:nvSpPr>
        <p:spPr bwMode="auto">
          <a:xfrm>
            <a:off x="3923928" y="0"/>
            <a:ext cx="171107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None/>
            </a:pPr>
            <a:r>
              <a:rPr lang="sr-Latn-CS" altLang="en-US" sz="3200" i="0" dirty="0" err="1"/>
              <a:t>Sternum</a:t>
            </a:r>
            <a:endParaRPr lang="en-GB" altLang="en-US" sz="3200" i="0" dirty="0"/>
          </a:p>
        </p:txBody>
      </p:sp>
      <p:sp>
        <p:nvSpPr>
          <p:cNvPr id="26628" name="TextBox 3"/>
          <p:cNvSpPr txBox="1">
            <a:spLocks noChangeArrowheads="1"/>
          </p:cNvSpPr>
          <p:nvPr/>
        </p:nvSpPr>
        <p:spPr bwMode="auto">
          <a:xfrm>
            <a:off x="0" y="81216"/>
            <a:ext cx="9144000" cy="62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None/>
            </a:pPr>
            <a:endParaRPr lang="en-GB" altLang="en-US" sz="2000" b="0" dirty="0"/>
          </a:p>
          <a:p>
            <a:pPr eaLnBrk="1" hangingPunct="1">
              <a:spcBef>
                <a:spcPct val="0"/>
              </a:spcBef>
              <a:buClrTx/>
              <a:buSzTx/>
              <a:buNone/>
            </a:pPr>
            <a:br>
              <a:rPr lang="sr-Latn-CS" altLang="en-US" sz="1000" b="0" dirty="0"/>
            </a:br>
            <a:r>
              <a:rPr lang="sr-Latn-CS" altLang="en-US" sz="2000" dirty="0"/>
              <a:t>   - </a:t>
            </a:r>
            <a:r>
              <a:rPr lang="en-GB" altLang="en-US" sz="2400" dirty="0">
                <a:solidFill>
                  <a:srgbClr val="C00000"/>
                </a:solidFill>
              </a:rPr>
              <a:t>Xiphoid process (</a:t>
            </a:r>
            <a:r>
              <a:rPr lang="en-GB" altLang="en-US" sz="2400" dirty="0" err="1">
                <a:solidFill>
                  <a:srgbClr val="C00000"/>
                </a:solidFill>
              </a:rPr>
              <a:t>processus</a:t>
            </a:r>
            <a:r>
              <a:rPr lang="en-GB" altLang="en-US" sz="2400" dirty="0">
                <a:solidFill>
                  <a:srgbClr val="C00000"/>
                </a:solidFill>
              </a:rPr>
              <a:t> </a:t>
            </a:r>
            <a:r>
              <a:rPr lang="en-GB" altLang="en-US" sz="2400" dirty="0" err="1">
                <a:solidFill>
                  <a:srgbClr val="C00000"/>
                </a:solidFill>
              </a:rPr>
              <a:t>xiphoideus</a:t>
            </a:r>
            <a:r>
              <a:rPr lang="en-GB" altLang="en-US" sz="2400" dirty="0">
                <a:solidFill>
                  <a:srgbClr val="C00000"/>
                </a:solidFill>
              </a:rPr>
              <a:t>)</a:t>
            </a:r>
            <a:br>
              <a:rPr lang="sr-Latn-CS" altLang="en-US" sz="2400" dirty="0">
                <a:solidFill>
                  <a:srgbClr val="C00000"/>
                </a:solidFill>
              </a:rPr>
            </a:br>
            <a:r>
              <a:rPr lang="en-GB" altLang="en-US" sz="900" dirty="0">
                <a:solidFill>
                  <a:srgbClr val="C00000"/>
                </a:solidFill>
              </a:rPr>
              <a:t>     </a:t>
            </a:r>
          </a:p>
          <a:p>
            <a:pPr eaLnBrk="1" hangingPunct="1">
              <a:spcBef>
                <a:spcPct val="0"/>
              </a:spcBef>
              <a:buClrTx/>
              <a:buSzTx/>
              <a:buNone/>
            </a:pPr>
            <a:r>
              <a:rPr lang="en-GB" altLang="en-US" sz="2400" dirty="0">
                <a:solidFill>
                  <a:srgbClr val="C00000"/>
                </a:solidFill>
              </a:rPr>
              <a:t>     </a:t>
            </a:r>
            <a:r>
              <a:rPr lang="en-GB" altLang="en-US" sz="2000" dirty="0"/>
              <a:t>- inferior end at the level of Th10</a:t>
            </a:r>
            <a:r>
              <a:rPr lang="sr-Latn-CS" altLang="en-US" sz="2000" dirty="0"/>
              <a:t>	</a:t>
            </a:r>
            <a:endParaRPr lang="en-GB" altLang="en-US" sz="2000" dirty="0"/>
          </a:p>
          <a:p>
            <a:pPr eaLnBrk="1" hangingPunct="1">
              <a:spcBef>
                <a:spcPct val="0"/>
              </a:spcBef>
              <a:buClrTx/>
              <a:buSzTx/>
              <a:buNone/>
            </a:pPr>
            <a:r>
              <a:rPr lang="en-GB" altLang="en-US" sz="2000" dirty="0"/>
              <a:t>      - variable in shape and size</a:t>
            </a:r>
          </a:p>
          <a:p>
            <a:pPr eaLnBrk="1" hangingPunct="1">
              <a:spcBef>
                <a:spcPct val="0"/>
              </a:spcBef>
              <a:buClrTx/>
              <a:buSzTx/>
              <a:buNone/>
            </a:pPr>
            <a:r>
              <a:rPr lang="en-GB" altLang="en-US" sz="2000" dirty="0"/>
              <a:t>      - </a:t>
            </a:r>
            <a:r>
              <a:rPr lang="en-GB" sz="2000" dirty="0"/>
              <a:t>may be with foramen, bifid, curved, or deflected to one side or anteriorly</a:t>
            </a:r>
          </a:p>
          <a:p>
            <a:pPr eaLnBrk="1" hangingPunct="1">
              <a:spcBef>
                <a:spcPct val="0"/>
              </a:spcBef>
              <a:buClrTx/>
              <a:buSzTx/>
              <a:buNone/>
            </a:pPr>
            <a:r>
              <a:rPr lang="en-GB" sz="2000" dirty="0"/>
              <a:t>      - </a:t>
            </a:r>
            <a:r>
              <a:rPr lang="en-GB" sz="1800" dirty="0"/>
              <a:t>is an important landmark in the median</a:t>
            </a:r>
            <a:br>
              <a:rPr lang="en-GB" sz="1800" dirty="0"/>
            </a:br>
            <a:r>
              <a:rPr lang="en-GB" sz="1800" dirty="0"/>
              <a:t>          plane because:</a:t>
            </a:r>
          </a:p>
          <a:p>
            <a:pPr eaLnBrk="1" hangingPunct="1">
              <a:spcBef>
                <a:spcPct val="0"/>
              </a:spcBef>
              <a:buClrTx/>
              <a:buSzTx/>
              <a:buNone/>
            </a:pPr>
            <a:endParaRPr lang="en-GB" sz="1800" dirty="0"/>
          </a:p>
          <a:p>
            <a:pPr eaLnBrk="1" hangingPunct="1">
              <a:spcBef>
                <a:spcPct val="0"/>
              </a:spcBef>
              <a:buClrTx/>
              <a:buSzTx/>
              <a:buNone/>
            </a:pPr>
            <a:r>
              <a:rPr lang="en-GB" sz="1800" dirty="0"/>
              <a:t> *  </a:t>
            </a:r>
            <a:r>
              <a:rPr lang="en-GB" sz="1800" dirty="0" err="1"/>
              <a:t>xiphisternal</a:t>
            </a:r>
            <a:r>
              <a:rPr lang="en-GB" sz="1800" dirty="0"/>
              <a:t> joint indicates the inferior </a:t>
            </a:r>
            <a:br>
              <a:rPr lang="en-GB" sz="1800" dirty="0"/>
            </a:br>
            <a:r>
              <a:rPr lang="en-GB" sz="1800" dirty="0"/>
              <a:t>     limit of the central part of the </a:t>
            </a:r>
            <a:br>
              <a:rPr lang="en-GB" sz="1800" dirty="0"/>
            </a:br>
            <a:r>
              <a:rPr lang="en-GB" sz="1800" dirty="0"/>
              <a:t>     thoracic cavity;</a:t>
            </a:r>
          </a:p>
          <a:p>
            <a:pPr eaLnBrk="1" hangingPunct="1">
              <a:spcBef>
                <a:spcPct val="0"/>
              </a:spcBef>
              <a:buClrTx/>
              <a:buSzTx/>
              <a:buNone/>
            </a:pPr>
            <a:endParaRPr lang="en-GB" sz="1800" dirty="0"/>
          </a:p>
          <a:p>
            <a:pPr eaLnBrk="1" hangingPunct="1">
              <a:spcBef>
                <a:spcPct val="0"/>
              </a:spcBef>
              <a:buClrTx/>
              <a:buSzTx/>
              <a:buNone/>
            </a:pPr>
            <a:r>
              <a:rPr lang="en-GB" sz="1800" dirty="0"/>
              <a:t>*  this joint is also the site of the </a:t>
            </a:r>
            <a:r>
              <a:rPr lang="en-GB" sz="1800" u="sng" dirty="0" err="1"/>
              <a:t>infrasternal</a:t>
            </a:r>
            <a:r>
              <a:rPr lang="en-GB" sz="1800" u="sng" dirty="0"/>
              <a:t> </a:t>
            </a:r>
            <a:br>
              <a:rPr lang="en-GB" sz="1800" dirty="0"/>
            </a:br>
            <a:r>
              <a:rPr lang="en-GB" sz="1800" dirty="0"/>
              <a:t>    </a:t>
            </a:r>
            <a:r>
              <a:rPr lang="en-GB" sz="1800" u="sng" dirty="0"/>
              <a:t>angle</a:t>
            </a:r>
            <a:r>
              <a:rPr lang="en-GB" sz="1800" i="0" dirty="0"/>
              <a:t> </a:t>
            </a:r>
            <a:r>
              <a:rPr lang="en-GB" sz="1800" u="sng" dirty="0"/>
              <a:t>(subcostal angle) </a:t>
            </a:r>
            <a:r>
              <a:rPr lang="en-GB" sz="1800" dirty="0"/>
              <a:t>formed by the</a:t>
            </a:r>
            <a:br>
              <a:rPr lang="en-GB" sz="1800" dirty="0"/>
            </a:br>
            <a:r>
              <a:rPr lang="en-GB" sz="1800" dirty="0"/>
              <a:t>    right and left costal margins </a:t>
            </a:r>
          </a:p>
          <a:p>
            <a:pPr marL="285750" indent="-285750" eaLnBrk="1" hangingPunct="1">
              <a:spcBef>
                <a:spcPct val="0"/>
              </a:spcBef>
              <a:buClrTx/>
              <a:buSzTx/>
              <a:buFont typeface="Arial" panose="020B0604020202020204" pitchFamily="34" charset="0"/>
              <a:buChar char="•"/>
            </a:pPr>
            <a:endParaRPr lang="en-GB" sz="1800" dirty="0"/>
          </a:p>
          <a:p>
            <a:pPr eaLnBrk="1" hangingPunct="1">
              <a:spcBef>
                <a:spcPct val="0"/>
              </a:spcBef>
              <a:buClrTx/>
              <a:buSzTx/>
              <a:buNone/>
            </a:pPr>
            <a:r>
              <a:rPr lang="en-GB" sz="1800" dirty="0"/>
              <a:t>* it is a midline marker for the:</a:t>
            </a:r>
            <a:br>
              <a:rPr lang="en-GB" sz="1800" dirty="0"/>
            </a:br>
            <a:r>
              <a:rPr lang="en-GB" sz="1800" dirty="0"/>
              <a:t>     - superior limit of the liver,</a:t>
            </a:r>
            <a:br>
              <a:rPr lang="en-GB" sz="1800" dirty="0"/>
            </a:br>
            <a:r>
              <a:rPr lang="en-GB" sz="1800" dirty="0"/>
              <a:t>     - the central tendon of the diaphragm</a:t>
            </a:r>
            <a:br>
              <a:rPr lang="en-GB" sz="1800" dirty="0"/>
            </a:br>
            <a:r>
              <a:rPr lang="en-GB" sz="1800" dirty="0"/>
              <a:t>     - the inferior border of the heart.</a:t>
            </a:r>
          </a:p>
        </p:txBody>
      </p:sp>
      <p:pic>
        <p:nvPicPr>
          <p:cNvPr id="26632" name="Picture 9" descr="0015 sternum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4564" y="2337196"/>
            <a:ext cx="2243137" cy="454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6816100"/>
      </p:ext>
    </p:extLst>
  </p:cSld>
  <p:clrMapOvr>
    <a:masterClrMapping/>
  </p:clrMapOvr>
  <p:transition spd="slow">
    <p:zo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p:cNvPicPr>
            <a:picLocks noChangeAspect="1" noChangeArrowheads="1"/>
          </p:cNvPicPr>
          <p:nvPr/>
        </p:nvPicPr>
        <p:blipFill>
          <a:blip r:embed="rId2">
            <a:extLst>
              <a:ext uri="{28A0092B-C50C-407E-A947-70E740481C1C}">
                <a14:useLocalDpi xmlns:a14="http://schemas.microsoft.com/office/drawing/2010/main" val="0"/>
              </a:ext>
            </a:extLst>
          </a:blip>
          <a:srcRect l="21680" t="18750" r="31445" b="30624"/>
          <a:stretch>
            <a:fillRect/>
          </a:stretch>
        </p:blipFill>
        <p:spPr bwMode="auto">
          <a:xfrm>
            <a:off x="1000125" y="1071563"/>
            <a:ext cx="6858000"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Rectangle 8"/>
          <p:cNvSpPr>
            <a:spLocks noChangeArrowheads="1"/>
          </p:cNvSpPr>
          <p:nvPr/>
        </p:nvSpPr>
        <p:spPr bwMode="auto">
          <a:xfrm>
            <a:off x="2857500" y="5715000"/>
            <a:ext cx="33416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spcBef>
                <a:spcPct val="50000"/>
              </a:spcBef>
              <a:defRPr/>
            </a:pPr>
            <a:r>
              <a:rPr lang="en-US">
                <a:solidFill>
                  <a:srgbClr val="800000"/>
                </a:solidFill>
                <a:effectLst>
                  <a:outerShdw blurRad="38100" dist="38100" dir="2700000" algn="tl">
                    <a:srgbClr val="C0C0C0"/>
                  </a:outerShdw>
                </a:effectLst>
                <a:latin typeface="Perpetua" panose="02020502060401020303" pitchFamily="18" charset="0"/>
              </a:rPr>
              <a:t>Angulus infrasternalis</a:t>
            </a:r>
          </a:p>
        </p:txBody>
      </p:sp>
      <p:sp>
        <p:nvSpPr>
          <p:cNvPr id="28676" name="AutoShape 9"/>
          <p:cNvSpPr>
            <a:spLocks noChangeArrowheads="1"/>
          </p:cNvSpPr>
          <p:nvPr/>
        </p:nvSpPr>
        <p:spPr bwMode="auto">
          <a:xfrm flipV="1">
            <a:off x="3786188" y="4786313"/>
            <a:ext cx="1585912" cy="142875"/>
          </a:xfrm>
          <a:prstGeom prst="leftRightArrow">
            <a:avLst>
              <a:gd name="adj1" fmla="val 50000"/>
              <a:gd name="adj2" fmla="val 269021"/>
            </a:avLst>
          </a:prstGeom>
          <a:solidFill>
            <a:srgbClr val="800000"/>
          </a:solidFill>
          <a:ln w="9525" cmpd="sng">
            <a:solidFill>
              <a:schemeClr val="tx1"/>
            </a:solidFill>
            <a:miter lim="800000"/>
            <a:headEnd/>
            <a:tailEnd/>
          </a:ln>
        </p:spPr>
        <p:txBody>
          <a:bodyPr wrap="none"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endParaRPr lang="sr-Latn-CS" altLang="en-US">
              <a:effectLst>
                <a:outerShdw blurRad="38100" dist="38100" dir="2700000" algn="tl">
                  <a:srgbClr val="FFFFFF"/>
                </a:outerShdw>
              </a:effectLst>
            </a:endParaRPr>
          </a:p>
        </p:txBody>
      </p:sp>
      <p:cxnSp>
        <p:nvCxnSpPr>
          <p:cNvPr id="27653" name="Straight Connector 7"/>
          <p:cNvCxnSpPr>
            <a:cxnSpLocks noChangeShapeType="1"/>
          </p:cNvCxnSpPr>
          <p:nvPr/>
        </p:nvCxnSpPr>
        <p:spPr bwMode="auto">
          <a:xfrm rot="5400000">
            <a:off x="3250407" y="4107656"/>
            <a:ext cx="1500188" cy="1000125"/>
          </a:xfrm>
          <a:prstGeom prst="line">
            <a:avLst/>
          </a:prstGeom>
          <a:noFill/>
          <a:ln w="25400">
            <a:solidFill>
              <a:srgbClr val="800000"/>
            </a:solidFill>
            <a:round/>
            <a:headEnd/>
            <a:tailEnd/>
          </a:ln>
          <a:extLst>
            <a:ext uri="{909E8E84-426E-40DD-AFC4-6F175D3DCCD1}">
              <a14:hiddenFill xmlns:a14="http://schemas.microsoft.com/office/drawing/2010/main">
                <a:noFill/>
              </a14:hiddenFill>
            </a:ext>
          </a:extLst>
        </p:spPr>
      </p:cxnSp>
      <p:cxnSp>
        <p:nvCxnSpPr>
          <p:cNvPr id="27654" name="Straight Connector 9"/>
          <p:cNvCxnSpPr>
            <a:cxnSpLocks noChangeShapeType="1"/>
          </p:cNvCxnSpPr>
          <p:nvPr/>
        </p:nvCxnSpPr>
        <p:spPr bwMode="auto">
          <a:xfrm rot="16200000" flipH="1">
            <a:off x="4393407" y="4036218"/>
            <a:ext cx="1276350" cy="919163"/>
          </a:xfrm>
          <a:prstGeom prst="line">
            <a:avLst/>
          </a:prstGeom>
          <a:noFill/>
          <a:ln w="25400">
            <a:solidFill>
              <a:srgbClr val="800000"/>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fade">
                                      <p:cBhvr>
                                        <p:cTn id="7" dur="2000"/>
                                        <p:tgtEl>
                                          <p:spTgt spid="28676"/>
                                        </p:tgtEl>
                                      </p:cBhvr>
                                    </p:animEffect>
                                    <p:anim calcmode="lin" valueType="num">
                                      <p:cBhvr>
                                        <p:cTn id="8" dur="2000" fill="hold"/>
                                        <p:tgtEl>
                                          <p:spTgt spid="28676"/>
                                        </p:tgtEl>
                                        <p:attrNameLst>
                                          <p:attrName>ppt_x</p:attrName>
                                        </p:attrNameLst>
                                      </p:cBhvr>
                                      <p:tavLst>
                                        <p:tav tm="0">
                                          <p:val>
                                            <p:strVal val="#ppt_x"/>
                                          </p:val>
                                        </p:tav>
                                        <p:tav tm="100000">
                                          <p:val>
                                            <p:strVal val="#ppt_x"/>
                                          </p:val>
                                        </p:tav>
                                      </p:tavLst>
                                    </p:anim>
                                    <p:anim calcmode="lin" valueType="num">
                                      <p:cBhvr>
                                        <p:cTn id="9" dur="1800" decel="100000" fill="hold"/>
                                        <p:tgtEl>
                                          <p:spTgt spid="28676"/>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28676"/>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8675"/>
                                        </p:tgtEl>
                                        <p:attrNameLst>
                                          <p:attrName>style.visibility</p:attrName>
                                        </p:attrNameLst>
                                      </p:cBhvr>
                                      <p:to>
                                        <p:strVal val="visible"/>
                                      </p:to>
                                    </p:set>
                                    <p:animEffect transition="in" filter="fade">
                                      <p:cBhvr>
                                        <p:cTn id="15" dur="2000"/>
                                        <p:tgtEl>
                                          <p:spTgt spid="28675"/>
                                        </p:tgtEl>
                                      </p:cBhvr>
                                    </p:animEffect>
                                    <p:anim calcmode="lin" valueType="num">
                                      <p:cBhvr>
                                        <p:cTn id="16" dur="2000" fill="hold"/>
                                        <p:tgtEl>
                                          <p:spTgt spid="28675"/>
                                        </p:tgtEl>
                                        <p:attrNameLst>
                                          <p:attrName>ppt_x</p:attrName>
                                        </p:attrNameLst>
                                      </p:cBhvr>
                                      <p:tavLst>
                                        <p:tav tm="0">
                                          <p:val>
                                            <p:strVal val="#ppt_x"/>
                                          </p:val>
                                        </p:tav>
                                        <p:tav tm="100000">
                                          <p:val>
                                            <p:strVal val="#ppt_x"/>
                                          </p:val>
                                        </p:tav>
                                      </p:tavLst>
                                    </p:anim>
                                    <p:anim calcmode="lin" valueType="num">
                                      <p:cBhvr>
                                        <p:cTn id="17" dur="1800" decel="100000" fill="hold"/>
                                        <p:tgtEl>
                                          <p:spTgt spid="28675"/>
                                        </p:tgtEl>
                                        <p:attrNameLst>
                                          <p:attrName>ppt_y</p:attrName>
                                        </p:attrNameLst>
                                      </p:cBhvr>
                                      <p:tavLst>
                                        <p:tav tm="0">
                                          <p:val>
                                            <p:strVal val="#ppt_y+1"/>
                                          </p:val>
                                        </p:tav>
                                        <p:tav tm="100000">
                                          <p:val>
                                            <p:strVal val="#ppt_y-.03"/>
                                          </p:val>
                                        </p:tav>
                                      </p:tavLst>
                                    </p:anim>
                                    <p:anim calcmode="lin" valueType="num">
                                      <p:cBhvr>
                                        <p:cTn id="18" dur="200" accel="100000" fill="hold">
                                          <p:stCondLst>
                                            <p:cond delay="1800"/>
                                          </p:stCondLst>
                                        </p:cTn>
                                        <p:tgtEl>
                                          <p:spTgt spid="2867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utoUpdateAnimBg="0"/>
      <p:bldP spid="28676"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descr="thorax2 Acopy"/>
          <p:cNvPicPr>
            <a:picLocks noGrp="1" noChangeAspect="1" noChangeArrowheads="1"/>
          </p:cNvPicPr>
          <p:nvPr>
            <p:ph idx="4294967295"/>
          </p:nvPr>
        </p:nvPicPr>
        <p:blipFill>
          <a:blip r:embed="rId3">
            <a:lum contrast="6000"/>
            <a:extLst>
              <a:ext uri="{28A0092B-C50C-407E-A947-70E740481C1C}">
                <a14:useLocalDpi xmlns:a14="http://schemas.microsoft.com/office/drawing/2010/main" val="0"/>
              </a:ext>
            </a:extLst>
          </a:blip>
          <a:srcRect/>
          <a:stretch>
            <a:fillRect/>
          </a:stretch>
        </p:blipFill>
        <p:spPr>
          <a:xfrm>
            <a:off x="323850" y="620713"/>
            <a:ext cx="4032250" cy="5545137"/>
          </a:xfrm>
          <a:noFill/>
        </p:spPr>
      </p:pic>
      <p:sp>
        <p:nvSpPr>
          <p:cNvPr id="30723" name="Text Box 6"/>
          <p:cNvSpPr txBox="1">
            <a:spLocks noChangeArrowheads="1"/>
          </p:cNvSpPr>
          <p:nvPr/>
        </p:nvSpPr>
        <p:spPr bwMode="auto">
          <a:xfrm>
            <a:off x="4572000" y="2420938"/>
            <a:ext cx="43926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spcBef>
                <a:spcPct val="50000"/>
              </a:spcBef>
              <a:defRPr/>
            </a:pPr>
            <a:r>
              <a:rPr lang="en-GB" altLang="en-US" sz="3600" i="0" dirty="0">
                <a:solidFill>
                  <a:srgbClr val="800000"/>
                </a:solidFill>
                <a:effectLst>
                  <a:outerShdw blurRad="38100" dist="38100" dir="2700000" algn="tl">
                    <a:srgbClr val="C0C0C0"/>
                  </a:outerShdw>
                </a:effectLst>
                <a:latin typeface="Comic Sans MS" panose="030F0702030302020204" pitchFamily="66" charset="0"/>
              </a:rPr>
              <a:t>JOINTS OF THORACIC CAGE</a:t>
            </a:r>
            <a:endParaRPr lang="en-US" altLang="en-US" sz="3600" i="0" dirty="0">
              <a:solidFill>
                <a:srgbClr val="800000"/>
              </a:solidFill>
              <a:effectLst>
                <a:outerShdw blurRad="38100" dist="38100" dir="2700000" algn="tl">
                  <a:srgbClr val="C0C0C0"/>
                </a:outerShdw>
              </a:effectLst>
              <a:latin typeface="Comic Sans MS" panose="030F0702030302020204" pitchFamily="66" charset="0"/>
            </a:endParaRPr>
          </a:p>
        </p:txBody>
      </p:sp>
    </p:spTree>
    <p:custDataLst>
      <p:tags r:id="rId1"/>
    </p:custData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p:cTn id="7" dur="2000" fill="hold"/>
                                        <p:tgtEl>
                                          <p:spTgt spid="307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30723">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307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307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438" y="1639888"/>
            <a:ext cx="4445000"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Box 2"/>
          <p:cNvSpPr txBox="1">
            <a:spLocks noChangeArrowheads="1"/>
          </p:cNvSpPr>
          <p:nvPr/>
        </p:nvSpPr>
        <p:spPr bwMode="auto">
          <a:xfrm>
            <a:off x="928688" y="642938"/>
            <a:ext cx="23860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000"/>
              <a:t>Art. sternoclavicularis</a:t>
            </a:r>
          </a:p>
        </p:txBody>
      </p:sp>
      <p:sp>
        <p:nvSpPr>
          <p:cNvPr id="9220" name="TextBox 3"/>
          <p:cNvSpPr txBox="1">
            <a:spLocks noChangeArrowheads="1"/>
          </p:cNvSpPr>
          <p:nvPr/>
        </p:nvSpPr>
        <p:spPr bwMode="auto">
          <a:xfrm>
            <a:off x="4500563" y="642938"/>
            <a:ext cx="1987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000"/>
              <a:t>Incisura jugularis</a:t>
            </a:r>
          </a:p>
        </p:txBody>
      </p:sp>
      <p:sp>
        <p:nvSpPr>
          <p:cNvPr id="9221" name="TextBox 4"/>
          <p:cNvSpPr txBox="1">
            <a:spLocks noChangeArrowheads="1"/>
          </p:cNvSpPr>
          <p:nvPr/>
        </p:nvSpPr>
        <p:spPr bwMode="auto">
          <a:xfrm>
            <a:off x="5929313" y="2214563"/>
            <a:ext cx="1651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000"/>
              <a:t>Angulus sterni</a:t>
            </a:r>
          </a:p>
        </p:txBody>
      </p:sp>
      <p:cxnSp>
        <p:nvCxnSpPr>
          <p:cNvPr id="9222" name="Straight Arrow Connector 5"/>
          <p:cNvCxnSpPr>
            <a:cxnSpLocks noChangeShapeType="1"/>
          </p:cNvCxnSpPr>
          <p:nvPr/>
        </p:nvCxnSpPr>
        <p:spPr bwMode="auto">
          <a:xfrm rot="10800000" flipV="1">
            <a:off x="3071813" y="1143000"/>
            <a:ext cx="1928812" cy="1428750"/>
          </a:xfrm>
          <a:prstGeom prst="straightConnector1">
            <a:avLst/>
          </a:prstGeom>
          <a:noFill/>
          <a:ln w="41275">
            <a:solidFill>
              <a:srgbClr val="922223"/>
            </a:solidFill>
            <a:round/>
            <a:headEnd/>
            <a:tailEnd type="arrow" w="med" len="med"/>
          </a:ln>
          <a:extLst>
            <a:ext uri="{909E8E84-426E-40DD-AFC4-6F175D3DCCD1}">
              <a14:hiddenFill xmlns:a14="http://schemas.microsoft.com/office/drawing/2010/main">
                <a:noFill/>
              </a14:hiddenFill>
            </a:ext>
          </a:extLst>
        </p:spPr>
      </p:cxnSp>
      <p:cxnSp>
        <p:nvCxnSpPr>
          <p:cNvPr id="9223" name="Straight Arrow Connector 7"/>
          <p:cNvCxnSpPr>
            <a:cxnSpLocks noChangeShapeType="1"/>
          </p:cNvCxnSpPr>
          <p:nvPr/>
        </p:nvCxnSpPr>
        <p:spPr bwMode="auto">
          <a:xfrm rot="16200000" flipH="1">
            <a:off x="1535907" y="1178719"/>
            <a:ext cx="1428750" cy="1214437"/>
          </a:xfrm>
          <a:prstGeom prst="straightConnector1">
            <a:avLst/>
          </a:prstGeom>
          <a:noFill/>
          <a:ln w="41275">
            <a:solidFill>
              <a:srgbClr val="922223"/>
            </a:solidFill>
            <a:round/>
            <a:headEnd/>
            <a:tailEnd type="arrow" w="med" len="med"/>
          </a:ln>
          <a:extLst>
            <a:ext uri="{909E8E84-426E-40DD-AFC4-6F175D3DCCD1}">
              <a14:hiddenFill xmlns:a14="http://schemas.microsoft.com/office/drawing/2010/main">
                <a:noFill/>
              </a14:hiddenFill>
            </a:ext>
          </a:extLst>
        </p:spPr>
      </p:cxnSp>
      <p:cxnSp>
        <p:nvCxnSpPr>
          <p:cNvPr id="9224" name="Straight Arrow Connector 11"/>
          <p:cNvCxnSpPr>
            <a:cxnSpLocks noChangeShapeType="1"/>
          </p:cNvCxnSpPr>
          <p:nvPr/>
        </p:nvCxnSpPr>
        <p:spPr bwMode="auto">
          <a:xfrm rot="10800000" flipV="1">
            <a:off x="3143250" y="2428875"/>
            <a:ext cx="2786063" cy="642938"/>
          </a:xfrm>
          <a:prstGeom prst="straightConnector1">
            <a:avLst/>
          </a:prstGeom>
          <a:noFill/>
          <a:ln w="41275">
            <a:solidFill>
              <a:srgbClr val="922223"/>
            </a:solidFill>
            <a:round/>
            <a:headEnd/>
            <a:tailEnd type="arrow" w="med" len="med"/>
          </a:ln>
          <a:extLst>
            <a:ext uri="{909E8E84-426E-40DD-AFC4-6F175D3DCCD1}">
              <a14:hiddenFill xmlns:a14="http://schemas.microsoft.com/office/drawing/2010/main">
                <a:noFill/>
              </a14:hiddenFill>
            </a:ext>
          </a:extLst>
        </p:spPr>
      </p:cxnSp>
      <p:sp>
        <p:nvSpPr>
          <p:cNvPr id="9225" name="TextBox 15"/>
          <p:cNvSpPr txBox="1">
            <a:spLocks noChangeArrowheads="1"/>
          </p:cNvSpPr>
          <p:nvPr/>
        </p:nvSpPr>
        <p:spPr bwMode="auto">
          <a:xfrm>
            <a:off x="5572125" y="4071938"/>
            <a:ext cx="1893595"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en-GB" altLang="en-US" sz="1700" dirty="0" err="1">
                <a:latin typeface="Cambria" panose="02040503050406030204" pitchFamily="18" charset="0"/>
              </a:rPr>
              <a:t>Xiphisternal</a:t>
            </a:r>
            <a:r>
              <a:rPr lang="en-GB" altLang="en-US" sz="1700" dirty="0">
                <a:latin typeface="Cambria" panose="02040503050406030204" pitchFamily="18" charset="0"/>
              </a:rPr>
              <a:t> joint</a:t>
            </a:r>
            <a:endParaRPr lang="sr-Latn-CS" altLang="en-US" sz="1700" dirty="0"/>
          </a:p>
        </p:txBody>
      </p:sp>
      <p:cxnSp>
        <p:nvCxnSpPr>
          <p:cNvPr id="9226" name="Straight Arrow Connector 16"/>
          <p:cNvCxnSpPr>
            <a:cxnSpLocks noChangeShapeType="1"/>
            <a:stCxn id="9225" idx="1"/>
          </p:cNvCxnSpPr>
          <p:nvPr/>
        </p:nvCxnSpPr>
        <p:spPr bwMode="auto">
          <a:xfrm flipH="1">
            <a:off x="3000375" y="4248910"/>
            <a:ext cx="2571750" cy="37340"/>
          </a:xfrm>
          <a:prstGeom prst="straightConnector1">
            <a:avLst/>
          </a:prstGeom>
          <a:noFill/>
          <a:ln w="41275">
            <a:solidFill>
              <a:srgbClr val="922223"/>
            </a:solidFill>
            <a:round/>
            <a:headEnd/>
            <a:tailEnd type="arrow" w="med" len="med"/>
          </a:ln>
          <a:extLst>
            <a:ext uri="{909E8E84-426E-40DD-AFC4-6F175D3DCCD1}">
              <a14:hiddenFill xmlns:a14="http://schemas.microsoft.com/office/drawing/2010/main">
                <a:noFill/>
              </a14:hiddenFill>
            </a:ext>
          </a:extLst>
        </p:spPr>
      </p:cxnSp>
      <p:sp>
        <p:nvSpPr>
          <p:cNvPr id="9227" name="TextBox 18"/>
          <p:cNvSpPr txBox="1">
            <a:spLocks noChangeArrowheads="1"/>
          </p:cNvSpPr>
          <p:nvPr/>
        </p:nvSpPr>
        <p:spPr bwMode="auto">
          <a:xfrm>
            <a:off x="214313" y="6072188"/>
            <a:ext cx="2079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000"/>
              <a:t>Papilla mammaria</a:t>
            </a:r>
          </a:p>
        </p:txBody>
      </p:sp>
      <p:cxnSp>
        <p:nvCxnSpPr>
          <p:cNvPr id="9228" name="Straight Arrow Connector 19"/>
          <p:cNvCxnSpPr>
            <a:cxnSpLocks noChangeShapeType="1"/>
          </p:cNvCxnSpPr>
          <p:nvPr/>
        </p:nvCxnSpPr>
        <p:spPr bwMode="auto">
          <a:xfrm rot="5400000" flipH="1" flipV="1">
            <a:off x="571500" y="4572000"/>
            <a:ext cx="1928813" cy="1071563"/>
          </a:xfrm>
          <a:prstGeom prst="straightConnector1">
            <a:avLst/>
          </a:prstGeom>
          <a:noFill/>
          <a:ln w="41275">
            <a:solidFill>
              <a:srgbClr val="922223"/>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ransition spd="slow">
    <p:zo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a:xfrm>
            <a:off x="971238" y="20752"/>
            <a:ext cx="7772400" cy="1314971"/>
          </a:xfrm>
        </p:spPr>
        <p:txBody>
          <a:bodyPr/>
          <a:lstStyle/>
          <a:p>
            <a:pPr algn="ctr" eaLnBrk="1" hangingPunct="1"/>
            <a:r>
              <a:rPr lang="en-GB" altLang="en-US" b="1" dirty="0">
                <a:latin typeface="Cambria" panose="02040503050406030204" pitchFamily="18" charset="0"/>
              </a:rPr>
              <a:t>JOINTS OF VERTEBRAL COLUMN</a:t>
            </a:r>
            <a:br>
              <a:rPr lang="en-GB" altLang="en-US" b="1" dirty="0">
                <a:latin typeface="Cambria" panose="02040503050406030204" pitchFamily="18" charset="0"/>
              </a:rPr>
            </a:br>
            <a:r>
              <a:rPr lang="en-GB" altLang="en-US" b="1" dirty="0">
                <a:latin typeface="Cambria" panose="02040503050406030204" pitchFamily="18" charset="0"/>
              </a:rPr>
              <a:t>(THORACIC PART)</a:t>
            </a:r>
            <a:endParaRPr lang="sr-Latn-CS" altLang="en-US" b="1" dirty="0">
              <a:latin typeface="Perpetua" panose="02020502060401020303" pitchFamily="18" charset="0"/>
            </a:endParaRPr>
          </a:p>
        </p:txBody>
      </p:sp>
      <p:sp>
        <p:nvSpPr>
          <p:cNvPr id="29699" name="Content Placeholder 2"/>
          <p:cNvSpPr>
            <a:spLocks noGrp="1"/>
          </p:cNvSpPr>
          <p:nvPr>
            <p:ph sz="quarter" idx="4294967295"/>
          </p:nvPr>
        </p:nvSpPr>
        <p:spPr>
          <a:xfrm>
            <a:off x="1" y="1412776"/>
            <a:ext cx="9144000" cy="4572000"/>
          </a:xfrm>
        </p:spPr>
        <p:txBody>
          <a:bodyPr/>
          <a:lstStyle/>
          <a:p>
            <a:pPr eaLnBrk="1" hangingPunct="1">
              <a:buFontTx/>
              <a:buChar char="-"/>
            </a:pPr>
            <a:r>
              <a:rPr lang="en-GB" altLang="en-US" sz="2400" dirty="0">
                <a:latin typeface="Cambria" panose="02040503050406030204" pitchFamily="18" charset="0"/>
              </a:rPr>
              <a:t>Joints of vertebral bodies </a:t>
            </a:r>
            <a:r>
              <a:rPr lang="sr-Latn-CS" altLang="en-US" dirty="0"/>
              <a:t>(</a:t>
            </a:r>
            <a:r>
              <a:rPr lang="sr-Latn-CS" altLang="en-US" dirty="0" err="1"/>
              <a:t>symphisis</a:t>
            </a:r>
            <a:r>
              <a:rPr lang="sr-Latn-CS" altLang="en-US" dirty="0"/>
              <a:t> </a:t>
            </a:r>
            <a:r>
              <a:rPr lang="sr-Latn-CS" altLang="en-US" dirty="0" err="1"/>
              <a:t>intervertebralis</a:t>
            </a:r>
            <a:r>
              <a:rPr lang="sr-Latn-CS" altLang="en-US" dirty="0"/>
              <a:t>)</a:t>
            </a:r>
          </a:p>
          <a:p>
            <a:pPr eaLnBrk="1" hangingPunct="1">
              <a:buFontTx/>
              <a:buChar char="-"/>
            </a:pPr>
            <a:r>
              <a:rPr lang="en-GB" altLang="en-US" sz="2400" dirty="0">
                <a:latin typeface="Cambria" panose="02040503050406030204" pitchFamily="18" charset="0"/>
              </a:rPr>
              <a:t>Joints of vertebral arches or articular processes </a:t>
            </a:r>
            <a:br>
              <a:rPr lang="en-GB" altLang="en-US" sz="2400" dirty="0">
                <a:latin typeface="Cambria" panose="02040503050406030204" pitchFamily="18" charset="0"/>
              </a:rPr>
            </a:br>
            <a:r>
              <a:rPr lang="sr-Latn-CS" altLang="en-US" dirty="0"/>
              <a:t>(</a:t>
            </a:r>
            <a:r>
              <a:rPr lang="sr-Latn-CS" altLang="en-US" dirty="0" err="1"/>
              <a:t>artt</a:t>
            </a:r>
            <a:r>
              <a:rPr lang="sr-Latn-CS" altLang="en-US" dirty="0"/>
              <a:t>. z</a:t>
            </a:r>
            <a:r>
              <a:rPr lang="en-GB" altLang="en-US" dirty="0"/>
              <a:t>y</a:t>
            </a:r>
            <a:r>
              <a:rPr lang="sr-Latn-CS" altLang="en-US" dirty="0" err="1"/>
              <a:t>gapophysiales</a:t>
            </a:r>
            <a:r>
              <a:rPr lang="sr-Latn-CS" altLang="en-US" dirty="0"/>
              <a:t>)</a:t>
            </a:r>
            <a:r>
              <a:rPr lang="en-GB" altLang="en-US" dirty="0"/>
              <a:t> – facet joints</a:t>
            </a:r>
            <a:endParaRPr lang="sr-Latn-CS" altLang="en-US" dirty="0"/>
          </a:p>
          <a:p>
            <a:pPr eaLnBrk="1" hangingPunct="1">
              <a:buFontTx/>
              <a:buChar char="-"/>
            </a:pPr>
            <a:r>
              <a:rPr lang="en-GB" altLang="en-US" sz="2400" dirty="0">
                <a:latin typeface="Cambria" panose="02040503050406030204" pitchFamily="18" charset="0"/>
              </a:rPr>
              <a:t>Accessory ligaments of vertebral joints:</a:t>
            </a:r>
            <a:br>
              <a:rPr lang="en-GB" altLang="en-US" sz="2400" dirty="0">
                <a:latin typeface="Cambria" panose="02040503050406030204" pitchFamily="18" charset="0"/>
              </a:rPr>
            </a:br>
            <a:r>
              <a:rPr lang="en-GB" altLang="en-US" sz="2400" dirty="0">
                <a:latin typeface="Cambria" panose="02040503050406030204" pitchFamily="18" charset="0"/>
              </a:rPr>
              <a:t>  -  </a:t>
            </a:r>
            <a:r>
              <a:rPr lang="sr-Latn-CS" altLang="en-US" dirty="0" err="1"/>
              <a:t>ligg</a:t>
            </a:r>
            <a:r>
              <a:rPr lang="sr-Latn-CS" altLang="en-US" dirty="0"/>
              <a:t>. </a:t>
            </a:r>
            <a:r>
              <a:rPr lang="en-GB" altLang="en-US" dirty="0"/>
              <a:t>f</a:t>
            </a:r>
            <a:r>
              <a:rPr lang="sr-Latn-CS" altLang="en-US" dirty="0"/>
              <a:t>lava</a:t>
            </a:r>
            <a:br>
              <a:rPr lang="en-GB" altLang="en-US" dirty="0"/>
            </a:br>
            <a:r>
              <a:rPr lang="en-GB" altLang="en-US" dirty="0"/>
              <a:t> - ligaments of transverse and</a:t>
            </a:r>
            <a:br>
              <a:rPr lang="en-GB" altLang="en-US" dirty="0"/>
            </a:br>
            <a:r>
              <a:rPr lang="en-GB" altLang="en-US" dirty="0"/>
              <a:t>    spinous processes</a:t>
            </a:r>
            <a:br>
              <a:rPr lang="en-GB" altLang="en-US" dirty="0"/>
            </a:br>
            <a:r>
              <a:rPr lang="en-GB" altLang="en-US" dirty="0"/>
              <a:t>     </a:t>
            </a:r>
            <a:endParaRPr lang="sr-Latn-CS" altLang="en-US" dirty="0"/>
          </a:p>
        </p:txBody>
      </p:sp>
      <p:pic>
        <p:nvPicPr>
          <p:cNvPr id="29700" name="Picture 6" descr="0022 spoj rebra sa pršlj"/>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2798" y="3452232"/>
            <a:ext cx="4485804" cy="330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idx="4294967295"/>
          </p:nvPr>
        </p:nvSpPr>
        <p:spPr>
          <a:xfrm>
            <a:off x="125760" y="137715"/>
            <a:ext cx="8892480" cy="609799"/>
          </a:xfrm>
        </p:spPr>
        <p:txBody>
          <a:bodyPr/>
          <a:lstStyle/>
          <a:p>
            <a:pPr eaLnBrk="1" hangingPunct="1"/>
            <a:r>
              <a:rPr lang="en-GB" altLang="en-US" sz="3000" b="1" dirty="0">
                <a:latin typeface="Perpetua" panose="02020502060401020303" pitchFamily="18" charset="0"/>
              </a:rPr>
              <a:t>Joints of vertebral bodies (</a:t>
            </a:r>
            <a:r>
              <a:rPr lang="sr-Latn-CS" altLang="en-US" sz="3000" b="1" dirty="0" err="1">
                <a:latin typeface="Perpetua" panose="02020502060401020303" pitchFamily="18" charset="0"/>
              </a:rPr>
              <a:t>Symphisis</a:t>
            </a:r>
            <a:r>
              <a:rPr lang="sr-Latn-CS" altLang="en-US" sz="3000" b="1" dirty="0"/>
              <a:t> </a:t>
            </a:r>
            <a:r>
              <a:rPr lang="sr-Latn-CS" altLang="en-US" sz="3000" b="1" dirty="0" err="1">
                <a:latin typeface="Perpetua" panose="02020502060401020303" pitchFamily="18" charset="0"/>
              </a:rPr>
              <a:t>intervertebralis</a:t>
            </a:r>
            <a:r>
              <a:rPr lang="en-GB" altLang="en-US" sz="3000" b="1" dirty="0">
                <a:latin typeface="Perpetua" panose="02020502060401020303" pitchFamily="18" charset="0"/>
              </a:rPr>
              <a:t>)</a:t>
            </a:r>
            <a:endParaRPr lang="sr-Latn-CS" altLang="en-US" sz="3000" b="1" dirty="0">
              <a:latin typeface="Perpetua" panose="02020502060401020303" pitchFamily="18" charset="0"/>
            </a:endParaRPr>
          </a:p>
        </p:txBody>
      </p:sp>
      <p:pic>
        <p:nvPicPr>
          <p:cNvPr id="30723" name="Picture 2"/>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4370388" y="1412776"/>
            <a:ext cx="4773612" cy="4779962"/>
          </a:xfrm>
        </p:spPr>
      </p:pic>
      <p:sp>
        <p:nvSpPr>
          <p:cNvPr id="30724" name="Content Placeholder 2"/>
          <p:cNvSpPr txBox="1">
            <a:spLocks noChangeArrowheads="1"/>
          </p:cNvSpPr>
          <p:nvPr/>
        </p:nvSpPr>
        <p:spPr bwMode="auto">
          <a:xfrm>
            <a:off x="0" y="757322"/>
            <a:ext cx="9144000" cy="584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lnSpc>
                <a:spcPct val="90000"/>
              </a:lnSpc>
              <a:buFontTx/>
              <a:buChar char="-"/>
            </a:pPr>
            <a:r>
              <a:rPr lang="en-GB" sz="2000" b="0" i="0" dirty="0">
                <a:solidFill>
                  <a:srgbClr val="32323C"/>
                </a:solidFill>
                <a:effectLst/>
                <a:latin typeface="+mn-lt"/>
              </a:rPr>
              <a:t> adjacent vertebral bodies are joined by intervertebral discs, made of fibrocartilage.</a:t>
            </a:r>
          </a:p>
          <a:p>
            <a:pPr eaLnBrk="1" hangingPunct="1">
              <a:lnSpc>
                <a:spcPct val="90000"/>
              </a:lnSpc>
              <a:buFontTx/>
              <a:buChar char="-"/>
            </a:pPr>
            <a:r>
              <a:rPr lang="en-GB" sz="2000" b="0" i="0" dirty="0">
                <a:solidFill>
                  <a:srgbClr val="32323C"/>
                </a:solidFill>
                <a:effectLst/>
                <a:latin typeface="+mn-lt"/>
              </a:rPr>
              <a:t>type of cartilaginous joint, known as a symphysis.</a:t>
            </a:r>
          </a:p>
          <a:p>
            <a:pPr eaLnBrk="1" hangingPunct="1">
              <a:lnSpc>
                <a:spcPct val="90000"/>
              </a:lnSpc>
              <a:buFontTx/>
              <a:buChar char="-"/>
            </a:pPr>
            <a:endParaRPr lang="en-GB" altLang="en-US" sz="800" b="0" i="0" dirty="0">
              <a:latin typeface="+mn-lt"/>
            </a:endParaRPr>
          </a:p>
          <a:p>
            <a:pPr eaLnBrk="1" hangingPunct="1">
              <a:lnSpc>
                <a:spcPct val="90000"/>
              </a:lnSpc>
              <a:buFontTx/>
              <a:buChar char="-"/>
            </a:pPr>
            <a:r>
              <a:rPr lang="en-GB" altLang="en-US" sz="2200" b="0" i="0" dirty="0">
                <a:latin typeface="Cambria" panose="02040503050406030204" pitchFamily="18" charset="0"/>
                <a:ea typeface="Cambria" panose="02040503050406030204" pitchFamily="18" charset="0"/>
              </a:rPr>
              <a:t>Articular surfaces</a:t>
            </a:r>
            <a:r>
              <a:rPr lang="sr-Latn-CS" altLang="en-US" sz="2200" b="0" i="0" dirty="0">
                <a:latin typeface="Cambria" panose="02040503050406030204" pitchFamily="18" charset="0"/>
                <a:ea typeface="Cambria" panose="02040503050406030204" pitchFamily="18" charset="0"/>
              </a:rPr>
              <a:t>:</a:t>
            </a:r>
            <a:br>
              <a:rPr lang="en-GB" altLang="en-US" sz="2200" b="0" i="0" dirty="0">
                <a:latin typeface="Cambria" panose="02040503050406030204" pitchFamily="18" charset="0"/>
                <a:ea typeface="Cambria" panose="02040503050406030204" pitchFamily="18" charset="0"/>
              </a:rPr>
            </a:br>
            <a:endParaRPr lang="sr-Latn-CS" altLang="en-US" sz="800" b="0" i="0" dirty="0">
              <a:latin typeface="Cambria" panose="02040503050406030204" pitchFamily="18" charset="0"/>
              <a:ea typeface="Cambria" panose="02040503050406030204" pitchFamily="18" charset="0"/>
            </a:endParaRPr>
          </a:p>
          <a:p>
            <a:pPr eaLnBrk="1" hangingPunct="1">
              <a:lnSpc>
                <a:spcPct val="90000"/>
              </a:lnSpc>
              <a:buFontTx/>
              <a:buNone/>
            </a:pPr>
            <a:r>
              <a:rPr lang="sr-Latn-CS" altLang="en-US" sz="2200" b="0" i="0" dirty="0"/>
              <a:t>	1) </a:t>
            </a:r>
            <a:r>
              <a:rPr lang="en-GB" altLang="en-US" sz="2200" b="0" i="0" dirty="0"/>
              <a:t>Body (</a:t>
            </a:r>
            <a:r>
              <a:rPr lang="sr-Latn-CS" altLang="en-US" sz="2200" b="0" i="0" dirty="0" err="1"/>
              <a:t>Corpus</a:t>
            </a:r>
            <a:r>
              <a:rPr lang="sr-Latn-CS" altLang="en-US" sz="2200" b="0" i="0" dirty="0"/>
              <a:t> </a:t>
            </a:r>
            <a:r>
              <a:rPr lang="sr-Latn-CS" altLang="en-US" sz="2200" b="0" i="0" dirty="0" err="1"/>
              <a:t>vertebra</a:t>
            </a:r>
            <a:r>
              <a:rPr lang="en-GB" altLang="en-US" sz="2200" b="0" i="0" dirty="0"/>
              <a:t>)</a:t>
            </a:r>
          </a:p>
          <a:p>
            <a:pPr eaLnBrk="1" hangingPunct="1">
              <a:lnSpc>
                <a:spcPct val="90000"/>
              </a:lnSpc>
              <a:buFontTx/>
              <a:buNone/>
            </a:pPr>
            <a:r>
              <a:rPr lang="sr-Latn-CS" altLang="en-US" sz="2200" b="0" i="0" dirty="0"/>
              <a:t> </a:t>
            </a:r>
            <a:r>
              <a:rPr lang="sr-Latn-CS" altLang="en-US" sz="2200" b="0" i="0" dirty="0">
                <a:latin typeface="+mn-lt"/>
              </a:rPr>
              <a:t>(</a:t>
            </a:r>
            <a:r>
              <a:rPr lang="en-GB" altLang="en-US" sz="2200" b="0" i="0" dirty="0">
                <a:latin typeface="+mn-lt"/>
              </a:rPr>
              <a:t>inferior surface of proximal vertebra</a:t>
            </a:r>
            <a:r>
              <a:rPr lang="sr-Latn-CS" altLang="en-US" sz="2200" b="0" i="0" dirty="0">
                <a:latin typeface="+mn-lt"/>
              </a:rPr>
              <a:t>)</a:t>
            </a:r>
            <a:br>
              <a:rPr lang="sr-Latn-CS" altLang="en-US" sz="2200" b="0" i="0" dirty="0">
                <a:latin typeface="+mn-lt"/>
              </a:rPr>
            </a:br>
            <a:r>
              <a:rPr lang="sr-Latn-CS" altLang="en-US" sz="2200" b="0" i="0" dirty="0"/>
              <a:t> ---------------------------------</a:t>
            </a:r>
          </a:p>
          <a:p>
            <a:pPr eaLnBrk="1" hangingPunct="1">
              <a:lnSpc>
                <a:spcPct val="90000"/>
              </a:lnSpc>
              <a:buFontTx/>
              <a:buNone/>
            </a:pPr>
            <a:r>
              <a:rPr lang="sr-Latn-CS" altLang="en-US" sz="2200" b="0" i="0" dirty="0"/>
              <a:t>	Discus intervertebralis</a:t>
            </a:r>
          </a:p>
          <a:p>
            <a:pPr eaLnBrk="1" hangingPunct="1">
              <a:lnSpc>
                <a:spcPct val="90000"/>
              </a:lnSpc>
              <a:buFontTx/>
              <a:buNone/>
            </a:pPr>
            <a:r>
              <a:rPr lang="sr-Latn-CS" altLang="en-US" sz="2200" b="0" i="0" dirty="0"/>
              <a:t>	    a) anulus fibrosus</a:t>
            </a:r>
            <a:br>
              <a:rPr lang="sr-Latn-CS" altLang="en-US" sz="2200" b="0" i="0" dirty="0"/>
            </a:br>
            <a:r>
              <a:rPr lang="sr-Latn-CS" altLang="en-US" sz="2200" b="0" i="0" dirty="0"/>
              <a:t>    b) nucleus pulposus</a:t>
            </a:r>
          </a:p>
          <a:p>
            <a:pPr eaLnBrk="1" hangingPunct="1">
              <a:lnSpc>
                <a:spcPct val="90000"/>
              </a:lnSpc>
              <a:buFontTx/>
              <a:buNone/>
            </a:pPr>
            <a:r>
              <a:rPr lang="sr-Latn-CS" altLang="en-US" sz="2200" b="0" i="0" dirty="0"/>
              <a:t>	----------------------------------</a:t>
            </a:r>
            <a:br>
              <a:rPr lang="sr-Latn-CS" altLang="en-US" sz="2200" b="0" i="0" dirty="0"/>
            </a:br>
            <a:r>
              <a:rPr lang="sr-Latn-CS" altLang="en-US" sz="2200" b="0" i="0" dirty="0"/>
              <a:t>2) </a:t>
            </a:r>
            <a:r>
              <a:rPr lang="sr-Latn-CS" altLang="en-US" sz="2200" b="0" i="0" dirty="0" err="1"/>
              <a:t>Corpus</a:t>
            </a:r>
            <a:r>
              <a:rPr lang="sr-Latn-CS" altLang="en-US" sz="2200" b="0" i="0" dirty="0"/>
              <a:t> </a:t>
            </a:r>
            <a:r>
              <a:rPr lang="sr-Latn-CS" altLang="en-US" sz="2200" b="0" i="0" dirty="0" err="1"/>
              <a:t>vertebre</a:t>
            </a:r>
            <a:endParaRPr lang="en-GB" altLang="en-US" sz="2200" b="0" i="0" dirty="0"/>
          </a:p>
          <a:p>
            <a:pPr eaLnBrk="1" hangingPunct="1">
              <a:lnSpc>
                <a:spcPct val="90000"/>
              </a:lnSpc>
              <a:buFontTx/>
              <a:buNone/>
            </a:pPr>
            <a:r>
              <a:rPr lang="en-GB" altLang="en-US" sz="2200" b="0" i="0" dirty="0"/>
              <a:t> </a:t>
            </a:r>
            <a:r>
              <a:rPr lang="sr-Latn-CS" altLang="en-US" sz="2200" b="0" i="0" dirty="0">
                <a:latin typeface="+mn-lt"/>
              </a:rPr>
              <a:t>(</a:t>
            </a:r>
            <a:r>
              <a:rPr lang="en-GB" altLang="en-US" sz="2200" b="0" i="0" dirty="0">
                <a:latin typeface="+mn-lt"/>
              </a:rPr>
              <a:t>superior surface of distal vertebra</a:t>
            </a:r>
            <a:r>
              <a:rPr lang="sr-Latn-CS" altLang="en-US" sz="2200" b="0" i="0" dirty="0">
                <a:latin typeface="+mn-lt"/>
              </a:rPr>
              <a:t>)</a:t>
            </a:r>
            <a:br>
              <a:rPr lang="sr-Latn-CS" altLang="en-US" sz="2200" b="0" i="0" dirty="0">
                <a:latin typeface="+mn-lt"/>
              </a:rPr>
            </a:br>
            <a:endParaRPr lang="en-GB" altLang="en-US" sz="800" b="0" i="0" dirty="0">
              <a:latin typeface="+mn-lt"/>
            </a:endParaRPr>
          </a:p>
          <a:p>
            <a:pPr eaLnBrk="1" hangingPunct="1">
              <a:lnSpc>
                <a:spcPct val="90000"/>
              </a:lnSpc>
              <a:buFontTx/>
              <a:buNone/>
            </a:pPr>
            <a:r>
              <a:rPr lang="en-GB" altLang="en-US" sz="2200" b="0" i="0" dirty="0">
                <a:latin typeface="Cambria" panose="02040503050406030204" pitchFamily="18" charset="0"/>
              </a:rPr>
              <a:t>-  Ligaments</a:t>
            </a:r>
            <a:r>
              <a:rPr lang="sr-Latn-CS" altLang="en-US" sz="2200" b="0" i="0" dirty="0"/>
              <a:t>:</a:t>
            </a:r>
          </a:p>
          <a:p>
            <a:pPr eaLnBrk="1" hangingPunct="1">
              <a:lnSpc>
                <a:spcPct val="90000"/>
              </a:lnSpc>
              <a:buFontTx/>
              <a:buNone/>
            </a:pPr>
            <a:r>
              <a:rPr lang="sr-Latn-CS" altLang="en-US" sz="2200" b="0" i="0" dirty="0"/>
              <a:t>	- lig. longitudinale anterius (C1-S2)</a:t>
            </a:r>
            <a:br>
              <a:rPr lang="sr-Latn-CS" altLang="en-US" sz="2200" b="0" i="0" dirty="0"/>
            </a:br>
            <a:r>
              <a:rPr lang="sr-Latn-CS" altLang="en-US" sz="2200" b="0" i="0" dirty="0"/>
              <a:t>- lig. longitudinale posterius		</a:t>
            </a:r>
            <a:r>
              <a:rPr lang="sr-Latn-CS" altLang="en-US" sz="2000" b="0" i="0" dirty="0"/>
              <a:t>	</a:t>
            </a:r>
          </a:p>
        </p:txBody>
      </p:sp>
    </p:spTree>
  </p:cSld>
  <p:clrMapOvr>
    <a:masterClrMapping/>
  </p:clrMapOvr>
  <p:transition spd="slow">
    <p:zo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idx="4294967295"/>
          </p:nvPr>
        </p:nvSpPr>
        <p:spPr>
          <a:xfrm>
            <a:off x="119051" y="44624"/>
            <a:ext cx="9049605" cy="664617"/>
          </a:xfrm>
        </p:spPr>
        <p:txBody>
          <a:bodyPr/>
          <a:lstStyle/>
          <a:p>
            <a:pPr eaLnBrk="1" hangingPunct="1"/>
            <a:r>
              <a:rPr lang="en-GB" altLang="en-US" sz="3000" b="1" dirty="0">
                <a:latin typeface="Perpetua" panose="02020502060401020303" pitchFamily="18" charset="0"/>
              </a:rPr>
              <a:t>Joints of vertebral bodies (</a:t>
            </a:r>
            <a:r>
              <a:rPr lang="sr-Latn-CS" altLang="en-US" sz="3000" b="1" dirty="0" err="1">
                <a:latin typeface="Perpetua" panose="02020502060401020303" pitchFamily="18" charset="0"/>
              </a:rPr>
              <a:t>Symphisis</a:t>
            </a:r>
            <a:r>
              <a:rPr lang="sr-Latn-CS" altLang="en-US" sz="3000" b="1" dirty="0"/>
              <a:t> </a:t>
            </a:r>
            <a:r>
              <a:rPr lang="sr-Latn-CS" altLang="en-US" sz="3000" b="1" dirty="0" err="1">
                <a:latin typeface="Perpetua" panose="02020502060401020303" pitchFamily="18" charset="0"/>
              </a:rPr>
              <a:t>intervertebralis</a:t>
            </a:r>
            <a:r>
              <a:rPr lang="en-GB" altLang="en-US" sz="3000" b="1" dirty="0">
                <a:latin typeface="Perpetua" panose="02020502060401020303" pitchFamily="18" charset="0"/>
              </a:rPr>
              <a:t>)</a:t>
            </a:r>
            <a:endParaRPr lang="sr-Latn-CS" altLang="en-US" sz="3000" b="1" dirty="0">
              <a:latin typeface="Perpetua" panose="02020502060401020303" pitchFamily="18" charset="0"/>
            </a:endParaRPr>
          </a:p>
        </p:txBody>
      </p:sp>
      <p:pic>
        <p:nvPicPr>
          <p:cNvPr id="30723" name="Picture 2"/>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4658037" y="2185030"/>
            <a:ext cx="4485963" cy="4491930"/>
          </a:xfrm>
        </p:spPr>
      </p:pic>
      <p:sp>
        <p:nvSpPr>
          <p:cNvPr id="30724" name="Content Placeholder 2"/>
          <p:cNvSpPr txBox="1">
            <a:spLocks noChangeArrowheads="1"/>
          </p:cNvSpPr>
          <p:nvPr/>
        </p:nvSpPr>
        <p:spPr bwMode="auto">
          <a:xfrm>
            <a:off x="0" y="709241"/>
            <a:ext cx="9144000" cy="593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lnSpc>
                <a:spcPct val="90000"/>
              </a:lnSpc>
              <a:buFontTx/>
              <a:buChar char="-"/>
            </a:pPr>
            <a:r>
              <a:rPr lang="en-GB" altLang="en-US" sz="2200" b="0" i="0" dirty="0"/>
              <a:t>                      - </a:t>
            </a:r>
            <a:r>
              <a:rPr lang="en-GB" altLang="en-US" sz="2800" b="0" i="0" dirty="0"/>
              <a:t>Intervertebral discs (Discus </a:t>
            </a:r>
            <a:r>
              <a:rPr lang="en-GB" altLang="en-US" sz="2800" b="0" i="0" dirty="0" err="1"/>
              <a:t>intervertebralis</a:t>
            </a:r>
            <a:r>
              <a:rPr lang="en-GB" altLang="en-US" sz="2800" b="0" i="0" dirty="0"/>
              <a:t>) –</a:t>
            </a:r>
            <a:endParaRPr lang="en-GB" sz="2200" dirty="0"/>
          </a:p>
          <a:p>
            <a:pPr eaLnBrk="1" hangingPunct="1">
              <a:lnSpc>
                <a:spcPct val="90000"/>
              </a:lnSpc>
              <a:buFontTx/>
              <a:buChar char="-"/>
            </a:pPr>
            <a:r>
              <a:rPr lang="en-GB" sz="2200" dirty="0"/>
              <a:t>provide strong attachments between the vertebral bodies, uniting them into</a:t>
            </a:r>
            <a:br>
              <a:rPr lang="en-GB" sz="2200" dirty="0"/>
            </a:br>
            <a:r>
              <a:rPr lang="en-GB" sz="2200" dirty="0"/>
              <a:t>a continuous semirigid column and forming the inferior half of the </a:t>
            </a:r>
            <a:br>
              <a:rPr lang="en-GB" sz="2200" dirty="0"/>
            </a:br>
            <a:r>
              <a:rPr lang="en-GB" sz="2200" dirty="0"/>
              <a:t>anterior border of the </a:t>
            </a:r>
            <a:r>
              <a:rPr lang="en-GB" sz="2200" dirty="0" err="1"/>
              <a:t>intrvertebral</a:t>
            </a:r>
            <a:r>
              <a:rPr lang="en-GB" sz="2200" dirty="0"/>
              <a:t> foramen. </a:t>
            </a:r>
          </a:p>
          <a:p>
            <a:pPr eaLnBrk="1" hangingPunct="1">
              <a:lnSpc>
                <a:spcPct val="90000"/>
              </a:lnSpc>
              <a:buFontTx/>
              <a:buChar char="-"/>
            </a:pPr>
            <a:r>
              <a:rPr lang="en-GB" sz="2200" dirty="0"/>
              <a:t>in aggregate, the discs account for </a:t>
            </a:r>
            <a:br>
              <a:rPr lang="en-GB" sz="2200" dirty="0"/>
            </a:br>
            <a:r>
              <a:rPr lang="en-GB" sz="2200" dirty="0"/>
              <a:t>20–25% of the length (height) of </a:t>
            </a:r>
            <a:br>
              <a:rPr lang="en-GB" sz="2200" dirty="0"/>
            </a:br>
            <a:r>
              <a:rPr lang="en-GB" sz="2200" dirty="0"/>
              <a:t>the vertebral </a:t>
            </a:r>
            <a:r>
              <a:rPr lang="en-GB" sz="2200" dirty="0" err="1"/>
              <a:t>colum</a:t>
            </a:r>
            <a:endParaRPr lang="en-GB" sz="2200" dirty="0"/>
          </a:p>
          <a:p>
            <a:pPr eaLnBrk="1" hangingPunct="1">
              <a:lnSpc>
                <a:spcPct val="90000"/>
              </a:lnSpc>
              <a:buFontTx/>
              <a:buChar char="-"/>
            </a:pPr>
            <a:r>
              <a:rPr lang="en-GB" sz="2200" dirty="0"/>
              <a:t>their resilient deformability allows </a:t>
            </a:r>
            <a:br>
              <a:rPr lang="en-GB" sz="2200" dirty="0"/>
            </a:br>
            <a:r>
              <a:rPr lang="en-GB" sz="2200" dirty="0"/>
              <a:t>them to serve as shock absorbers</a:t>
            </a:r>
          </a:p>
          <a:p>
            <a:pPr eaLnBrk="1" hangingPunct="1">
              <a:lnSpc>
                <a:spcPct val="90000"/>
              </a:lnSpc>
              <a:buFontTx/>
              <a:buChar char="-"/>
            </a:pPr>
            <a:r>
              <a:rPr lang="en-GB" sz="2200" dirty="0"/>
              <a:t>thickness of intervertebral discs increases</a:t>
            </a:r>
            <a:br>
              <a:rPr lang="en-GB" sz="2200" dirty="0"/>
            </a:br>
            <a:r>
              <a:rPr lang="en-GB" sz="2200" dirty="0"/>
              <a:t>as vertebral column descends</a:t>
            </a:r>
            <a:endParaRPr lang="en-GB" altLang="en-US" sz="2200" b="0" i="0" dirty="0"/>
          </a:p>
          <a:p>
            <a:pPr eaLnBrk="1" hangingPunct="1">
              <a:lnSpc>
                <a:spcPct val="90000"/>
              </a:lnSpc>
              <a:spcBef>
                <a:spcPts val="0"/>
              </a:spcBef>
              <a:buFontTx/>
              <a:buChar char="-"/>
            </a:pPr>
            <a:r>
              <a:rPr lang="en-GB" altLang="en-US" sz="2200" dirty="0"/>
              <a:t>intervertebral</a:t>
            </a:r>
            <a:r>
              <a:rPr lang="en-GB" sz="2200" dirty="0"/>
              <a:t> discs are thin relative </a:t>
            </a:r>
          </a:p>
          <a:p>
            <a:pPr marL="0" indent="0" eaLnBrk="1" hangingPunct="1">
              <a:lnSpc>
                <a:spcPct val="90000"/>
              </a:lnSpc>
              <a:spcBef>
                <a:spcPts val="0"/>
              </a:spcBef>
              <a:buNone/>
            </a:pPr>
            <a:r>
              <a:rPr lang="en-GB" sz="2200" dirty="0"/>
              <a:t>    to the size of the vertebral bodies in </a:t>
            </a:r>
            <a:br>
              <a:rPr lang="en-GB" sz="2200" dirty="0"/>
            </a:br>
            <a:r>
              <a:rPr lang="en-GB" sz="2200" dirty="0"/>
              <a:t>    thoracic region</a:t>
            </a:r>
            <a:endParaRPr lang="en-GB" altLang="en-US" sz="2200" b="0" i="0" dirty="0"/>
          </a:p>
          <a:p>
            <a:pPr eaLnBrk="1" hangingPunct="1">
              <a:lnSpc>
                <a:spcPct val="90000"/>
              </a:lnSpc>
              <a:buFontTx/>
              <a:buNone/>
            </a:pPr>
            <a:r>
              <a:rPr lang="sr-Latn-CS" altLang="en-US" sz="2200" b="0" i="0" dirty="0" err="1"/>
              <a:t>Discus</a:t>
            </a:r>
            <a:r>
              <a:rPr lang="sr-Latn-CS" altLang="en-US" sz="2200" b="0" i="0" dirty="0"/>
              <a:t> </a:t>
            </a:r>
            <a:r>
              <a:rPr lang="sr-Latn-CS" altLang="en-US" sz="2200" b="0" i="0" dirty="0" err="1"/>
              <a:t>intervertebralis</a:t>
            </a:r>
            <a:endParaRPr lang="sr-Latn-CS" altLang="en-US" sz="2200" b="0" i="0" dirty="0"/>
          </a:p>
          <a:p>
            <a:pPr eaLnBrk="1" hangingPunct="1">
              <a:lnSpc>
                <a:spcPct val="90000"/>
              </a:lnSpc>
              <a:buFontTx/>
              <a:buNone/>
            </a:pPr>
            <a:r>
              <a:rPr lang="sr-Latn-CS" altLang="en-US" sz="2200" b="0" i="0" dirty="0"/>
              <a:t>	    a) </a:t>
            </a:r>
            <a:r>
              <a:rPr lang="sr-Latn-CS" altLang="en-US" sz="2200" b="0" i="0" dirty="0" err="1"/>
              <a:t>anulus</a:t>
            </a:r>
            <a:r>
              <a:rPr lang="sr-Latn-CS" altLang="en-US" sz="2200" b="0" i="0" dirty="0"/>
              <a:t> </a:t>
            </a:r>
            <a:r>
              <a:rPr lang="sr-Latn-CS" altLang="en-US" sz="2200" b="0" i="0" dirty="0" err="1"/>
              <a:t>fibrosus</a:t>
            </a:r>
            <a:br>
              <a:rPr lang="sr-Latn-CS" altLang="en-US" sz="2200" b="0" i="0" dirty="0"/>
            </a:br>
            <a:r>
              <a:rPr lang="sr-Latn-CS" altLang="en-US" sz="2200" b="0" i="0" dirty="0"/>
              <a:t>    b) </a:t>
            </a:r>
            <a:r>
              <a:rPr lang="sr-Latn-CS" altLang="en-US" sz="2200" b="0" i="0" dirty="0" err="1"/>
              <a:t>nucleus</a:t>
            </a:r>
            <a:r>
              <a:rPr lang="sr-Latn-CS" altLang="en-US" sz="2200" b="0" i="0" dirty="0"/>
              <a:t> </a:t>
            </a:r>
            <a:r>
              <a:rPr lang="sr-Latn-CS" altLang="en-US" sz="2200" b="0" i="0" dirty="0" err="1"/>
              <a:t>pulposus</a:t>
            </a:r>
            <a:endParaRPr lang="sr-Latn-CS" altLang="en-US" sz="2200" b="0" i="0" dirty="0"/>
          </a:p>
          <a:p>
            <a:pPr eaLnBrk="1" hangingPunct="1">
              <a:lnSpc>
                <a:spcPct val="90000"/>
              </a:lnSpc>
              <a:buFontTx/>
              <a:buChar char="-"/>
            </a:pPr>
            <a:r>
              <a:rPr lang="en-GB" altLang="en-US" sz="2200" b="0" i="0" dirty="0"/>
              <a:t> </a:t>
            </a:r>
            <a:endParaRPr lang="sr-Latn-CS" altLang="en-US" sz="2200" b="0" i="0" dirty="0"/>
          </a:p>
        </p:txBody>
      </p:sp>
    </p:spTree>
    <p:extLst>
      <p:ext uri="{BB962C8B-B14F-4D97-AF65-F5344CB8AC3E}">
        <p14:creationId xmlns:p14="http://schemas.microsoft.com/office/powerpoint/2010/main" val="1321653326"/>
      </p:ext>
    </p:extLst>
  </p:cSld>
  <p:clrMapOvr>
    <a:masterClrMapping/>
  </p:clrMapOvr>
  <p:transition spd="slow">
    <p:zo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B43496A3-B96C-9CAF-6884-633E86A0A417}"/>
              </a:ext>
            </a:extLst>
          </p:cNvPr>
          <p:cNvSpPr txBox="1">
            <a:spLocks noChangeArrowheads="1"/>
          </p:cNvSpPr>
          <p:nvPr/>
        </p:nvSpPr>
        <p:spPr bwMode="auto">
          <a:xfrm>
            <a:off x="179512" y="19472"/>
            <a:ext cx="9144000" cy="593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lnSpc>
                <a:spcPct val="90000"/>
              </a:lnSpc>
              <a:buFontTx/>
              <a:buChar char="-"/>
            </a:pPr>
            <a:r>
              <a:rPr lang="en-GB" altLang="en-US" sz="2200" b="0" i="0" dirty="0"/>
              <a:t>                      - </a:t>
            </a:r>
            <a:r>
              <a:rPr lang="en-GB" altLang="en-US" sz="2800" b="0" i="0" dirty="0"/>
              <a:t>Intervertebral discs (Discus </a:t>
            </a:r>
            <a:r>
              <a:rPr lang="en-GB" altLang="en-US" sz="2800" b="0" i="0" dirty="0" err="1"/>
              <a:t>intervertebralis</a:t>
            </a:r>
            <a:r>
              <a:rPr lang="en-GB" altLang="en-US" sz="2800" b="0" i="0" dirty="0"/>
              <a:t>) –</a:t>
            </a:r>
          </a:p>
          <a:p>
            <a:pPr eaLnBrk="1" hangingPunct="1">
              <a:lnSpc>
                <a:spcPct val="90000"/>
              </a:lnSpc>
              <a:buFontTx/>
              <a:buNone/>
            </a:pPr>
            <a:endParaRPr lang="en-GB" altLang="en-US" sz="2400" b="0" i="0" dirty="0"/>
          </a:p>
          <a:p>
            <a:pPr eaLnBrk="1" hangingPunct="1">
              <a:lnSpc>
                <a:spcPct val="90000"/>
              </a:lnSpc>
              <a:buFontTx/>
              <a:buNone/>
            </a:pPr>
            <a:r>
              <a:rPr lang="sr-Latn-CS" altLang="en-US" sz="2400" b="0" i="0" dirty="0"/>
              <a:t>a) </a:t>
            </a:r>
            <a:r>
              <a:rPr lang="sr-Latn-CS" altLang="en-US" sz="2400" b="0" i="0" dirty="0" err="1"/>
              <a:t>anulus</a:t>
            </a:r>
            <a:r>
              <a:rPr lang="sr-Latn-CS" altLang="en-US" sz="2400" b="0" i="0" dirty="0"/>
              <a:t> </a:t>
            </a:r>
            <a:r>
              <a:rPr lang="sr-Latn-CS" altLang="en-US" sz="2400" b="0" i="0" dirty="0" err="1"/>
              <a:t>fibrosus</a:t>
            </a:r>
            <a:r>
              <a:rPr lang="en-GB" altLang="en-US" sz="2400" b="0" i="0" dirty="0"/>
              <a:t>:</a:t>
            </a:r>
            <a:br>
              <a:rPr lang="en-GB" altLang="en-US" sz="2400" b="0" i="0" dirty="0"/>
            </a:br>
            <a:r>
              <a:rPr lang="en-GB" altLang="en-US" sz="2400" b="0" i="0" dirty="0"/>
              <a:t>   - </a:t>
            </a:r>
            <a:r>
              <a:rPr lang="en-GB" sz="2000" dirty="0"/>
              <a:t>an outer fibrous part, composed of concentric lamellae of fibrocartilage</a:t>
            </a:r>
          </a:p>
          <a:p>
            <a:pPr eaLnBrk="1" hangingPunct="1">
              <a:lnSpc>
                <a:spcPct val="90000"/>
              </a:lnSpc>
              <a:buFontTx/>
              <a:buNone/>
            </a:pPr>
            <a:r>
              <a:rPr lang="en-GB" altLang="en-US" sz="2000" b="0" i="0" dirty="0"/>
              <a:t>         -</a:t>
            </a:r>
            <a:r>
              <a:rPr lang="en-GB" sz="2000" dirty="0"/>
              <a:t>insert into the smooth, rounded epiphysial rims on the articular surfaces of the</a:t>
            </a:r>
            <a:br>
              <a:rPr lang="en-GB" sz="2000" dirty="0"/>
            </a:br>
            <a:r>
              <a:rPr lang="en-GB" sz="2000" dirty="0"/>
              <a:t>      vertebral bodies</a:t>
            </a:r>
          </a:p>
          <a:p>
            <a:pPr eaLnBrk="1" hangingPunct="1">
              <a:lnSpc>
                <a:spcPct val="90000"/>
              </a:lnSpc>
              <a:buFontTx/>
              <a:buNone/>
            </a:pPr>
            <a:r>
              <a:rPr lang="en-GB" altLang="en-US" sz="2000" b="0" i="0" dirty="0"/>
              <a:t>         - </a:t>
            </a:r>
            <a:r>
              <a:rPr lang="en-GB" sz="2000" dirty="0"/>
              <a:t>arrangement of </a:t>
            </a:r>
            <a:r>
              <a:rPr lang="en-GB" sz="2000" dirty="0" err="1"/>
              <a:t>fibers</a:t>
            </a:r>
            <a:r>
              <a:rPr lang="en-GB" sz="2000" dirty="0"/>
              <a:t> allows limited rotation between adjacent vertebrae, while</a:t>
            </a:r>
            <a:br>
              <a:rPr lang="en-GB" sz="2000" dirty="0"/>
            </a:br>
            <a:r>
              <a:rPr lang="en-GB" sz="2000" dirty="0"/>
              <a:t>      providing a strong bond between them. </a:t>
            </a:r>
          </a:p>
          <a:p>
            <a:pPr eaLnBrk="1" hangingPunct="1">
              <a:lnSpc>
                <a:spcPct val="90000"/>
              </a:lnSpc>
              <a:buFontTx/>
              <a:buNone/>
            </a:pPr>
            <a:r>
              <a:rPr lang="en-GB" altLang="en-US" sz="2000" b="0" i="0" dirty="0"/>
              <a:t>         - t</a:t>
            </a:r>
            <a:r>
              <a:rPr lang="en-GB" sz="2000" dirty="0"/>
              <a:t>he anulus is thinner posteriorly; becomes decreasingly vascularized centrally, and</a:t>
            </a:r>
            <a:br>
              <a:rPr lang="en-GB" sz="2000" dirty="0"/>
            </a:br>
            <a:r>
              <a:rPr lang="en-GB" sz="2000" dirty="0"/>
              <a:t>       only the outer third of the anulus receives sensory innervation.</a:t>
            </a:r>
            <a:endParaRPr lang="en-GB" sz="2000" b="0" i="0" dirty="0"/>
          </a:p>
        </p:txBody>
      </p:sp>
      <p:pic>
        <p:nvPicPr>
          <p:cNvPr id="3" name="Picture 2">
            <a:extLst>
              <a:ext uri="{FF2B5EF4-FFF2-40B4-BE49-F238E27FC236}">
                <a16:creationId xmlns:a16="http://schemas.microsoft.com/office/drawing/2014/main" id="{7446FB30-1AAA-FABA-342F-ED4C1373B23C}"/>
              </a:ext>
            </a:extLst>
          </p:cNvPr>
          <p:cNvPicPr>
            <a:picLocks noChangeAspect="1"/>
          </p:cNvPicPr>
          <p:nvPr/>
        </p:nvPicPr>
        <p:blipFill>
          <a:blip r:embed="rId2"/>
          <a:stretch>
            <a:fillRect/>
          </a:stretch>
        </p:blipFill>
        <p:spPr>
          <a:xfrm>
            <a:off x="1387207" y="3861048"/>
            <a:ext cx="6728609" cy="2800039"/>
          </a:xfrm>
          <a:prstGeom prst="rect">
            <a:avLst/>
          </a:prstGeom>
        </p:spPr>
      </p:pic>
    </p:spTree>
    <p:extLst>
      <p:ext uri="{BB962C8B-B14F-4D97-AF65-F5344CB8AC3E}">
        <p14:creationId xmlns:p14="http://schemas.microsoft.com/office/powerpoint/2010/main" val="373532264"/>
      </p:ext>
    </p:extLst>
  </p:cSld>
  <p:clrMapOvr>
    <a:masterClrMapping/>
  </p:clrMapOvr>
  <p:transition spd="slow">
    <p:zo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B43496A3-B96C-9CAF-6884-633E86A0A417}"/>
              </a:ext>
            </a:extLst>
          </p:cNvPr>
          <p:cNvSpPr txBox="1">
            <a:spLocks noChangeArrowheads="1"/>
          </p:cNvSpPr>
          <p:nvPr/>
        </p:nvSpPr>
        <p:spPr bwMode="auto">
          <a:xfrm>
            <a:off x="7784" y="88734"/>
            <a:ext cx="9144000" cy="593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lnSpc>
                <a:spcPct val="90000"/>
              </a:lnSpc>
              <a:buFontTx/>
              <a:buChar char="-"/>
            </a:pPr>
            <a:r>
              <a:rPr lang="en-GB" altLang="en-US" sz="2200" b="0" i="0" dirty="0"/>
              <a:t>                      - </a:t>
            </a:r>
            <a:r>
              <a:rPr lang="en-GB" altLang="en-US" sz="2800" b="0" i="0" dirty="0"/>
              <a:t>Intervertebral discs (Discus </a:t>
            </a:r>
            <a:r>
              <a:rPr lang="en-GB" altLang="en-US" sz="2800" b="0" i="0" dirty="0" err="1"/>
              <a:t>intervertebralis</a:t>
            </a:r>
            <a:r>
              <a:rPr lang="en-GB" altLang="en-US" sz="2800" b="0" i="0" dirty="0"/>
              <a:t>) –</a:t>
            </a:r>
            <a:endParaRPr lang="en-GB" altLang="en-US" sz="2400" b="0" i="0" dirty="0"/>
          </a:p>
          <a:p>
            <a:pPr eaLnBrk="1" hangingPunct="1">
              <a:lnSpc>
                <a:spcPct val="90000"/>
              </a:lnSpc>
              <a:buFontTx/>
              <a:buNone/>
            </a:pPr>
            <a:r>
              <a:rPr lang="sr-Latn-CS" altLang="en-US" sz="2400" b="0" i="0" dirty="0"/>
              <a:t>b) </a:t>
            </a:r>
            <a:r>
              <a:rPr lang="sr-Latn-CS" altLang="en-US" sz="2400" b="0" i="0" dirty="0" err="1"/>
              <a:t>nucleus</a:t>
            </a:r>
            <a:r>
              <a:rPr lang="sr-Latn-CS" altLang="en-US" sz="2400" b="0" i="0" dirty="0"/>
              <a:t> </a:t>
            </a:r>
            <a:r>
              <a:rPr lang="sr-Latn-CS" altLang="en-US" sz="2400" b="0" i="0" dirty="0" err="1"/>
              <a:t>pulposus</a:t>
            </a:r>
            <a:r>
              <a:rPr lang="en-GB" altLang="en-US" sz="2400" b="0" i="0" dirty="0"/>
              <a:t>:</a:t>
            </a:r>
            <a:br>
              <a:rPr lang="en-GB" altLang="en-US" sz="2400" b="0" i="0" dirty="0"/>
            </a:br>
            <a:r>
              <a:rPr lang="en-GB" altLang="en-US" sz="2400" b="0" i="0" dirty="0"/>
              <a:t>   </a:t>
            </a:r>
            <a:r>
              <a:rPr lang="en-GB" sz="2000" b="0" i="0" dirty="0">
                <a:solidFill>
                  <a:srgbClr val="202124"/>
                </a:solidFill>
                <a:effectLst/>
                <a:latin typeface="+mn-lt"/>
              </a:rPr>
              <a:t>- </a:t>
            </a:r>
            <a:r>
              <a:rPr lang="en-GB" sz="2000" dirty="0">
                <a:solidFill>
                  <a:srgbClr val="202124"/>
                </a:solidFill>
                <a:effectLst/>
                <a:latin typeface="+mn-lt"/>
              </a:rPr>
              <a:t>soft, gelatinous central portion of the intervertebral discs that moves within the discs</a:t>
            </a:r>
            <a:br>
              <a:rPr lang="en-GB" sz="2000" dirty="0">
                <a:solidFill>
                  <a:srgbClr val="202124"/>
                </a:solidFill>
                <a:effectLst/>
                <a:latin typeface="+mn-lt"/>
              </a:rPr>
            </a:br>
            <a:r>
              <a:rPr lang="en-GB" sz="2000" dirty="0">
                <a:solidFill>
                  <a:srgbClr val="202124"/>
                </a:solidFill>
                <a:effectLst/>
                <a:latin typeface="+mn-lt"/>
              </a:rPr>
              <a:t>       with changes in posture. </a:t>
            </a:r>
            <a:br>
              <a:rPr lang="en-GB" altLang="en-US" sz="2000" b="0" i="0" dirty="0">
                <a:latin typeface="+mn-lt"/>
              </a:rPr>
            </a:br>
            <a:r>
              <a:rPr lang="en-GB" altLang="en-US" sz="2400" b="0" i="0" dirty="0"/>
              <a:t>   - </a:t>
            </a:r>
            <a:r>
              <a:rPr lang="en-GB" sz="2000" dirty="0"/>
              <a:t>absorbs compression forces between vertebrae</a:t>
            </a:r>
          </a:p>
          <a:p>
            <a:pPr eaLnBrk="1" hangingPunct="1">
              <a:lnSpc>
                <a:spcPct val="90000"/>
              </a:lnSpc>
              <a:buFontTx/>
              <a:buNone/>
            </a:pPr>
            <a:r>
              <a:rPr lang="en-GB" altLang="en-US" sz="2000" b="0" i="0" dirty="0"/>
              <a:t>         - </a:t>
            </a:r>
            <a:r>
              <a:rPr lang="en-GB" sz="2000" dirty="0"/>
              <a:t>its semifluid nature is responsible for much of the flexibility and resilience of</a:t>
            </a:r>
            <a:br>
              <a:rPr lang="en-GB" sz="2000" dirty="0"/>
            </a:br>
            <a:r>
              <a:rPr lang="en-GB" sz="2000" dirty="0"/>
              <a:t>       intervertebral discs / column</a:t>
            </a:r>
          </a:p>
          <a:p>
            <a:pPr eaLnBrk="1" hangingPunct="1">
              <a:lnSpc>
                <a:spcPct val="90000"/>
              </a:lnSpc>
              <a:buFontTx/>
              <a:buNone/>
            </a:pPr>
            <a:r>
              <a:rPr lang="en-GB" altLang="en-US" sz="2000" b="0" i="0" dirty="0"/>
              <a:t>         - </a:t>
            </a:r>
            <a:r>
              <a:rPr lang="en-GB" sz="2000" dirty="0"/>
              <a:t>become broader when compressed and thinner when tensed or stretched (as when</a:t>
            </a:r>
            <a:br>
              <a:rPr lang="en-GB" sz="2000" dirty="0"/>
            </a:br>
            <a:r>
              <a:rPr lang="en-GB" sz="2000" dirty="0"/>
              <a:t>       hanging or suspended); Compression and tension occur simultaneously in the same</a:t>
            </a:r>
            <a:br>
              <a:rPr lang="en-GB" sz="2000" dirty="0"/>
            </a:br>
            <a:r>
              <a:rPr lang="en-GB" sz="2000" dirty="0"/>
              <a:t>       disc during anterior and lateral flexion and extension of the vertebra column</a:t>
            </a:r>
          </a:p>
          <a:p>
            <a:pPr eaLnBrk="1" hangingPunct="1">
              <a:lnSpc>
                <a:spcPct val="90000"/>
              </a:lnSpc>
              <a:buFontTx/>
              <a:buNone/>
            </a:pPr>
            <a:r>
              <a:rPr lang="en-GB" sz="2000" b="0" i="0" dirty="0"/>
              <a:t>          - </a:t>
            </a:r>
            <a:r>
              <a:rPr lang="en-GB" sz="2000" b="0" i="0" dirty="0">
                <a:solidFill>
                  <a:srgbClr val="202124"/>
                </a:solidFill>
                <a:latin typeface="+mn-lt"/>
              </a:rPr>
              <a:t>i</a:t>
            </a:r>
            <a:r>
              <a:rPr lang="en-GB" sz="2000" dirty="0">
                <a:solidFill>
                  <a:srgbClr val="202124"/>
                </a:solidFill>
                <a:effectLst/>
                <a:latin typeface="+mn-lt"/>
              </a:rPr>
              <a:t>n the normal discs, the nucleus pulposus </a:t>
            </a:r>
            <a:r>
              <a:rPr lang="en-GB" sz="2000" dirty="0">
                <a:solidFill>
                  <a:srgbClr val="040C28"/>
                </a:solidFill>
                <a:effectLst/>
                <a:latin typeface="+mn-lt"/>
              </a:rPr>
              <a:t>moves anteriorly with extension</a:t>
            </a:r>
            <a:r>
              <a:rPr lang="en-GB" sz="2000" dirty="0">
                <a:solidFill>
                  <a:srgbClr val="202124"/>
                </a:solidFill>
                <a:latin typeface="+mn-lt"/>
              </a:rPr>
              <a:t>,</a:t>
            </a:r>
            <a:br>
              <a:rPr lang="en-GB" sz="2000" dirty="0">
                <a:solidFill>
                  <a:srgbClr val="202124"/>
                </a:solidFill>
                <a:latin typeface="+mn-lt"/>
              </a:rPr>
            </a:br>
            <a:r>
              <a:rPr lang="en-GB" sz="2000" dirty="0">
                <a:solidFill>
                  <a:srgbClr val="202124"/>
                </a:solidFill>
                <a:latin typeface="+mn-lt"/>
              </a:rPr>
              <a:t>       posteriorly with flexion and laterally to </a:t>
            </a:r>
            <a:r>
              <a:rPr lang="en-GB" sz="2000" dirty="0" err="1">
                <a:solidFill>
                  <a:srgbClr val="202124"/>
                </a:solidFill>
                <a:latin typeface="+mn-lt"/>
              </a:rPr>
              <a:t>thw</a:t>
            </a:r>
            <a:r>
              <a:rPr lang="en-GB" sz="2000" dirty="0">
                <a:solidFill>
                  <a:srgbClr val="202124"/>
                </a:solidFill>
                <a:latin typeface="+mn-lt"/>
              </a:rPr>
              <a:t> opposite side with lateral flexion</a:t>
            </a:r>
            <a:endParaRPr lang="en-GB" sz="2000" dirty="0">
              <a:latin typeface="+mn-lt"/>
            </a:endParaRPr>
          </a:p>
          <a:p>
            <a:pPr eaLnBrk="1" hangingPunct="1">
              <a:lnSpc>
                <a:spcPct val="90000"/>
              </a:lnSpc>
              <a:buFontTx/>
              <a:buNone/>
            </a:pPr>
            <a:r>
              <a:rPr lang="sr-Latn-CS" altLang="en-US" sz="2000" b="0" i="0" dirty="0">
                <a:latin typeface="+mn-lt"/>
              </a:rPr>
              <a:t> </a:t>
            </a:r>
          </a:p>
        </p:txBody>
      </p:sp>
      <p:pic>
        <p:nvPicPr>
          <p:cNvPr id="4" name="Picture 3">
            <a:extLst>
              <a:ext uri="{FF2B5EF4-FFF2-40B4-BE49-F238E27FC236}">
                <a16:creationId xmlns:a16="http://schemas.microsoft.com/office/drawing/2014/main" id="{DFE11566-59A9-D082-555B-2EC37AA9B66D}"/>
              </a:ext>
            </a:extLst>
          </p:cNvPr>
          <p:cNvPicPr>
            <a:picLocks noChangeAspect="1"/>
          </p:cNvPicPr>
          <p:nvPr/>
        </p:nvPicPr>
        <p:blipFill>
          <a:blip r:embed="rId2"/>
          <a:stretch>
            <a:fillRect/>
          </a:stretch>
        </p:blipFill>
        <p:spPr>
          <a:xfrm>
            <a:off x="1295159" y="4124278"/>
            <a:ext cx="6569249" cy="2733722"/>
          </a:xfrm>
          <a:prstGeom prst="rect">
            <a:avLst/>
          </a:prstGeom>
        </p:spPr>
      </p:pic>
    </p:spTree>
    <p:extLst>
      <p:ext uri="{BB962C8B-B14F-4D97-AF65-F5344CB8AC3E}">
        <p14:creationId xmlns:p14="http://schemas.microsoft.com/office/powerpoint/2010/main" val="36178163"/>
      </p:ext>
    </p:extLst>
  </p:cSld>
  <p:clrMapOvr>
    <a:masterClrMapping/>
  </p:clrMapOvr>
  <p:transition spd="slow">
    <p:zo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idx="4294967295"/>
          </p:nvPr>
        </p:nvSpPr>
        <p:spPr>
          <a:xfrm>
            <a:off x="125760" y="137715"/>
            <a:ext cx="8892480" cy="609799"/>
          </a:xfrm>
        </p:spPr>
        <p:txBody>
          <a:bodyPr/>
          <a:lstStyle/>
          <a:p>
            <a:pPr eaLnBrk="1" hangingPunct="1"/>
            <a:r>
              <a:rPr lang="en-GB" altLang="en-US" sz="3000" b="1" dirty="0">
                <a:latin typeface="Perpetua" panose="02020502060401020303" pitchFamily="18" charset="0"/>
              </a:rPr>
              <a:t>Joints of vertebral bodies (</a:t>
            </a:r>
            <a:r>
              <a:rPr lang="sr-Latn-CS" altLang="en-US" sz="3000" b="1" dirty="0" err="1">
                <a:latin typeface="Perpetua" panose="02020502060401020303" pitchFamily="18" charset="0"/>
              </a:rPr>
              <a:t>Symphisis</a:t>
            </a:r>
            <a:r>
              <a:rPr lang="sr-Latn-CS" altLang="en-US" sz="3000" b="1" dirty="0"/>
              <a:t> </a:t>
            </a:r>
            <a:r>
              <a:rPr lang="sr-Latn-CS" altLang="en-US" sz="3000" b="1" dirty="0" err="1">
                <a:latin typeface="Perpetua" panose="02020502060401020303" pitchFamily="18" charset="0"/>
              </a:rPr>
              <a:t>intervertebralis</a:t>
            </a:r>
            <a:r>
              <a:rPr lang="en-GB" altLang="en-US" sz="3000" b="1" dirty="0">
                <a:latin typeface="Perpetua" panose="02020502060401020303" pitchFamily="18" charset="0"/>
              </a:rPr>
              <a:t>)</a:t>
            </a:r>
            <a:endParaRPr lang="sr-Latn-CS" altLang="en-US" sz="3000" b="1" dirty="0">
              <a:latin typeface="Perpetua" panose="02020502060401020303" pitchFamily="18" charset="0"/>
            </a:endParaRPr>
          </a:p>
        </p:txBody>
      </p:sp>
      <p:pic>
        <p:nvPicPr>
          <p:cNvPr id="30723" name="Picture 2"/>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4940758" y="908720"/>
            <a:ext cx="4126401" cy="4131890"/>
          </a:xfrm>
        </p:spPr>
      </p:pic>
      <p:sp>
        <p:nvSpPr>
          <p:cNvPr id="30724" name="Content Placeholder 2"/>
          <p:cNvSpPr txBox="1">
            <a:spLocks noChangeArrowheads="1"/>
          </p:cNvSpPr>
          <p:nvPr/>
        </p:nvSpPr>
        <p:spPr bwMode="auto">
          <a:xfrm>
            <a:off x="76841" y="499248"/>
            <a:ext cx="8890600" cy="616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lnSpc>
                <a:spcPct val="90000"/>
              </a:lnSpc>
              <a:buFontTx/>
              <a:buNone/>
            </a:pPr>
            <a:endParaRPr lang="en-GB" altLang="en-US" sz="800" b="0" i="0" dirty="0">
              <a:latin typeface="Cambria" panose="02040503050406030204" pitchFamily="18" charset="0"/>
            </a:endParaRPr>
          </a:p>
          <a:p>
            <a:pPr eaLnBrk="1" hangingPunct="1">
              <a:lnSpc>
                <a:spcPct val="90000"/>
              </a:lnSpc>
              <a:buFontTx/>
              <a:buNone/>
            </a:pPr>
            <a:r>
              <a:rPr lang="en-GB" altLang="en-US" sz="2200" b="0" i="0" dirty="0">
                <a:latin typeface="Cambria" panose="02040503050406030204" pitchFamily="18" charset="0"/>
              </a:rPr>
              <a:t>-  Ligaments</a:t>
            </a:r>
            <a:r>
              <a:rPr lang="sr-Latn-CS" altLang="en-US" sz="2200" b="0" i="0" dirty="0"/>
              <a:t>:</a:t>
            </a:r>
          </a:p>
          <a:p>
            <a:pPr eaLnBrk="1" hangingPunct="1">
              <a:lnSpc>
                <a:spcPct val="90000"/>
              </a:lnSpc>
              <a:buFontTx/>
              <a:buNone/>
            </a:pPr>
            <a:r>
              <a:rPr lang="en-GB" altLang="en-US" sz="2200" b="0" i="0" dirty="0"/>
              <a:t> * </a:t>
            </a:r>
            <a:r>
              <a:rPr lang="sr-Latn-CS" altLang="en-US" sz="2200" b="0" i="0" dirty="0"/>
              <a:t> </a:t>
            </a:r>
            <a:r>
              <a:rPr lang="sr-Latn-CS" altLang="en-US" sz="2200" i="0" dirty="0">
                <a:solidFill>
                  <a:srgbClr val="C00000"/>
                </a:solidFill>
              </a:rPr>
              <a:t>lig. </a:t>
            </a:r>
            <a:r>
              <a:rPr lang="sr-Latn-CS" altLang="en-US" sz="2200" i="0" dirty="0" err="1">
                <a:solidFill>
                  <a:srgbClr val="C00000"/>
                </a:solidFill>
              </a:rPr>
              <a:t>longitudinale</a:t>
            </a:r>
            <a:r>
              <a:rPr lang="sr-Latn-CS" altLang="en-US" sz="2200" i="0" dirty="0">
                <a:solidFill>
                  <a:srgbClr val="C00000"/>
                </a:solidFill>
              </a:rPr>
              <a:t> </a:t>
            </a:r>
            <a:r>
              <a:rPr lang="sr-Latn-CS" altLang="en-US" sz="2200" i="0" dirty="0" err="1">
                <a:solidFill>
                  <a:srgbClr val="C00000"/>
                </a:solidFill>
              </a:rPr>
              <a:t>anterius</a:t>
            </a:r>
            <a:endParaRPr lang="en-GB" altLang="en-US" sz="2200" i="0" dirty="0">
              <a:solidFill>
                <a:srgbClr val="C00000"/>
              </a:solidFill>
            </a:endParaRPr>
          </a:p>
          <a:p>
            <a:pPr eaLnBrk="1" hangingPunct="1">
              <a:lnSpc>
                <a:spcPct val="90000"/>
              </a:lnSpc>
              <a:buFontTx/>
              <a:buNone/>
            </a:pPr>
            <a:r>
              <a:rPr lang="en-GB" altLang="en-US" sz="2200" b="0" i="0" dirty="0"/>
              <a:t>    - </a:t>
            </a:r>
            <a:r>
              <a:rPr lang="en-GB" sz="2000" dirty="0"/>
              <a:t>a strong, broad ligament that covers and </a:t>
            </a:r>
            <a:br>
              <a:rPr lang="en-GB" sz="2000" dirty="0"/>
            </a:br>
            <a:r>
              <a:rPr lang="en-GB" sz="2000" dirty="0"/>
              <a:t>  connects the anterolateral aspects of the</a:t>
            </a:r>
            <a:br>
              <a:rPr lang="en-GB" sz="2000" dirty="0"/>
            </a:br>
            <a:r>
              <a:rPr lang="en-GB" sz="2000" dirty="0"/>
              <a:t>  vertebral bodies and intervertebral disk</a:t>
            </a:r>
            <a:endParaRPr lang="en-GB" altLang="en-US" sz="2000" b="0" i="0" dirty="0"/>
          </a:p>
          <a:p>
            <a:pPr eaLnBrk="1" hangingPunct="1">
              <a:lnSpc>
                <a:spcPct val="90000"/>
              </a:lnSpc>
              <a:buFontTx/>
              <a:buNone/>
            </a:pPr>
            <a:r>
              <a:rPr lang="en-GB" altLang="en-US" sz="2200" b="0" i="0" dirty="0"/>
              <a:t>    - </a:t>
            </a:r>
            <a:r>
              <a:rPr lang="en-GB" altLang="en-US" sz="2000" dirty="0"/>
              <a:t>extends longitudinally</a:t>
            </a:r>
            <a:r>
              <a:rPr lang="en-GB" sz="2000" dirty="0"/>
              <a:t>, from anterior tubercle</a:t>
            </a:r>
            <a:br>
              <a:rPr lang="en-GB" sz="2000" dirty="0"/>
            </a:br>
            <a:r>
              <a:rPr lang="en-GB" sz="2000" dirty="0"/>
              <a:t>  of C1 and occipital bone anterior to foramen</a:t>
            </a:r>
            <a:br>
              <a:rPr lang="en-GB" sz="2000" dirty="0"/>
            </a:br>
            <a:r>
              <a:rPr lang="en-GB" sz="2000" dirty="0"/>
              <a:t>  magnum to the anterior surface of sacrum</a:t>
            </a:r>
            <a:br>
              <a:rPr lang="en-GB" sz="2000" dirty="0"/>
            </a:br>
            <a:r>
              <a:rPr lang="en-GB" sz="2000" dirty="0"/>
              <a:t>  at the level of S2</a:t>
            </a:r>
          </a:p>
          <a:p>
            <a:pPr eaLnBrk="1" hangingPunct="1">
              <a:lnSpc>
                <a:spcPct val="90000"/>
              </a:lnSpc>
              <a:buFontTx/>
              <a:buNone/>
            </a:pPr>
            <a:r>
              <a:rPr lang="en-GB" altLang="en-US" sz="2000" b="0" i="0" dirty="0"/>
              <a:t>    </a:t>
            </a:r>
            <a:r>
              <a:rPr lang="en-GB" altLang="en-US" sz="2200" b="0" i="0" dirty="0"/>
              <a:t>- </a:t>
            </a:r>
            <a:r>
              <a:rPr lang="en-GB" altLang="en-US" sz="2000" dirty="0"/>
              <a:t>this ligament prevent hyperextension</a:t>
            </a:r>
          </a:p>
          <a:p>
            <a:pPr eaLnBrk="1" hangingPunct="1">
              <a:lnSpc>
                <a:spcPct val="90000"/>
              </a:lnSpc>
              <a:buFontTx/>
              <a:buNone/>
            </a:pPr>
            <a:r>
              <a:rPr lang="en-GB" altLang="en-US" sz="2000" b="0" i="0" dirty="0"/>
              <a:t> </a:t>
            </a:r>
          </a:p>
          <a:p>
            <a:pPr eaLnBrk="1" hangingPunct="1">
              <a:lnSpc>
                <a:spcPct val="90000"/>
              </a:lnSpc>
              <a:buFontTx/>
              <a:buNone/>
            </a:pPr>
            <a:r>
              <a:rPr lang="en-GB" altLang="en-US" sz="2000" b="0" i="0" dirty="0"/>
              <a:t> *  </a:t>
            </a:r>
            <a:r>
              <a:rPr lang="sr-Latn-CS" altLang="en-US" sz="2200" i="0" dirty="0" err="1">
                <a:solidFill>
                  <a:srgbClr val="C00000"/>
                </a:solidFill>
              </a:rPr>
              <a:t>lig</a:t>
            </a:r>
            <a:r>
              <a:rPr lang="sr-Latn-CS" altLang="en-US" sz="2200" i="0" dirty="0">
                <a:solidFill>
                  <a:srgbClr val="C00000"/>
                </a:solidFill>
              </a:rPr>
              <a:t>. </a:t>
            </a:r>
            <a:r>
              <a:rPr lang="sr-Latn-CS" altLang="en-US" sz="2200" i="0" dirty="0" err="1">
                <a:solidFill>
                  <a:srgbClr val="C00000"/>
                </a:solidFill>
              </a:rPr>
              <a:t>longitudinale</a:t>
            </a:r>
            <a:r>
              <a:rPr lang="sr-Latn-CS" altLang="en-US" sz="2200" i="0" dirty="0">
                <a:solidFill>
                  <a:srgbClr val="C00000"/>
                </a:solidFill>
              </a:rPr>
              <a:t> </a:t>
            </a:r>
            <a:r>
              <a:rPr lang="sr-Latn-CS" altLang="en-US" sz="2200" i="0" dirty="0" err="1">
                <a:solidFill>
                  <a:srgbClr val="C00000"/>
                </a:solidFill>
              </a:rPr>
              <a:t>posterius</a:t>
            </a:r>
            <a:endParaRPr lang="en-GB" altLang="en-US" sz="2200" i="0" dirty="0">
              <a:solidFill>
                <a:srgbClr val="C00000"/>
              </a:solidFill>
            </a:endParaRPr>
          </a:p>
          <a:p>
            <a:pPr eaLnBrk="1" hangingPunct="1">
              <a:lnSpc>
                <a:spcPct val="90000"/>
              </a:lnSpc>
              <a:buFontTx/>
              <a:buNone/>
            </a:pPr>
            <a:r>
              <a:rPr lang="en-GB" altLang="en-US" sz="2200" b="0" i="0" dirty="0">
                <a:solidFill>
                  <a:srgbClr val="C00000"/>
                </a:solidFill>
              </a:rPr>
              <a:t>    </a:t>
            </a:r>
            <a:r>
              <a:rPr lang="en-GB" altLang="en-US" sz="2000" b="0" i="0" dirty="0"/>
              <a:t>- </a:t>
            </a:r>
            <a:r>
              <a:rPr lang="en-GB" sz="2000" dirty="0"/>
              <a:t>narrower and weaker ligament </a:t>
            </a:r>
          </a:p>
          <a:p>
            <a:pPr eaLnBrk="1" hangingPunct="1">
              <a:lnSpc>
                <a:spcPct val="90000"/>
              </a:lnSpc>
              <a:buFontTx/>
              <a:buNone/>
            </a:pPr>
            <a:r>
              <a:rPr lang="en-GB" sz="2000" dirty="0"/>
              <a:t>     </a:t>
            </a:r>
            <a:r>
              <a:rPr lang="en-GB" sz="1800" dirty="0"/>
              <a:t>-</a:t>
            </a:r>
            <a:r>
              <a:rPr lang="en-GB" sz="2000" dirty="0"/>
              <a:t> runs </a:t>
            </a:r>
            <a:r>
              <a:rPr lang="en-GB" sz="2000" u="sng" dirty="0">
                <a:solidFill>
                  <a:srgbClr val="C00000"/>
                </a:solidFill>
              </a:rPr>
              <a:t>within </a:t>
            </a:r>
            <a:r>
              <a:rPr lang="en-GB" sz="2000" dirty="0"/>
              <a:t>the vertebral canal along the posterior aspect of the vertebral bodies,</a:t>
            </a:r>
            <a:br>
              <a:rPr lang="en-GB" sz="2000" dirty="0"/>
            </a:br>
            <a:r>
              <a:rPr lang="en-GB" sz="2000" dirty="0"/>
              <a:t>  attached mainly to the intervertebral discs and less so to the posterior aspects of the</a:t>
            </a:r>
            <a:br>
              <a:rPr lang="en-GB" sz="2000" dirty="0"/>
            </a:br>
            <a:r>
              <a:rPr lang="en-GB" sz="2000" dirty="0"/>
              <a:t>  vertebral bodies from C2 to the sacrum</a:t>
            </a:r>
          </a:p>
          <a:p>
            <a:pPr eaLnBrk="1" hangingPunct="1">
              <a:lnSpc>
                <a:spcPct val="90000"/>
              </a:lnSpc>
              <a:buFontTx/>
              <a:buNone/>
            </a:pPr>
            <a:r>
              <a:rPr lang="en-GB" altLang="en-US" sz="2000" b="0" i="0" dirty="0"/>
              <a:t>    - </a:t>
            </a:r>
            <a:r>
              <a:rPr lang="en-GB" sz="2000" dirty="0"/>
              <a:t>weakly resists hyperflexion and helps prevent or redirect posterior herniation of the nucleus pulposus. It is well provided with nociceptive (pain) nerve endings.</a:t>
            </a:r>
            <a:r>
              <a:rPr lang="sr-Latn-CS" altLang="en-US" sz="2000" b="0" i="0" dirty="0"/>
              <a:t>	</a:t>
            </a:r>
          </a:p>
        </p:txBody>
      </p:sp>
    </p:spTree>
    <p:extLst>
      <p:ext uri="{BB962C8B-B14F-4D97-AF65-F5344CB8AC3E}">
        <p14:creationId xmlns:p14="http://schemas.microsoft.com/office/powerpoint/2010/main" val="3192171994"/>
      </p:ext>
    </p:extLst>
  </p:cSld>
  <p:clrMapOvr>
    <a:masterClrMapping/>
  </p:clrMapOvr>
  <p:transition spd="slow">
    <p:zo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idx="4294967295"/>
          </p:nvPr>
        </p:nvSpPr>
        <p:spPr>
          <a:xfrm>
            <a:off x="125760" y="137715"/>
            <a:ext cx="8892480" cy="609799"/>
          </a:xfrm>
        </p:spPr>
        <p:txBody>
          <a:bodyPr/>
          <a:lstStyle/>
          <a:p>
            <a:pPr eaLnBrk="1" hangingPunct="1"/>
            <a:r>
              <a:rPr lang="en-GB" altLang="en-US" sz="3000" b="1" dirty="0">
                <a:latin typeface="Perpetua" panose="02020502060401020303" pitchFamily="18" charset="0"/>
              </a:rPr>
              <a:t>Joints of vertebral bodies (</a:t>
            </a:r>
            <a:r>
              <a:rPr lang="sr-Latn-CS" altLang="en-US" sz="3000" b="1" dirty="0" err="1">
                <a:latin typeface="Perpetua" panose="02020502060401020303" pitchFamily="18" charset="0"/>
              </a:rPr>
              <a:t>Symphisis</a:t>
            </a:r>
            <a:r>
              <a:rPr lang="sr-Latn-CS" altLang="en-US" sz="3000" b="1" dirty="0"/>
              <a:t> </a:t>
            </a:r>
            <a:r>
              <a:rPr lang="sr-Latn-CS" altLang="en-US" sz="3000" b="1" dirty="0" err="1">
                <a:latin typeface="Perpetua" panose="02020502060401020303" pitchFamily="18" charset="0"/>
              </a:rPr>
              <a:t>intervertebralis</a:t>
            </a:r>
            <a:r>
              <a:rPr lang="en-GB" altLang="en-US" sz="3000" b="1" dirty="0">
                <a:latin typeface="Perpetua" panose="02020502060401020303" pitchFamily="18" charset="0"/>
              </a:rPr>
              <a:t>)</a:t>
            </a:r>
            <a:endParaRPr lang="sr-Latn-CS" altLang="en-US" sz="3000" b="1" dirty="0">
              <a:latin typeface="Perpetua" panose="02020502060401020303" pitchFamily="18" charset="0"/>
            </a:endParaRPr>
          </a:p>
        </p:txBody>
      </p:sp>
      <p:sp>
        <p:nvSpPr>
          <p:cNvPr id="30724" name="Content Placeholder 2"/>
          <p:cNvSpPr txBox="1">
            <a:spLocks noChangeArrowheads="1"/>
          </p:cNvSpPr>
          <p:nvPr/>
        </p:nvSpPr>
        <p:spPr bwMode="auto">
          <a:xfrm>
            <a:off x="159688" y="557779"/>
            <a:ext cx="8890600" cy="616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lnSpc>
                <a:spcPct val="90000"/>
              </a:lnSpc>
              <a:buFontTx/>
              <a:buNone/>
            </a:pPr>
            <a:endParaRPr lang="en-GB" altLang="en-US" sz="800" b="0" i="0" dirty="0">
              <a:latin typeface="Cambria" panose="02040503050406030204" pitchFamily="18" charset="0"/>
            </a:endParaRPr>
          </a:p>
          <a:p>
            <a:pPr marL="0" indent="0" eaLnBrk="1" hangingPunct="1">
              <a:lnSpc>
                <a:spcPct val="90000"/>
              </a:lnSpc>
              <a:buNone/>
            </a:pPr>
            <a:r>
              <a:rPr lang="en-GB" altLang="en-US" sz="2200" b="0" i="0" dirty="0">
                <a:latin typeface="Cambria" panose="02040503050406030204" pitchFamily="18" charset="0"/>
              </a:rPr>
              <a:t> * Movements:</a:t>
            </a:r>
          </a:p>
          <a:p>
            <a:pPr marL="0" indent="0" eaLnBrk="1" hangingPunct="1">
              <a:lnSpc>
                <a:spcPct val="90000"/>
              </a:lnSpc>
              <a:buNone/>
            </a:pPr>
            <a:r>
              <a:rPr lang="en-GB" altLang="en-US" sz="2200" b="0" i="0" dirty="0">
                <a:latin typeface="Cambria" panose="02040503050406030204" pitchFamily="18" charset="0"/>
              </a:rPr>
              <a:t>- </a:t>
            </a:r>
            <a:r>
              <a:rPr lang="en-GB" sz="2000" dirty="0"/>
              <a:t>range of movement of the vertebral column varies according to the region and the</a:t>
            </a:r>
            <a:br>
              <a:rPr lang="en-GB" sz="2000" dirty="0"/>
            </a:br>
            <a:r>
              <a:rPr lang="en-GB" sz="2000" dirty="0"/>
              <a:t>   individual</a:t>
            </a:r>
          </a:p>
          <a:p>
            <a:pPr marL="0" indent="0" eaLnBrk="1" hangingPunct="1">
              <a:lnSpc>
                <a:spcPct val="90000"/>
              </a:lnSpc>
              <a:buNone/>
            </a:pPr>
            <a:r>
              <a:rPr lang="en-GB" sz="2000" dirty="0"/>
              <a:t>- the mobility of the vertebral column results primarily from the compressibility and</a:t>
            </a:r>
            <a:br>
              <a:rPr lang="en-GB" sz="2000" dirty="0"/>
            </a:br>
            <a:r>
              <a:rPr lang="en-GB" sz="2000" dirty="0"/>
              <a:t>  elasticity of the intervertebral discs. </a:t>
            </a:r>
            <a:br>
              <a:rPr lang="en-GB" sz="2000" dirty="0"/>
            </a:br>
            <a:r>
              <a:rPr lang="en-GB" sz="2000" dirty="0"/>
              <a:t>- the vertebral column is capable of:</a:t>
            </a:r>
            <a:br>
              <a:rPr lang="en-GB" sz="2000" dirty="0"/>
            </a:br>
            <a:r>
              <a:rPr lang="en-GB" sz="2000" dirty="0"/>
              <a:t>   </a:t>
            </a:r>
            <a:r>
              <a:rPr lang="en-GB" sz="2000" dirty="0">
                <a:solidFill>
                  <a:srgbClr val="C00000"/>
                </a:solidFill>
              </a:rPr>
              <a:t>flexion, extension, lateral flexion and extension, and rotation (torsion)</a:t>
            </a:r>
          </a:p>
          <a:p>
            <a:pPr marL="0" indent="0" eaLnBrk="1" hangingPunct="1">
              <a:lnSpc>
                <a:spcPct val="90000"/>
              </a:lnSpc>
              <a:buNone/>
            </a:pPr>
            <a:r>
              <a:rPr lang="en-GB" sz="2000" dirty="0"/>
              <a:t>- Lateral flexion and rotation (torsion) in thoracic region are with lower amplitude then</a:t>
            </a:r>
            <a:br>
              <a:rPr lang="en-GB" sz="2000" dirty="0"/>
            </a:br>
            <a:r>
              <a:rPr lang="en-GB" sz="2000" dirty="0"/>
              <a:t>  in cervical and lumbar region</a:t>
            </a:r>
            <a:br>
              <a:rPr lang="en-GB" sz="2000" dirty="0"/>
            </a:br>
            <a:endParaRPr lang="sr-Latn-CS" altLang="en-US" sz="2000" b="0" i="0" dirty="0"/>
          </a:p>
        </p:txBody>
      </p:sp>
      <p:pic>
        <p:nvPicPr>
          <p:cNvPr id="3" name="Picture 2">
            <a:extLst>
              <a:ext uri="{FF2B5EF4-FFF2-40B4-BE49-F238E27FC236}">
                <a16:creationId xmlns:a16="http://schemas.microsoft.com/office/drawing/2014/main" id="{174303AF-E397-BB4F-1509-9046B1A1F18B}"/>
              </a:ext>
            </a:extLst>
          </p:cNvPr>
          <p:cNvPicPr>
            <a:picLocks noChangeAspect="1"/>
          </p:cNvPicPr>
          <p:nvPr/>
        </p:nvPicPr>
        <p:blipFill>
          <a:blip r:embed="rId2"/>
          <a:stretch>
            <a:fillRect/>
          </a:stretch>
        </p:blipFill>
        <p:spPr>
          <a:xfrm>
            <a:off x="1907704" y="3606356"/>
            <a:ext cx="5832648" cy="3207019"/>
          </a:xfrm>
          <a:prstGeom prst="rect">
            <a:avLst/>
          </a:prstGeom>
        </p:spPr>
      </p:pic>
    </p:spTree>
    <p:extLst>
      <p:ext uri="{BB962C8B-B14F-4D97-AF65-F5344CB8AC3E}">
        <p14:creationId xmlns:p14="http://schemas.microsoft.com/office/powerpoint/2010/main" val="2514725210"/>
      </p:ext>
    </p:extLst>
  </p:cSld>
  <p:clrMapOvr>
    <a:masterClrMapping/>
  </p:clrMapOvr>
  <p:transition spd="slow">
    <p:zo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Датотека:ACDF coronal english.3.jpg"/>
          <p:cNvPicPr>
            <a:picLocks noChangeAspect="1" noChangeArrowheads="1"/>
          </p:cNvPicPr>
          <p:nvPr/>
        </p:nvPicPr>
        <p:blipFill rotWithShape="1">
          <a:blip r:embed="rId2">
            <a:extLst>
              <a:ext uri="{28A0092B-C50C-407E-A947-70E740481C1C}">
                <a14:useLocalDpi xmlns:a14="http://schemas.microsoft.com/office/drawing/2010/main" val="0"/>
              </a:ext>
            </a:extLst>
          </a:blip>
          <a:srcRect b="21485"/>
          <a:stretch/>
        </p:blipFill>
        <p:spPr bwMode="auto">
          <a:xfrm>
            <a:off x="5069298" y="3426153"/>
            <a:ext cx="3756214" cy="288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E0ADE01-B3A9-963C-E2C9-36B7AFFC1475}"/>
              </a:ext>
            </a:extLst>
          </p:cNvPr>
          <p:cNvSpPr txBox="1"/>
          <p:nvPr/>
        </p:nvSpPr>
        <p:spPr>
          <a:xfrm>
            <a:off x="0" y="692696"/>
            <a:ext cx="9036496" cy="2123658"/>
          </a:xfrm>
          <a:prstGeom prst="rect">
            <a:avLst/>
          </a:prstGeom>
          <a:noFill/>
        </p:spPr>
        <p:txBody>
          <a:bodyPr wrap="square">
            <a:spAutoFit/>
          </a:bodyPr>
          <a:lstStyle/>
          <a:p>
            <a:r>
              <a:rPr lang="en-GB" sz="2200" dirty="0">
                <a:latin typeface="+mn-lt"/>
              </a:rPr>
              <a:t>- Herniation (protrusion) of the gelatinous nucleus pulposus into or through the</a:t>
            </a:r>
            <a:br>
              <a:rPr lang="en-GB" sz="2200" dirty="0">
                <a:latin typeface="+mn-lt"/>
              </a:rPr>
            </a:br>
            <a:r>
              <a:rPr lang="en-GB" sz="2200" dirty="0">
                <a:latin typeface="+mn-lt"/>
              </a:rPr>
              <a:t>  anulus fibrosus is often cause of lower back pain (LBP) and lower limb pain (however, there are many other causes of LBP)</a:t>
            </a:r>
            <a:br>
              <a:rPr lang="en-GB" sz="2200" dirty="0">
                <a:latin typeface="+mn-lt"/>
              </a:rPr>
            </a:br>
            <a:r>
              <a:rPr lang="en-GB" sz="2200" dirty="0">
                <a:latin typeface="+mn-lt"/>
              </a:rPr>
              <a:t> - may be coincidental findings in asymptomatic individuals.</a:t>
            </a:r>
          </a:p>
          <a:p>
            <a:r>
              <a:rPr lang="en-GB" sz="2200" dirty="0">
                <a:latin typeface="+mn-lt"/>
              </a:rPr>
              <a:t> - nucleus protrudes into the vertebral canal, where it may press on the spinal nerve roots, spinal nerve or even spinal cord</a:t>
            </a:r>
          </a:p>
        </p:txBody>
      </p:sp>
      <p:sp>
        <p:nvSpPr>
          <p:cNvPr id="5" name="Title 1">
            <a:extLst>
              <a:ext uri="{FF2B5EF4-FFF2-40B4-BE49-F238E27FC236}">
                <a16:creationId xmlns:a16="http://schemas.microsoft.com/office/drawing/2014/main" id="{AE0FF594-B7D5-1325-05DD-ED91722B899C}"/>
              </a:ext>
            </a:extLst>
          </p:cNvPr>
          <p:cNvSpPr txBox="1">
            <a:spLocks/>
          </p:cNvSpPr>
          <p:nvPr/>
        </p:nvSpPr>
        <p:spPr bwMode="auto">
          <a:xfrm>
            <a:off x="3068960" y="82897"/>
            <a:ext cx="3006080" cy="60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eaLnBrk="1" hangingPunct="1"/>
            <a:r>
              <a:rPr lang="en-GB" altLang="en-US" sz="3000" b="1" i="0" dirty="0">
                <a:latin typeface="Perpetua" panose="02020502060401020303" pitchFamily="18" charset="0"/>
              </a:rPr>
              <a:t>Discus hernia</a:t>
            </a:r>
            <a:endParaRPr lang="sr-Latn-CS" altLang="en-US" sz="3000" b="1" i="0" dirty="0">
              <a:latin typeface="Perpetua" panose="02020502060401020303" pitchFamily="18" charset="0"/>
            </a:endParaRPr>
          </a:p>
        </p:txBody>
      </p:sp>
      <p:pic>
        <p:nvPicPr>
          <p:cNvPr id="7" name="Picture 6">
            <a:extLst>
              <a:ext uri="{FF2B5EF4-FFF2-40B4-BE49-F238E27FC236}">
                <a16:creationId xmlns:a16="http://schemas.microsoft.com/office/drawing/2014/main" id="{172E1C92-90E4-5CD0-5440-5C4FBA3EE2D5}"/>
              </a:ext>
            </a:extLst>
          </p:cNvPr>
          <p:cNvPicPr>
            <a:picLocks noChangeAspect="1"/>
          </p:cNvPicPr>
          <p:nvPr/>
        </p:nvPicPr>
        <p:blipFill rotWithShape="1">
          <a:blip r:embed="rId3"/>
          <a:srcRect t="4767"/>
          <a:stretch/>
        </p:blipFill>
        <p:spPr>
          <a:xfrm>
            <a:off x="323528" y="3426153"/>
            <a:ext cx="4563380" cy="2886668"/>
          </a:xfrm>
          <a:prstGeom prst="rect">
            <a:avLst/>
          </a:prstGeom>
        </p:spPr>
      </p:pic>
    </p:spTree>
  </p:cSld>
  <p:clrMapOvr>
    <a:masterClrMapping/>
  </p:clrMapOvr>
  <p:transition spd="slow">
    <p:zo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FCDF75-38B0-62D8-86B5-D6297C60DF31}"/>
              </a:ext>
            </a:extLst>
          </p:cNvPr>
          <p:cNvPicPr>
            <a:picLocks noChangeAspect="1"/>
          </p:cNvPicPr>
          <p:nvPr/>
        </p:nvPicPr>
        <p:blipFill rotWithShape="1">
          <a:blip r:embed="rId2"/>
          <a:srcRect l="23225" t="15001" r="24013" b="13600"/>
          <a:stretch/>
        </p:blipFill>
        <p:spPr>
          <a:xfrm>
            <a:off x="575556" y="260648"/>
            <a:ext cx="7992888" cy="6084139"/>
          </a:xfrm>
          <a:prstGeom prst="rect">
            <a:avLst/>
          </a:prstGeom>
        </p:spPr>
      </p:pic>
    </p:spTree>
    <p:extLst>
      <p:ext uri="{BB962C8B-B14F-4D97-AF65-F5344CB8AC3E}">
        <p14:creationId xmlns:p14="http://schemas.microsoft.com/office/powerpoint/2010/main" val="1176580222"/>
      </p:ext>
    </p:extLst>
  </p:cSld>
  <p:clrMapOvr>
    <a:masterClrMapping/>
  </p:clrMapOvr>
  <p:transition spd="slow">
    <p:zo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42E482-A60B-B24C-7AF5-B634B46780B5}"/>
              </a:ext>
            </a:extLst>
          </p:cNvPr>
          <p:cNvPicPr>
            <a:picLocks noChangeAspect="1"/>
          </p:cNvPicPr>
          <p:nvPr/>
        </p:nvPicPr>
        <p:blipFill>
          <a:blip r:embed="rId2"/>
          <a:stretch>
            <a:fillRect/>
          </a:stretch>
        </p:blipFill>
        <p:spPr>
          <a:xfrm>
            <a:off x="1043608" y="1412776"/>
            <a:ext cx="7225044" cy="4736418"/>
          </a:xfrm>
          <a:prstGeom prst="rect">
            <a:avLst/>
          </a:prstGeom>
        </p:spPr>
      </p:pic>
    </p:spTree>
    <p:extLst>
      <p:ext uri="{BB962C8B-B14F-4D97-AF65-F5344CB8AC3E}">
        <p14:creationId xmlns:p14="http://schemas.microsoft.com/office/powerpoint/2010/main" val="1706605091"/>
      </p:ext>
    </p:extLst>
  </p:cSld>
  <p:clrMapOvr>
    <a:masterClrMapping/>
  </p:clrMapOvr>
  <p:transition spd="slow">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688" y="1352550"/>
            <a:ext cx="5803900" cy="458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3" name="Straight Arrow Connector 3"/>
          <p:cNvCxnSpPr>
            <a:cxnSpLocks noChangeShapeType="1"/>
          </p:cNvCxnSpPr>
          <p:nvPr/>
        </p:nvCxnSpPr>
        <p:spPr bwMode="auto">
          <a:xfrm rot="10800000" flipV="1">
            <a:off x="4286250" y="2143125"/>
            <a:ext cx="2143125" cy="1143000"/>
          </a:xfrm>
          <a:prstGeom prst="straightConnector1">
            <a:avLst/>
          </a:prstGeom>
          <a:noFill/>
          <a:ln w="41275">
            <a:solidFill>
              <a:srgbClr val="922223"/>
            </a:solidFill>
            <a:round/>
            <a:headEnd/>
            <a:tailEnd type="arrow" w="med" len="med"/>
          </a:ln>
          <a:extLst>
            <a:ext uri="{909E8E84-426E-40DD-AFC4-6F175D3DCCD1}">
              <a14:hiddenFill xmlns:a14="http://schemas.microsoft.com/office/drawing/2010/main">
                <a:noFill/>
              </a14:hiddenFill>
            </a:ext>
          </a:extLst>
        </p:spPr>
      </p:cxnSp>
      <p:sp>
        <p:nvSpPr>
          <p:cNvPr id="10244" name="TextBox 7"/>
          <p:cNvSpPr txBox="1">
            <a:spLocks noChangeArrowheads="1"/>
          </p:cNvSpPr>
          <p:nvPr/>
        </p:nvSpPr>
        <p:spPr bwMode="auto">
          <a:xfrm>
            <a:off x="6404327" y="1772816"/>
            <a:ext cx="255941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en-GB" altLang="en-US" sz="1800" dirty="0">
                <a:solidFill>
                  <a:srgbClr val="C00000"/>
                </a:solidFill>
                <a:latin typeface="Cambria" panose="02040503050406030204" pitchFamily="18" charset="0"/>
              </a:rPr>
              <a:t>Anterior axillary fold</a:t>
            </a:r>
            <a:br>
              <a:rPr lang="en-GB" altLang="en-US" sz="1800" dirty="0">
                <a:latin typeface="Cambria" panose="02040503050406030204" pitchFamily="18" charset="0"/>
              </a:rPr>
            </a:br>
            <a:r>
              <a:rPr lang="en-GB" altLang="en-US" sz="1800" dirty="0">
                <a:latin typeface="Cambria" panose="02040503050406030204" pitchFamily="18" charset="0"/>
              </a:rPr>
              <a:t>- level of lateral border</a:t>
            </a:r>
            <a:br>
              <a:rPr lang="en-GB" altLang="en-US" sz="1800" dirty="0">
                <a:latin typeface="Cambria" panose="02040503050406030204" pitchFamily="18" charset="0"/>
              </a:rPr>
            </a:br>
            <a:r>
              <a:rPr lang="en-GB" altLang="en-US" sz="1800" dirty="0">
                <a:latin typeface="Cambria" panose="02040503050406030204" pitchFamily="18" charset="0"/>
              </a:rPr>
              <a:t> of m. pectoralis major</a:t>
            </a:r>
            <a:endParaRPr lang="sr-Latn-CS" altLang="en-US" sz="1800" dirty="0"/>
          </a:p>
        </p:txBody>
      </p:sp>
      <p:cxnSp>
        <p:nvCxnSpPr>
          <p:cNvPr id="10245" name="Straight Arrow Connector 8"/>
          <p:cNvCxnSpPr>
            <a:cxnSpLocks noChangeShapeType="1"/>
            <a:stCxn id="10246" idx="1"/>
          </p:cNvCxnSpPr>
          <p:nvPr/>
        </p:nvCxnSpPr>
        <p:spPr bwMode="auto">
          <a:xfrm flipH="1">
            <a:off x="4786313" y="3247728"/>
            <a:ext cx="1752600" cy="38397"/>
          </a:xfrm>
          <a:prstGeom prst="straightConnector1">
            <a:avLst/>
          </a:prstGeom>
          <a:noFill/>
          <a:ln w="41275">
            <a:solidFill>
              <a:srgbClr val="922223"/>
            </a:solidFill>
            <a:round/>
            <a:headEnd/>
            <a:tailEnd type="arrow" w="med" len="med"/>
          </a:ln>
          <a:extLst>
            <a:ext uri="{909E8E84-426E-40DD-AFC4-6F175D3DCCD1}">
              <a14:hiddenFill xmlns:a14="http://schemas.microsoft.com/office/drawing/2010/main">
                <a:noFill/>
              </a14:hiddenFill>
            </a:ext>
          </a:extLst>
        </p:spPr>
      </p:cxnSp>
      <p:sp>
        <p:nvSpPr>
          <p:cNvPr id="10246" name="TextBox 11"/>
          <p:cNvSpPr txBox="1">
            <a:spLocks noChangeArrowheads="1"/>
          </p:cNvSpPr>
          <p:nvPr/>
        </p:nvSpPr>
        <p:spPr bwMode="auto">
          <a:xfrm>
            <a:off x="6538913" y="2786063"/>
            <a:ext cx="255941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en-GB" altLang="en-US" sz="1800" dirty="0">
                <a:solidFill>
                  <a:srgbClr val="C00000"/>
                </a:solidFill>
                <a:latin typeface="Cambria" panose="02040503050406030204" pitchFamily="18" charset="0"/>
              </a:rPr>
              <a:t>Posterior axillary fold</a:t>
            </a:r>
            <a:br>
              <a:rPr lang="en-GB" altLang="en-US" sz="1800" dirty="0">
                <a:latin typeface="Cambria" panose="02040503050406030204" pitchFamily="18" charset="0"/>
              </a:rPr>
            </a:br>
            <a:r>
              <a:rPr lang="en-GB" altLang="en-US" sz="1800" dirty="0">
                <a:latin typeface="Cambria" panose="02040503050406030204" pitchFamily="18" charset="0"/>
              </a:rPr>
              <a:t>- level of lateral border</a:t>
            </a:r>
            <a:br>
              <a:rPr lang="en-GB" altLang="en-US" sz="1800" dirty="0">
                <a:latin typeface="Cambria" panose="02040503050406030204" pitchFamily="18" charset="0"/>
              </a:rPr>
            </a:br>
            <a:r>
              <a:rPr lang="en-GB" altLang="en-US" sz="1800" dirty="0">
                <a:latin typeface="Cambria" panose="02040503050406030204" pitchFamily="18" charset="0"/>
              </a:rPr>
              <a:t> of m. latissimus dorsi</a:t>
            </a:r>
            <a:endParaRPr lang="sr-Latn-CS" altLang="en-US" sz="1800" dirty="0"/>
          </a:p>
        </p:txBody>
      </p:sp>
    </p:spTree>
  </p:cSld>
  <p:clrMapOvr>
    <a:masterClrMapping/>
  </p:clrMapOvr>
  <p:transition spd="slow">
    <p:zo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idx="4294967295"/>
          </p:nvPr>
        </p:nvSpPr>
        <p:spPr>
          <a:xfrm>
            <a:off x="295078" y="188640"/>
            <a:ext cx="8640960" cy="950391"/>
          </a:xfrm>
        </p:spPr>
        <p:txBody>
          <a:bodyPr/>
          <a:lstStyle/>
          <a:p>
            <a:pPr algn="ctr" eaLnBrk="1" hangingPunct="1"/>
            <a:r>
              <a:rPr lang="en-GB" altLang="en-US" sz="3000" b="1" dirty="0">
                <a:latin typeface="+mn-lt"/>
              </a:rPr>
              <a:t>Joints of vertebral arches or articular processes </a:t>
            </a:r>
            <a:br>
              <a:rPr lang="en-GB" altLang="en-US" sz="3000" b="1" dirty="0">
                <a:latin typeface="+mn-lt"/>
              </a:rPr>
            </a:br>
            <a:r>
              <a:rPr lang="sr-Latn-CS" altLang="en-US" sz="3000" b="1" dirty="0">
                <a:latin typeface="+mn-lt"/>
              </a:rPr>
              <a:t>(</a:t>
            </a:r>
            <a:r>
              <a:rPr lang="sr-Latn-CS" altLang="en-US" sz="3000" b="1" dirty="0" err="1">
                <a:latin typeface="+mn-lt"/>
              </a:rPr>
              <a:t>artt</a:t>
            </a:r>
            <a:r>
              <a:rPr lang="sr-Latn-CS" altLang="en-US" sz="3000" b="1" dirty="0">
                <a:latin typeface="+mn-lt"/>
              </a:rPr>
              <a:t>. z</a:t>
            </a:r>
            <a:r>
              <a:rPr lang="en-GB" altLang="en-US" sz="3000" b="1" dirty="0">
                <a:latin typeface="+mn-lt"/>
              </a:rPr>
              <a:t>y</a:t>
            </a:r>
            <a:r>
              <a:rPr lang="sr-Latn-CS" altLang="en-US" sz="3000" b="1" dirty="0" err="1">
                <a:latin typeface="+mn-lt"/>
              </a:rPr>
              <a:t>gapophysiales</a:t>
            </a:r>
            <a:r>
              <a:rPr lang="sr-Latn-CS" altLang="en-US" sz="3000" b="1" dirty="0">
                <a:latin typeface="+mn-lt"/>
              </a:rPr>
              <a:t>)</a:t>
            </a:r>
            <a:r>
              <a:rPr lang="en-GB" altLang="en-US" sz="3000" b="1" dirty="0">
                <a:latin typeface="+mn-lt"/>
              </a:rPr>
              <a:t> – facet joints</a:t>
            </a:r>
            <a:endParaRPr lang="sr-Latn-CS" altLang="en-US" sz="3000" b="1" dirty="0">
              <a:latin typeface="+mn-lt"/>
            </a:endParaRPr>
          </a:p>
        </p:txBody>
      </p:sp>
      <p:sp>
        <p:nvSpPr>
          <p:cNvPr id="32771" name="Content Placeholder 2"/>
          <p:cNvSpPr txBox="1">
            <a:spLocks noChangeArrowheads="1"/>
          </p:cNvSpPr>
          <p:nvPr/>
        </p:nvSpPr>
        <p:spPr bwMode="auto">
          <a:xfrm>
            <a:off x="0" y="1336641"/>
            <a:ext cx="9144000"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Char char="-"/>
            </a:pPr>
            <a:r>
              <a:rPr lang="en-GB" altLang="en-US" sz="2200" b="0" i="0" dirty="0">
                <a:latin typeface="+mn-lt"/>
              </a:rPr>
              <a:t>Articular surfaces</a:t>
            </a:r>
            <a:r>
              <a:rPr lang="sr-Latn-CS" altLang="en-US" sz="2200" b="0" i="0" dirty="0">
                <a:latin typeface="+mn-lt"/>
              </a:rPr>
              <a:t>:</a:t>
            </a:r>
          </a:p>
          <a:p>
            <a:pPr eaLnBrk="1" hangingPunct="1">
              <a:buFontTx/>
              <a:buNone/>
            </a:pPr>
            <a:r>
              <a:rPr lang="sr-Latn-CS" altLang="en-US" sz="2200" b="0" i="0" dirty="0">
                <a:latin typeface="+mn-lt"/>
              </a:rPr>
              <a:t>	1) </a:t>
            </a:r>
            <a:r>
              <a:rPr lang="sr-Latn-CS" altLang="en-US" sz="2200" b="0" i="0" dirty="0" err="1">
                <a:latin typeface="+mn-lt"/>
              </a:rPr>
              <a:t>Processus</a:t>
            </a:r>
            <a:r>
              <a:rPr lang="sr-Latn-CS" altLang="en-US" sz="2200" b="0" i="0" dirty="0">
                <a:latin typeface="+mn-lt"/>
              </a:rPr>
              <a:t> </a:t>
            </a:r>
            <a:r>
              <a:rPr lang="sr-Latn-CS" altLang="en-US" sz="2200" b="0" i="0" dirty="0" err="1">
                <a:latin typeface="+mn-lt"/>
              </a:rPr>
              <a:t>articularis</a:t>
            </a:r>
            <a:r>
              <a:rPr lang="sr-Latn-CS" altLang="en-US" sz="2200" b="0" i="0" dirty="0">
                <a:latin typeface="+mn-lt"/>
              </a:rPr>
              <a:t> </a:t>
            </a:r>
            <a:r>
              <a:rPr lang="sr-Latn-CS" altLang="en-US" sz="2200" b="0" i="0" dirty="0" err="1">
                <a:latin typeface="+mn-lt"/>
              </a:rPr>
              <a:t>superior</a:t>
            </a:r>
            <a:br>
              <a:rPr lang="sr-Latn-CS" altLang="en-US" sz="2200" b="0" i="0" dirty="0">
                <a:latin typeface="+mn-lt"/>
              </a:rPr>
            </a:br>
            <a:r>
              <a:rPr lang="sr-Latn-CS" altLang="en-US" sz="2200" b="0" i="0" dirty="0">
                <a:latin typeface="+mn-lt"/>
              </a:rPr>
              <a:t>     (</a:t>
            </a:r>
            <a:r>
              <a:rPr lang="en-GB" altLang="en-US" sz="2200" b="0" i="0" dirty="0">
                <a:latin typeface="+mn-lt"/>
              </a:rPr>
              <a:t>of distal vertebra</a:t>
            </a:r>
            <a:r>
              <a:rPr lang="sr-Latn-CS" altLang="en-US" sz="2200" b="0" i="0" dirty="0">
                <a:latin typeface="+mn-lt"/>
              </a:rPr>
              <a:t>)</a:t>
            </a:r>
            <a:br>
              <a:rPr lang="sr-Latn-CS" altLang="en-US" sz="2200" b="0" i="0" dirty="0">
                <a:latin typeface="+mn-lt"/>
              </a:rPr>
            </a:br>
            <a:r>
              <a:rPr lang="sr-Latn-CS" altLang="en-US" sz="2200" b="0" i="0" dirty="0">
                <a:latin typeface="+mn-lt"/>
              </a:rPr>
              <a:t> ---------------------------------</a:t>
            </a:r>
            <a:br>
              <a:rPr lang="sr-Latn-CS" altLang="en-US" sz="2200" b="0" i="0" dirty="0">
                <a:latin typeface="+mn-lt"/>
              </a:rPr>
            </a:br>
            <a:r>
              <a:rPr lang="sr-Latn-CS" altLang="en-US" sz="2200" b="0" i="0" dirty="0">
                <a:latin typeface="+mn-lt"/>
              </a:rPr>
              <a:t>2) </a:t>
            </a:r>
            <a:r>
              <a:rPr lang="sr-Latn-CS" altLang="en-US" sz="2200" b="0" i="0" dirty="0" err="1">
                <a:latin typeface="+mn-lt"/>
              </a:rPr>
              <a:t>Processus</a:t>
            </a:r>
            <a:r>
              <a:rPr lang="sr-Latn-CS" altLang="en-US" sz="2200" b="0" i="0" dirty="0">
                <a:latin typeface="+mn-lt"/>
              </a:rPr>
              <a:t> </a:t>
            </a:r>
            <a:r>
              <a:rPr lang="sr-Latn-CS" altLang="en-US" sz="2200" b="0" i="0" dirty="0" err="1">
                <a:latin typeface="+mn-lt"/>
              </a:rPr>
              <a:t>articularis</a:t>
            </a:r>
            <a:r>
              <a:rPr lang="sr-Latn-CS" altLang="en-US" sz="2200" b="0" i="0" dirty="0">
                <a:latin typeface="+mn-lt"/>
              </a:rPr>
              <a:t> </a:t>
            </a:r>
            <a:r>
              <a:rPr lang="sr-Latn-CS" altLang="en-US" sz="2200" b="0" i="0" dirty="0" err="1">
                <a:latin typeface="+mn-lt"/>
              </a:rPr>
              <a:t>inferior</a:t>
            </a:r>
            <a:br>
              <a:rPr lang="sr-Latn-CS" altLang="en-US" sz="2200" b="0" i="0" dirty="0">
                <a:latin typeface="+mn-lt"/>
              </a:rPr>
            </a:br>
            <a:r>
              <a:rPr lang="sr-Latn-CS" altLang="en-US" sz="2200" b="0" i="0" dirty="0">
                <a:latin typeface="+mn-lt"/>
              </a:rPr>
              <a:t>     (</a:t>
            </a:r>
            <a:r>
              <a:rPr lang="en-GB" altLang="en-US" sz="2200" b="0" i="0" dirty="0">
                <a:latin typeface="+mn-lt"/>
              </a:rPr>
              <a:t>of proximal vertebra </a:t>
            </a:r>
            <a:r>
              <a:rPr lang="sr-Latn-CS" altLang="en-US" sz="2200" b="0" i="0" dirty="0">
                <a:latin typeface="+mn-lt"/>
              </a:rPr>
              <a:t>)</a:t>
            </a:r>
          </a:p>
          <a:p>
            <a:pPr eaLnBrk="1" hangingPunct="1">
              <a:buFontTx/>
              <a:buChar char="-"/>
            </a:pPr>
            <a:r>
              <a:rPr lang="en-GB" sz="2200" b="0" i="0" dirty="0">
                <a:latin typeface="+mn-lt"/>
              </a:rPr>
              <a:t>Each joint is surrounded by a </a:t>
            </a:r>
            <a:br>
              <a:rPr lang="en-GB" sz="2200" b="0" i="0" dirty="0">
                <a:latin typeface="+mn-lt"/>
              </a:rPr>
            </a:br>
            <a:r>
              <a:rPr lang="en-GB" sz="2200" b="0" i="0" dirty="0">
                <a:latin typeface="+mn-lt"/>
              </a:rPr>
              <a:t>thin joint capsule (</a:t>
            </a:r>
            <a:r>
              <a:rPr lang="en-GB" sz="2200" b="0" i="0" dirty="0" err="1">
                <a:latin typeface="+mn-lt"/>
              </a:rPr>
              <a:t>capsula</a:t>
            </a:r>
            <a:r>
              <a:rPr lang="en-GB" sz="2200" b="0" i="0" dirty="0">
                <a:latin typeface="+mn-lt"/>
              </a:rPr>
              <a:t> </a:t>
            </a:r>
            <a:r>
              <a:rPr lang="en-GB" sz="2200" b="0" i="0" dirty="0" err="1">
                <a:latin typeface="+mn-lt"/>
              </a:rPr>
              <a:t>articularis</a:t>
            </a:r>
            <a:r>
              <a:rPr lang="en-GB" sz="2200" b="0" i="0" dirty="0">
                <a:latin typeface="+mn-lt"/>
              </a:rPr>
              <a:t>),</a:t>
            </a:r>
            <a:br>
              <a:rPr lang="en-GB" sz="2200" b="0" i="0" dirty="0">
                <a:latin typeface="+mn-lt"/>
              </a:rPr>
            </a:br>
            <a:r>
              <a:rPr lang="en-GB" sz="2200" b="0" i="0" dirty="0">
                <a:latin typeface="+mn-lt"/>
              </a:rPr>
              <a:t>that attaches to the margins of </a:t>
            </a:r>
            <a:br>
              <a:rPr lang="en-GB" sz="2200" b="0" i="0" dirty="0">
                <a:latin typeface="+mn-lt"/>
              </a:rPr>
            </a:br>
            <a:r>
              <a:rPr lang="en-GB" sz="2200" b="0" i="0" dirty="0">
                <a:latin typeface="+mn-lt"/>
              </a:rPr>
              <a:t>articular surfaces</a:t>
            </a:r>
          </a:p>
          <a:p>
            <a:pPr eaLnBrk="1" hangingPunct="1">
              <a:buFontTx/>
              <a:buChar char="-"/>
            </a:pPr>
            <a:r>
              <a:rPr lang="en-GB" sz="2200" b="0" i="0" dirty="0"/>
              <a:t>Accessory ligaments unite the laminae, transverse processes, and spinous processes and help stabilize the joints.</a:t>
            </a:r>
            <a:endParaRPr lang="en-GB" sz="2200" b="0" i="0" dirty="0">
              <a:latin typeface="+mn-lt"/>
            </a:endParaRPr>
          </a:p>
          <a:p>
            <a:pPr eaLnBrk="1" hangingPunct="1">
              <a:buFontTx/>
              <a:buChar char="-"/>
            </a:pPr>
            <a:r>
              <a:rPr lang="en-GB" altLang="en-US" sz="2200" b="0" i="0" dirty="0">
                <a:latin typeface="+mn-lt"/>
              </a:rPr>
              <a:t>Movements</a:t>
            </a:r>
            <a:r>
              <a:rPr lang="sr-Latn-CS" altLang="en-US" sz="2200" b="0" i="0" dirty="0"/>
              <a:t>: </a:t>
            </a:r>
            <a:r>
              <a:rPr lang="sr-Cyrl-CS" altLang="en-US" sz="2400" b="0" i="0" dirty="0">
                <a:latin typeface="Cambria" panose="02040503050406030204" pitchFamily="18" charset="0"/>
              </a:rPr>
              <a:t>	</a:t>
            </a:r>
            <a:br>
              <a:rPr lang="sr-Latn-CS" altLang="en-US" sz="2400" b="0" i="0" dirty="0"/>
            </a:br>
            <a:r>
              <a:rPr lang="sr-Latn-CS" altLang="en-US" sz="1800" b="0" i="0" dirty="0"/>
              <a:t>-</a:t>
            </a:r>
            <a:r>
              <a:rPr lang="en-GB" altLang="en-US" sz="1800" b="0" i="0" dirty="0"/>
              <a:t> </a:t>
            </a:r>
            <a:r>
              <a:rPr lang="en-GB" sz="2200" b="0" i="0" dirty="0"/>
              <a:t>gliding movements between the articular processes; lateral flexion</a:t>
            </a:r>
            <a:endParaRPr lang="en-GB" altLang="en-US" sz="2200" b="0" i="0" dirty="0"/>
          </a:p>
          <a:p>
            <a:pPr eaLnBrk="1" hangingPunct="1">
              <a:buFontTx/>
              <a:buChar char="-"/>
            </a:pPr>
            <a:r>
              <a:rPr lang="en-GB" altLang="en-US" sz="1800" b="0" i="0" dirty="0"/>
              <a:t>- </a:t>
            </a:r>
            <a:r>
              <a:rPr lang="sr-Latn-CS" altLang="en-US" sz="1800" b="0" i="0" dirty="0"/>
              <a:t> </a:t>
            </a:r>
            <a:r>
              <a:rPr lang="en-GB" altLang="en-US" sz="1800" b="0" i="0" dirty="0">
                <a:latin typeface="Cambria" panose="02040503050406030204" pitchFamily="18" charset="0"/>
              </a:rPr>
              <a:t>lower amplitude of movements in thoracic part of vertebral column</a:t>
            </a:r>
            <a:r>
              <a:rPr lang="sr-Latn-CS" altLang="en-US" sz="1800" b="0" i="0" dirty="0"/>
              <a:t>	</a:t>
            </a:r>
          </a:p>
          <a:p>
            <a:pPr eaLnBrk="1" hangingPunct="1">
              <a:buFontTx/>
              <a:buNone/>
            </a:pPr>
            <a:r>
              <a:rPr lang="sr-Latn-CS" altLang="en-US" sz="2400" b="0" i="0" dirty="0"/>
              <a:t>	</a:t>
            </a:r>
          </a:p>
        </p:txBody>
      </p:sp>
      <p:pic>
        <p:nvPicPr>
          <p:cNvPr id="32772" name="Picture 7" descr="0021 spoj rebra sa pršlj"/>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4867" y="1139031"/>
            <a:ext cx="4354055" cy="3835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idx="4294967295"/>
          </p:nvPr>
        </p:nvSpPr>
        <p:spPr>
          <a:xfrm>
            <a:off x="295078" y="188641"/>
            <a:ext cx="8640960" cy="576064"/>
          </a:xfrm>
        </p:spPr>
        <p:txBody>
          <a:bodyPr/>
          <a:lstStyle/>
          <a:p>
            <a:pPr algn="ctr" eaLnBrk="1" hangingPunct="1"/>
            <a:r>
              <a:rPr lang="en-GB" altLang="en-US" sz="3200" b="1" dirty="0">
                <a:latin typeface="+mn-lt"/>
              </a:rPr>
              <a:t>Accessory ligaments of vertebral joints</a:t>
            </a:r>
            <a:endParaRPr lang="sr-Latn-CS" altLang="en-US" sz="3000" b="1" dirty="0">
              <a:latin typeface="+mn-lt"/>
            </a:endParaRPr>
          </a:p>
        </p:txBody>
      </p:sp>
      <p:sp>
        <p:nvSpPr>
          <p:cNvPr id="32771" name="Content Placeholder 2"/>
          <p:cNvSpPr txBox="1">
            <a:spLocks noChangeArrowheads="1"/>
          </p:cNvSpPr>
          <p:nvPr/>
        </p:nvSpPr>
        <p:spPr bwMode="auto">
          <a:xfrm>
            <a:off x="0" y="908720"/>
            <a:ext cx="9144000"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Char char="-"/>
            </a:pPr>
            <a:r>
              <a:rPr lang="en-GB" altLang="en-US" sz="2200" b="0" i="0" dirty="0">
                <a:latin typeface="+mn-lt"/>
              </a:rPr>
              <a:t>Articular surfaces</a:t>
            </a:r>
            <a:r>
              <a:rPr lang="sr-Latn-CS" altLang="en-US" sz="2200" b="0" i="0" dirty="0">
                <a:latin typeface="+mn-lt"/>
              </a:rPr>
              <a:t>:</a:t>
            </a:r>
          </a:p>
          <a:p>
            <a:pPr eaLnBrk="1" hangingPunct="1">
              <a:buFontTx/>
              <a:buNone/>
            </a:pPr>
            <a:r>
              <a:rPr lang="sr-Latn-CS" altLang="en-US" sz="2200" b="0" i="0" dirty="0">
                <a:latin typeface="+mn-lt"/>
              </a:rPr>
              <a:t>	1) </a:t>
            </a:r>
            <a:r>
              <a:rPr lang="sr-Latn-CS" altLang="en-US" sz="2200" b="0" i="0" dirty="0" err="1">
                <a:latin typeface="+mn-lt"/>
              </a:rPr>
              <a:t>Processus</a:t>
            </a:r>
            <a:r>
              <a:rPr lang="sr-Latn-CS" altLang="en-US" sz="2200" b="0" i="0" dirty="0">
                <a:latin typeface="+mn-lt"/>
              </a:rPr>
              <a:t> </a:t>
            </a:r>
            <a:r>
              <a:rPr lang="sr-Latn-CS" altLang="en-US" sz="2200" b="0" i="0" dirty="0" err="1">
                <a:latin typeface="+mn-lt"/>
              </a:rPr>
              <a:t>articularis</a:t>
            </a:r>
            <a:r>
              <a:rPr lang="sr-Latn-CS" altLang="en-US" sz="2200" b="0" i="0" dirty="0">
                <a:latin typeface="+mn-lt"/>
              </a:rPr>
              <a:t> </a:t>
            </a:r>
            <a:r>
              <a:rPr lang="sr-Latn-CS" altLang="en-US" sz="2200" b="0" i="0" dirty="0" err="1">
                <a:latin typeface="+mn-lt"/>
              </a:rPr>
              <a:t>superior</a:t>
            </a:r>
            <a:br>
              <a:rPr lang="sr-Latn-CS" altLang="en-US" sz="2200" b="0" i="0" dirty="0">
                <a:latin typeface="+mn-lt"/>
              </a:rPr>
            </a:br>
            <a:r>
              <a:rPr lang="sr-Latn-CS" altLang="en-US" sz="2200" b="0" i="0" dirty="0">
                <a:latin typeface="+mn-lt"/>
              </a:rPr>
              <a:t>     (</a:t>
            </a:r>
            <a:r>
              <a:rPr lang="en-GB" altLang="en-US" sz="2200" b="0" i="0" dirty="0">
                <a:latin typeface="+mn-lt"/>
              </a:rPr>
              <a:t>of distal vertebra</a:t>
            </a:r>
            <a:r>
              <a:rPr lang="sr-Latn-CS" altLang="en-US" sz="2200" b="0" i="0" dirty="0">
                <a:latin typeface="+mn-lt"/>
              </a:rPr>
              <a:t>)</a:t>
            </a:r>
            <a:br>
              <a:rPr lang="sr-Latn-CS" altLang="en-US" sz="2200" b="0" i="0" dirty="0">
                <a:latin typeface="+mn-lt"/>
              </a:rPr>
            </a:br>
            <a:r>
              <a:rPr lang="sr-Latn-CS" altLang="en-US" sz="2200" b="0" i="0" dirty="0">
                <a:latin typeface="+mn-lt"/>
              </a:rPr>
              <a:t> ---------------------------------</a:t>
            </a:r>
            <a:br>
              <a:rPr lang="sr-Latn-CS" altLang="en-US" sz="2200" b="0" i="0" dirty="0">
                <a:latin typeface="+mn-lt"/>
              </a:rPr>
            </a:br>
            <a:r>
              <a:rPr lang="sr-Latn-CS" altLang="en-US" sz="2200" b="0" i="0" dirty="0">
                <a:latin typeface="+mn-lt"/>
              </a:rPr>
              <a:t>2) </a:t>
            </a:r>
            <a:r>
              <a:rPr lang="sr-Latn-CS" altLang="en-US" sz="2200" b="0" i="0" dirty="0" err="1">
                <a:latin typeface="+mn-lt"/>
              </a:rPr>
              <a:t>Processus</a:t>
            </a:r>
            <a:r>
              <a:rPr lang="sr-Latn-CS" altLang="en-US" sz="2200" b="0" i="0" dirty="0">
                <a:latin typeface="+mn-lt"/>
              </a:rPr>
              <a:t> </a:t>
            </a:r>
            <a:r>
              <a:rPr lang="sr-Latn-CS" altLang="en-US" sz="2200" b="0" i="0" dirty="0" err="1">
                <a:latin typeface="+mn-lt"/>
              </a:rPr>
              <a:t>articularis</a:t>
            </a:r>
            <a:r>
              <a:rPr lang="sr-Latn-CS" altLang="en-US" sz="2200" b="0" i="0" dirty="0">
                <a:latin typeface="+mn-lt"/>
              </a:rPr>
              <a:t> </a:t>
            </a:r>
            <a:r>
              <a:rPr lang="sr-Latn-CS" altLang="en-US" sz="2200" b="0" i="0" dirty="0" err="1">
                <a:latin typeface="+mn-lt"/>
              </a:rPr>
              <a:t>inferior</a:t>
            </a:r>
            <a:br>
              <a:rPr lang="sr-Latn-CS" altLang="en-US" sz="2200" b="0" i="0" dirty="0">
                <a:latin typeface="+mn-lt"/>
              </a:rPr>
            </a:br>
            <a:r>
              <a:rPr lang="sr-Latn-CS" altLang="en-US" sz="2200" b="0" i="0" dirty="0">
                <a:latin typeface="+mn-lt"/>
              </a:rPr>
              <a:t>     (</a:t>
            </a:r>
            <a:r>
              <a:rPr lang="en-GB" altLang="en-US" sz="2200" b="0" i="0" dirty="0">
                <a:latin typeface="+mn-lt"/>
              </a:rPr>
              <a:t>of proximal vertebra </a:t>
            </a:r>
            <a:r>
              <a:rPr lang="sr-Latn-CS" altLang="en-US" sz="2200" b="0" i="0" dirty="0">
                <a:latin typeface="+mn-lt"/>
              </a:rPr>
              <a:t>)</a:t>
            </a:r>
          </a:p>
          <a:p>
            <a:pPr eaLnBrk="1" hangingPunct="1">
              <a:buFontTx/>
              <a:buChar char="-"/>
            </a:pPr>
            <a:r>
              <a:rPr lang="en-GB" sz="2200" b="0" i="0" dirty="0">
                <a:latin typeface="+mn-lt"/>
              </a:rPr>
              <a:t>Each joint is surrounded by a </a:t>
            </a:r>
            <a:br>
              <a:rPr lang="en-GB" sz="2200" b="0" i="0" dirty="0">
                <a:latin typeface="+mn-lt"/>
              </a:rPr>
            </a:br>
            <a:r>
              <a:rPr lang="en-GB" sz="2200" b="0" i="0" dirty="0">
                <a:latin typeface="+mn-lt"/>
              </a:rPr>
              <a:t>thin joint capsule (</a:t>
            </a:r>
            <a:r>
              <a:rPr lang="en-GB" sz="2200" b="0" i="0" dirty="0" err="1">
                <a:latin typeface="+mn-lt"/>
              </a:rPr>
              <a:t>capsula</a:t>
            </a:r>
            <a:r>
              <a:rPr lang="en-GB" sz="2200" b="0" i="0" dirty="0">
                <a:latin typeface="+mn-lt"/>
              </a:rPr>
              <a:t> </a:t>
            </a:r>
            <a:r>
              <a:rPr lang="en-GB" sz="2200" b="0" i="0" dirty="0" err="1">
                <a:latin typeface="+mn-lt"/>
              </a:rPr>
              <a:t>articularis</a:t>
            </a:r>
            <a:r>
              <a:rPr lang="en-GB" sz="2200" b="0" i="0" dirty="0">
                <a:latin typeface="+mn-lt"/>
              </a:rPr>
              <a:t>),</a:t>
            </a:r>
            <a:br>
              <a:rPr lang="en-GB" sz="2200" b="0" i="0" dirty="0">
                <a:latin typeface="+mn-lt"/>
              </a:rPr>
            </a:br>
            <a:r>
              <a:rPr lang="en-GB" sz="2200" b="0" i="0" dirty="0">
                <a:latin typeface="+mn-lt"/>
              </a:rPr>
              <a:t>that attaches to the margins of </a:t>
            </a:r>
            <a:br>
              <a:rPr lang="en-GB" sz="2200" b="0" i="0" dirty="0">
                <a:latin typeface="+mn-lt"/>
              </a:rPr>
            </a:br>
            <a:r>
              <a:rPr lang="en-GB" sz="2200" b="0" i="0" dirty="0">
                <a:latin typeface="+mn-lt"/>
              </a:rPr>
              <a:t>articular surfaces</a:t>
            </a:r>
          </a:p>
          <a:p>
            <a:pPr eaLnBrk="1" hangingPunct="1">
              <a:buFontTx/>
              <a:buChar char="-"/>
            </a:pPr>
            <a:r>
              <a:rPr lang="en-GB" sz="2200" b="0" i="0" dirty="0"/>
              <a:t>Accessory ligaments unite the laminae, transverse processes, and spinous processes and help stabilize the joints.</a:t>
            </a:r>
            <a:endParaRPr lang="en-GB" sz="2200" b="0" i="0" dirty="0">
              <a:latin typeface="+mn-lt"/>
            </a:endParaRPr>
          </a:p>
          <a:p>
            <a:pPr eaLnBrk="1" hangingPunct="1">
              <a:buFontTx/>
              <a:buChar char="-"/>
            </a:pPr>
            <a:r>
              <a:rPr lang="en-GB" altLang="en-US" sz="2200" b="0" i="0" dirty="0">
                <a:latin typeface="+mn-lt"/>
              </a:rPr>
              <a:t>Movements</a:t>
            </a:r>
            <a:r>
              <a:rPr lang="sr-Latn-CS" altLang="en-US" sz="2200" b="0" i="0" dirty="0"/>
              <a:t>: </a:t>
            </a:r>
            <a:r>
              <a:rPr lang="sr-Cyrl-CS" altLang="en-US" sz="2400" b="0" i="0" dirty="0">
                <a:latin typeface="Cambria" panose="02040503050406030204" pitchFamily="18" charset="0"/>
              </a:rPr>
              <a:t>	</a:t>
            </a:r>
            <a:br>
              <a:rPr lang="sr-Latn-CS" altLang="en-US" sz="2400" b="0" i="0" dirty="0"/>
            </a:br>
            <a:r>
              <a:rPr lang="sr-Latn-CS" altLang="en-US" sz="1800" b="0" i="0" dirty="0"/>
              <a:t>-</a:t>
            </a:r>
            <a:r>
              <a:rPr lang="en-GB" altLang="en-US" sz="1800" b="0" i="0" dirty="0"/>
              <a:t> </a:t>
            </a:r>
            <a:r>
              <a:rPr lang="en-GB" sz="2200" b="0" i="0" dirty="0"/>
              <a:t>gliding movements between the articular processes; lateral flexion</a:t>
            </a:r>
            <a:endParaRPr lang="en-GB" altLang="en-US" sz="2200" b="0" i="0" dirty="0"/>
          </a:p>
          <a:p>
            <a:pPr eaLnBrk="1" hangingPunct="1">
              <a:buFontTx/>
              <a:buChar char="-"/>
            </a:pPr>
            <a:r>
              <a:rPr lang="en-GB" altLang="en-US" sz="1800" b="0" i="0" dirty="0"/>
              <a:t>- </a:t>
            </a:r>
            <a:r>
              <a:rPr lang="sr-Latn-CS" altLang="en-US" sz="1800" b="0" i="0" dirty="0"/>
              <a:t> </a:t>
            </a:r>
            <a:r>
              <a:rPr lang="en-GB" altLang="en-US" sz="1800" b="0" i="0" dirty="0">
                <a:latin typeface="Cambria" panose="02040503050406030204" pitchFamily="18" charset="0"/>
              </a:rPr>
              <a:t>lower amplitude of movements in thoracic part of vertebral column</a:t>
            </a:r>
            <a:r>
              <a:rPr lang="sr-Latn-CS" altLang="en-US" sz="1800" b="0" i="0" dirty="0"/>
              <a:t>	</a:t>
            </a:r>
          </a:p>
          <a:p>
            <a:pPr eaLnBrk="1" hangingPunct="1">
              <a:buFontTx/>
              <a:buNone/>
            </a:pPr>
            <a:r>
              <a:rPr lang="sr-Latn-CS" altLang="en-US" sz="2400" b="0" i="0" dirty="0"/>
              <a:t>	</a:t>
            </a:r>
          </a:p>
        </p:txBody>
      </p:sp>
      <p:pic>
        <p:nvPicPr>
          <p:cNvPr id="32772" name="Picture 7" descr="0021 spoj rebra sa pršlj"/>
          <p:cNvPicPr>
            <a:picLocks noChangeAspect="1" noChangeArrowheads="1"/>
          </p:cNvPicPr>
          <p:nvPr/>
        </p:nvPicPr>
        <p:blipFill rotWithShape="1">
          <a:blip r:embed="rId2">
            <a:extLst>
              <a:ext uri="{28A0092B-C50C-407E-A947-70E740481C1C}">
                <a14:useLocalDpi xmlns:a14="http://schemas.microsoft.com/office/drawing/2010/main" val="0"/>
              </a:ext>
            </a:extLst>
          </a:blip>
          <a:srcRect t="7509"/>
          <a:stretch/>
        </p:blipFill>
        <p:spPr bwMode="auto">
          <a:xfrm>
            <a:off x="4572000" y="908720"/>
            <a:ext cx="4354055" cy="3547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1113333"/>
      </p:ext>
    </p:extLst>
  </p:cSld>
  <p:clrMapOvr>
    <a:masterClrMapping/>
  </p:clrMapOvr>
  <p:transition spd="slow">
    <p:zo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2"/>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4605214" y="2221583"/>
            <a:ext cx="4475162" cy="4473575"/>
          </a:xfrm>
        </p:spPr>
      </p:pic>
      <p:sp>
        <p:nvSpPr>
          <p:cNvPr id="33796" name="Content Placeholder 2"/>
          <p:cNvSpPr txBox="1">
            <a:spLocks noChangeArrowheads="1"/>
          </p:cNvSpPr>
          <p:nvPr/>
        </p:nvSpPr>
        <p:spPr bwMode="auto">
          <a:xfrm>
            <a:off x="-23872" y="2643188"/>
            <a:ext cx="9144000"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Char char="-"/>
            </a:pPr>
            <a:endParaRPr lang="sr-Latn-CS" altLang="en-US" sz="2400" b="0" i="0"/>
          </a:p>
        </p:txBody>
      </p:sp>
      <p:sp>
        <p:nvSpPr>
          <p:cNvPr id="33797" name="Content Placeholder 2"/>
          <p:cNvSpPr txBox="1">
            <a:spLocks noChangeArrowheads="1"/>
          </p:cNvSpPr>
          <p:nvPr/>
        </p:nvSpPr>
        <p:spPr bwMode="auto">
          <a:xfrm>
            <a:off x="-23872" y="919620"/>
            <a:ext cx="8959910"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Char char="-"/>
            </a:pPr>
            <a:r>
              <a:rPr lang="sr-Latn-CS" altLang="en-US" sz="3200" b="1" dirty="0">
                <a:solidFill>
                  <a:srgbClr val="C00000"/>
                </a:solidFill>
                <a:latin typeface="Perpetua" panose="02020502060401020303" pitchFamily="18" charset="0"/>
              </a:rPr>
              <a:t>Ligamenta </a:t>
            </a:r>
            <a:r>
              <a:rPr lang="sr-Latn-CS" altLang="en-US" sz="3200" b="1" dirty="0" err="1">
                <a:solidFill>
                  <a:srgbClr val="C00000"/>
                </a:solidFill>
                <a:latin typeface="Perpetua" panose="02020502060401020303" pitchFamily="18" charset="0"/>
              </a:rPr>
              <a:t>flava</a:t>
            </a:r>
            <a:endParaRPr lang="en-GB" altLang="en-US" sz="2000" b="0" i="0" dirty="0">
              <a:solidFill>
                <a:srgbClr val="C00000"/>
              </a:solidFill>
              <a:latin typeface="Cambria" panose="02040503050406030204" pitchFamily="18" charset="0"/>
            </a:endParaRPr>
          </a:p>
          <a:p>
            <a:pPr eaLnBrk="1" hangingPunct="1">
              <a:buFontTx/>
              <a:buChar char="-"/>
            </a:pPr>
            <a:r>
              <a:rPr lang="en-GB" sz="2200" dirty="0"/>
              <a:t>These ligaments extend almost vertically from the lamina above to the lamina below; ligaments of opposite sides </a:t>
            </a:r>
            <a:r>
              <a:rPr lang="en-GB" sz="2200" dirty="0" err="1"/>
              <a:t>Rright</a:t>
            </a:r>
            <a:r>
              <a:rPr lang="en-GB" sz="2200" dirty="0"/>
              <a:t> and left lamina) meeting and blending in the midline</a:t>
            </a:r>
            <a:endParaRPr lang="sr-Latn-CS" altLang="en-US" sz="2200" b="0" i="0" dirty="0"/>
          </a:p>
          <a:p>
            <a:pPr eaLnBrk="1" hangingPunct="1">
              <a:buFontTx/>
              <a:buChar char="-"/>
            </a:pPr>
            <a:r>
              <a:rPr lang="en-GB" altLang="en-US" sz="2200" dirty="0">
                <a:latin typeface="+mn-lt"/>
              </a:rPr>
              <a:t>Right and left band of these ligaments,</a:t>
            </a:r>
            <a:br>
              <a:rPr lang="en-GB" altLang="en-US" sz="2200" dirty="0">
                <a:latin typeface="+mn-lt"/>
              </a:rPr>
            </a:br>
            <a:r>
              <a:rPr lang="en-GB" sz="2200" dirty="0"/>
              <a:t>blending in the midline, form the </a:t>
            </a:r>
            <a:br>
              <a:rPr lang="en-GB" sz="2200" dirty="0"/>
            </a:br>
            <a:r>
              <a:rPr lang="en-GB" sz="2200" dirty="0"/>
              <a:t>posterior wall of vertebral canal</a:t>
            </a:r>
          </a:p>
          <a:p>
            <a:pPr eaLnBrk="1" hangingPunct="1">
              <a:buFontTx/>
              <a:buChar char="-"/>
            </a:pPr>
            <a:r>
              <a:rPr lang="en-GB" sz="2200" dirty="0"/>
              <a:t>These ligaments resist separation of the </a:t>
            </a:r>
            <a:br>
              <a:rPr lang="en-GB" sz="2200" dirty="0"/>
            </a:br>
            <a:r>
              <a:rPr lang="en-GB" sz="2200" dirty="0"/>
              <a:t>vertebral lamina by limiting abrupt </a:t>
            </a:r>
            <a:br>
              <a:rPr lang="en-GB" sz="2200" dirty="0"/>
            </a:br>
            <a:r>
              <a:rPr lang="en-GB" sz="2200" dirty="0"/>
              <a:t>flexion of the vertebral column, and </a:t>
            </a:r>
            <a:br>
              <a:rPr lang="en-GB" sz="2200" dirty="0"/>
            </a:br>
            <a:r>
              <a:rPr lang="en-GB" sz="2200" dirty="0"/>
              <a:t>thereby prevent injury to the IV discs.</a:t>
            </a:r>
          </a:p>
          <a:p>
            <a:pPr eaLnBrk="1" hangingPunct="1">
              <a:buFontTx/>
              <a:buChar char="-"/>
            </a:pPr>
            <a:r>
              <a:rPr lang="en-GB" sz="2200" dirty="0"/>
              <a:t>Passive extensor of the vertebral column</a:t>
            </a:r>
          </a:p>
          <a:p>
            <a:pPr eaLnBrk="1" hangingPunct="1">
              <a:buFontTx/>
              <a:buChar char="-"/>
            </a:pPr>
            <a:r>
              <a:rPr lang="en-GB" sz="2200" dirty="0"/>
              <a:t>Help preserve the normal curvatures of</a:t>
            </a:r>
            <a:br>
              <a:rPr lang="en-GB" sz="2200" dirty="0"/>
            </a:br>
            <a:r>
              <a:rPr lang="en-GB" sz="2200" dirty="0"/>
              <a:t>the vertebral column</a:t>
            </a:r>
          </a:p>
          <a:p>
            <a:pPr marL="0" indent="0" eaLnBrk="1" hangingPunct="1">
              <a:buNone/>
            </a:pPr>
            <a:endParaRPr lang="sr-Latn-CS" altLang="en-US" sz="2200" dirty="0">
              <a:latin typeface="+mn-lt"/>
            </a:endParaRPr>
          </a:p>
          <a:p>
            <a:pPr marL="0" indent="0" eaLnBrk="1" hangingPunct="1">
              <a:buNone/>
            </a:pPr>
            <a:endParaRPr lang="sr-Latn-CS" altLang="en-US" sz="2000" b="0" i="0" dirty="0"/>
          </a:p>
          <a:p>
            <a:pPr eaLnBrk="1" hangingPunct="1">
              <a:buFontTx/>
              <a:buChar char="-"/>
            </a:pPr>
            <a:r>
              <a:rPr lang="sr-Cyrl-CS" altLang="en-US" sz="2000" b="0" i="0" dirty="0">
                <a:latin typeface="Cambria" panose="02040503050406030204" pitchFamily="18" charset="0"/>
              </a:rPr>
              <a:t>Имају</a:t>
            </a:r>
            <a:r>
              <a:rPr lang="sr-Latn-CS" altLang="en-US" sz="2000" b="0" i="0" dirty="0"/>
              <a:t> </a:t>
            </a:r>
            <a:r>
              <a:rPr lang="sr-Cyrl-CS" altLang="en-US" sz="2000" b="0" i="0" dirty="0">
                <a:latin typeface="Cambria" panose="02040503050406030204" pitchFamily="18" charset="0"/>
              </a:rPr>
              <a:t>пресудни</a:t>
            </a:r>
            <a:r>
              <a:rPr lang="sr-Latn-CS" altLang="en-US" sz="2000" b="0" i="0" dirty="0"/>
              <a:t> </a:t>
            </a:r>
            <a:r>
              <a:rPr lang="sr-Cyrl-CS" altLang="en-US" sz="2000" b="0" i="0" dirty="0">
                <a:latin typeface="Cambria" panose="02040503050406030204" pitchFamily="18" charset="0"/>
              </a:rPr>
              <a:t>значај</a:t>
            </a:r>
            <a:r>
              <a:rPr lang="sr-Latn-CS" altLang="en-US" sz="2000" b="0" i="0" dirty="0"/>
              <a:t> </a:t>
            </a:r>
            <a:r>
              <a:rPr lang="sr-Cyrl-CS" altLang="en-US" sz="2000" b="0" i="0" dirty="0">
                <a:latin typeface="Cambria" panose="02040503050406030204" pitchFamily="18" charset="0"/>
              </a:rPr>
              <a:t>у</a:t>
            </a:r>
            <a:r>
              <a:rPr lang="sr-Latn-CS" altLang="en-US" sz="2000" b="0" i="0" dirty="0"/>
              <a:t> </a:t>
            </a:r>
            <a:r>
              <a:rPr lang="sr-Cyrl-CS" altLang="en-US" sz="2000" b="0" i="0" dirty="0">
                <a:latin typeface="Cambria" panose="02040503050406030204" pitchFamily="18" charset="0"/>
              </a:rPr>
              <a:t>одржавању</a:t>
            </a:r>
            <a:r>
              <a:rPr lang="sr-Latn-CS" altLang="en-US" sz="2000" b="0" i="0" dirty="0"/>
              <a:t> </a:t>
            </a:r>
            <a:r>
              <a:rPr lang="sr-Cyrl-CS" altLang="en-US" sz="2000" b="0" i="0" dirty="0">
                <a:latin typeface="Cambria" panose="02040503050406030204" pitchFamily="18" charset="0"/>
              </a:rPr>
              <a:t>усправног</a:t>
            </a:r>
            <a:r>
              <a:rPr lang="sr-Latn-CS" altLang="en-US" sz="2000" b="0" i="0" dirty="0"/>
              <a:t> </a:t>
            </a:r>
            <a:r>
              <a:rPr lang="sr-Cyrl-CS" altLang="en-US" sz="2000" b="0" i="0" dirty="0">
                <a:latin typeface="Cambria" panose="02040503050406030204" pitchFamily="18" charset="0"/>
              </a:rPr>
              <a:t>става</a:t>
            </a:r>
            <a:endParaRPr lang="sr-Latn-CS" altLang="en-US" sz="2000" b="0" i="0" dirty="0"/>
          </a:p>
          <a:p>
            <a:pPr eaLnBrk="1" hangingPunct="1">
              <a:buFontTx/>
              <a:buChar char="-"/>
            </a:pPr>
            <a:endParaRPr lang="sr-Latn-CS" altLang="en-US" sz="2400" b="0" i="0" dirty="0"/>
          </a:p>
        </p:txBody>
      </p:sp>
      <p:cxnSp>
        <p:nvCxnSpPr>
          <p:cNvPr id="33798" name="Straight Arrow Connector 7"/>
          <p:cNvCxnSpPr>
            <a:cxnSpLocks noChangeShapeType="1"/>
          </p:cNvCxnSpPr>
          <p:nvPr/>
        </p:nvCxnSpPr>
        <p:spPr bwMode="auto">
          <a:xfrm>
            <a:off x="4860032" y="3896054"/>
            <a:ext cx="1584176" cy="562316"/>
          </a:xfrm>
          <a:prstGeom prst="straightConnector1">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3799" name="Straight Arrow Connector 8"/>
          <p:cNvCxnSpPr>
            <a:cxnSpLocks noChangeShapeType="1"/>
          </p:cNvCxnSpPr>
          <p:nvPr/>
        </p:nvCxnSpPr>
        <p:spPr bwMode="auto">
          <a:xfrm>
            <a:off x="4548128" y="3415830"/>
            <a:ext cx="1844997" cy="146380"/>
          </a:xfrm>
          <a:prstGeom prst="straightConnector1">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0787C11F-39AD-05AB-C59A-AD583DD60F3B}"/>
              </a:ext>
            </a:extLst>
          </p:cNvPr>
          <p:cNvSpPr txBox="1">
            <a:spLocks/>
          </p:cNvSpPr>
          <p:nvPr/>
        </p:nvSpPr>
        <p:spPr bwMode="auto">
          <a:xfrm>
            <a:off x="295078" y="188641"/>
            <a:ext cx="864096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algn="ctr" eaLnBrk="1" hangingPunct="1"/>
            <a:r>
              <a:rPr lang="en-GB" altLang="en-US" sz="3200" b="1" i="0" dirty="0">
                <a:latin typeface="+mn-lt"/>
              </a:rPr>
              <a:t>Accessory ligaments of vertebral joints</a:t>
            </a:r>
            <a:endParaRPr lang="sr-Latn-CS" altLang="en-US" sz="3000" b="1" i="0" dirty="0">
              <a:latin typeface="+mn-lt"/>
            </a:endParaRPr>
          </a:p>
        </p:txBody>
      </p:sp>
    </p:spTree>
  </p:cSld>
  <p:clrMapOvr>
    <a:masterClrMapping/>
  </p:clrMapOvr>
  <p:transition spd="slow">
    <p:zo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4554" y="1127705"/>
            <a:ext cx="4491038"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itle 1"/>
          <p:cNvSpPr>
            <a:spLocks noGrp="1"/>
          </p:cNvSpPr>
          <p:nvPr>
            <p:ph type="title" idx="4294967295"/>
          </p:nvPr>
        </p:nvSpPr>
        <p:spPr>
          <a:xfrm>
            <a:off x="857250" y="0"/>
            <a:ext cx="7772400" cy="796925"/>
          </a:xfrm>
        </p:spPr>
        <p:txBody>
          <a:bodyPr/>
          <a:lstStyle/>
          <a:p>
            <a:pPr algn="ctr" eaLnBrk="1" hangingPunct="1"/>
            <a:r>
              <a:rPr lang="en-GB" altLang="en-US" sz="3200" b="1" i="0" dirty="0">
                <a:latin typeface="+mn-lt"/>
              </a:rPr>
              <a:t>Accessory ligaments of vertebral joints</a:t>
            </a:r>
            <a:endParaRPr lang="sr-Latn-CS" altLang="en-US" sz="3000" b="1" i="0" dirty="0">
              <a:latin typeface="+mn-lt"/>
            </a:endParaRPr>
          </a:p>
        </p:txBody>
      </p:sp>
      <p:pic>
        <p:nvPicPr>
          <p:cNvPr id="34820" name="Picture 2"/>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801495" y="3515494"/>
            <a:ext cx="3342505" cy="3342506"/>
          </a:xfrm>
        </p:spPr>
      </p:pic>
      <p:sp>
        <p:nvSpPr>
          <p:cNvPr id="34822" name="Content Placeholder 2"/>
          <p:cNvSpPr txBox="1">
            <a:spLocks noChangeArrowheads="1"/>
          </p:cNvSpPr>
          <p:nvPr/>
        </p:nvSpPr>
        <p:spPr bwMode="auto">
          <a:xfrm>
            <a:off x="0" y="678656"/>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Char char="-"/>
            </a:pPr>
            <a:r>
              <a:rPr lang="sr-Latn-CS" altLang="en-US" sz="2400" b="0" i="0" dirty="0" err="1">
                <a:solidFill>
                  <a:srgbClr val="C00000"/>
                </a:solidFill>
              </a:rPr>
              <a:t>Ligg</a:t>
            </a:r>
            <a:r>
              <a:rPr lang="sr-Latn-CS" altLang="en-US" sz="2400" b="0" i="0" dirty="0">
                <a:solidFill>
                  <a:srgbClr val="C00000"/>
                </a:solidFill>
              </a:rPr>
              <a:t>. </a:t>
            </a:r>
            <a:r>
              <a:rPr lang="en-GB" altLang="en-US" sz="2400" b="0" i="0" dirty="0" err="1">
                <a:solidFill>
                  <a:srgbClr val="C00000"/>
                </a:solidFill>
              </a:rPr>
              <a:t>i</a:t>
            </a:r>
            <a:r>
              <a:rPr lang="sr-Latn-CS" altLang="en-US" sz="2400" b="0" i="0" dirty="0" err="1">
                <a:solidFill>
                  <a:srgbClr val="C00000"/>
                </a:solidFill>
              </a:rPr>
              <a:t>ntertransversaria</a:t>
            </a:r>
            <a:r>
              <a:rPr lang="en-GB" altLang="en-US" sz="2400" b="0" i="0" dirty="0">
                <a:solidFill>
                  <a:srgbClr val="C00000"/>
                </a:solidFill>
              </a:rPr>
              <a:t> (intertransverse ligaments)</a:t>
            </a:r>
          </a:p>
          <a:p>
            <a:pPr marL="0" indent="0" eaLnBrk="1" hangingPunct="1">
              <a:buNone/>
            </a:pPr>
            <a:r>
              <a:rPr lang="en-GB" sz="1600" dirty="0"/>
              <a:t>     </a:t>
            </a:r>
            <a:r>
              <a:rPr lang="en-GB" sz="2000" dirty="0"/>
              <a:t>connecting adjacent transverse processes, </a:t>
            </a:r>
            <a:br>
              <a:rPr lang="en-GB" sz="2000" dirty="0"/>
            </a:br>
            <a:r>
              <a:rPr lang="en-GB" sz="2000" dirty="0"/>
              <a:t>    consist of scattered </a:t>
            </a:r>
            <a:r>
              <a:rPr lang="en-GB" sz="2000" dirty="0" err="1"/>
              <a:t>fibers</a:t>
            </a:r>
            <a:r>
              <a:rPr lang="en-GB" sz="2000" dirty="0"/>
              <a:t> in the cervical </a:t>
            </a:r>
            <a:br>
              <a:rPr lang="en-GB" sz="2000" dirty="0"/>
            </a:br>
            <a:r>
              <a:rPr lang="en-GB" sz="2000" dirty="0"/>
              <a:t>    region and fibrous cords in the thoracic region. </a:t>
            </a:r>
            <a:br>
              <a:rPr lang="en-GB" sz="2000" dirty="0"/>
            </a:br>
            <a:r>
              <a:rPr lang="en-GB" sz="2000" dirty="0"/>
              <a:t>    In the lumbar region, these ligaments are thin </a:t>
            </a:r>
            <a:br>
              <a:rPr lang="en-GB" sz="2000" dirty="0"/>
            </a:br>
            <a:r>
              <a:rPr lang="en-GB" sz="2000" dirty="0"/>
              <a:t>    and membranous.</a:t>
            </a:r>
            <a:endParaRPr lang="sr-Latn-CS" altLang="en-US" sz="2000" b="0" i="0" dirty="0"/>
          </a:p>
          <a:p>
            <a:pPr eaLnBrk="1" hangingPunct="1">
              <a:buFontTx/>
              <a:buChar char="-"/>
            </a:pPr>
            <a:r>
              <a:rPr lang="sr-Latn-CS" altLang="en-US" sz="2400" b="0" i="0" dirty="0" err="1">
                <a:solidFill>
                  <a:srgbClr val="C00000"/>
                </a:solidFill>
              </a:rPr>
              <a:t>Ligg</a:t>
            </a:r>
            <a:r>
              <a:rPr lang="sr-Latn-CS" altLang="en-US" sz="2400" b="0" i="0" dirty="0">
                <a:solidFill>
                  <a:srgbClr val="C00000"/>
                </a:solidFill>
              </a:rPr>
              <a:t>. </a:t>
            </a:r>
            <a:r>
              <a:rPr lang="en-GB" altLang="en-US" sz="2400" b="0" i="0" dirty="0" err="1">
                <a:solidFill>
                  <a:srgbClr val="C00000"/>
                </a:solidFill>
              </a:rPr>
              <a:t>i</a:t>
            </a:r>
            <a:r>
              <a:rPr lang="sr-Latn-CS" altLang="en-US" sz="2400" b="0" i="0" dirty="0" err="1">
                <a:solidFill>
                  <a:srgbClr val="C00000"/>
                </a:solidFill>
              </a:rPr>
              <a:t>nterspinalia</a:t>
            </a:r>
            <a:r>
              <a:rPr lang="en-GB" altLang="en-US" sz="2400" b="0" i="0" dirty="0">
                <a:solidFill>
                  <a:srgbClr val="C00000"/>
                </a:solidFill>
              </a:rPr>
              <a:t> (interspinous ligaments)</a:t>
            </a:r>
          </a:p>
          <a:p>
            <a:pPr marL="0" indent="0" eaLnBrk="1" hangingPunct="1">
              <a:buNone/>
            </a:pPr>
            <a:r>
              <a:rPr lang="en-GB" altLang="en-US" sz="2400" b="0" i="0" dirty="0"/>
              <a:t>    </a:t>
            </a:r>
            <a:r>
              <a:rPr lang="en-GB" sz="2000" dirty="0"/>
              <a:t>connect adjoining spinous processes, </a:t>
            </a:r>
            <a:br>
              <a:rPr lang="en-GB" sz="2000" dirty="0"/>
            </a:br>
            <a:r>
              <a:rPr lang="en-GB" sz="2000" dirty="0"/>
              <a:t>     attaching from the root to the apex </a:t>
            </a:r>
            <a:br>
              <a:rPr lang="en-GB" sz="2000" dirty="0"/>
            </a:br>
            <a:r>
              <a:rPr lang="en-GB" sz="2000" dirty="0"/>
              <a:t>     of each process</a:t>
            </a:r>
            <a:endParaRPr lang="sr-Latn-CS" altLang="en-US" sz="2000" b="0" i="0" dirty="0"/>
          </a:p>
          <a:p>
            <a:pPr eaLnBrk="1" hangingPunct="1">
              <a:buFontTx/>
              <a:buChar char="-"/>
            </a:pPr>
            <a:r>
              <a:rPr lang="sr-Latn-CS" altLang="en-US" sz="2400" b="0" i="0" dirty="0" err="1">
                <a:solidFill>
                  <a:srgbClr val="C00000"/>
                </a:solidFill>
              </a:rPr>
              <a:t>Ligg</a:t>
            </a:r>
            <a:r>
              <a:rPr lang="sr-Latn-CS" altLang="en-US" sz="2400" b="0" i="0" dirty="0">
                <a:solidFill>
                  <a:srgbClr val="C00000"/>
                </a:solidFill>
              </a:rPr>
              <a:t>. </a:t>
            </a:r>
            <a:r>
              <a:rPr lang="en-GB" altLang="en-US" sz="2400" b="0" i="0" dirty="0">
                <a:solidFill>
                  <a:srgbClr val="C00000"/>
                </a:solidFill>
              </a:rPr>
              <a:t>s</a:t>
            </a:r>
            <a:r>
              <a:rPr lang="sr-Latn-CS" altLang="en-US" sz="2400" b="0" i="0" dirty="0" err="1">
                <a:solidFill>
                  <a:srgbClr val="C00000"/>
                </a:solidFill>
              </a:rPr>
              <a:t>upraspinalia</a:t>
            </a:r>
            <a:r>
              <a:rPr lang="en-GB" altLang="en-US" sz="2400" b="0" i="0" dirty="0">
                <a:solidFill>
                  <a:srgbClr val="C00000"/>
                </a:solidFill>
              </a:rPr>
              <a:t> (supraspinous ligaments</a:t>
            </a:r>
            <a:r>
              <a:rPr lang="en-GB" altLang="en-US" sz="2400" b="0" i="0" dirty="0"/>
              <a:t>)</a:t>
            </a:r>
            <a:endParaRPr lang="sr-Latn-CS" altLang="en-US" sz="2400" b="0" i="0" dirty="0"/>
          </a:p>
          <a:p>
            <a:pPr marL="0" indent="0" eaLnBrk="1" hangingPunct="1">
              <a:buNone/>
            </a:pPr>
            <a:r>
              <a:rPr lang="en-GB" sz="1600" dirty="0"/>
              <a:t>      </a:t>
            </a:r>
            <a:r>
              <a:rPr lang="en-GB" sz="2000" dirty="0"/>
              <a:t>cord-like band that connects the tips of the </a:t>
            </a:r>
            <a:br>
              <a:rPr lang="en-GB" sz="2000" dirty="0"/>
            </a:br>
            <a:r>
              <a:rPr lang="en-GB" sz="2000" dirty="0"/>
              <a:t>     spinous processes from C7 to the sacrum </a:t>
            </a:r>
            <a:br>
              <a:rPr lang="en-GB" sz="2000" dirty="0"/>
            </a:br>
            <a:r>
              <a:rPr lang="en-GB" sz="2000" dirty="0"/>
              <a:t>     and merge superiorly with the </a:t>
            </a:r>
            <a:br>
              <a:rPr lang="en-GB" sz="2000" dirty="0"/>
            </a:br>
            <a:r>
              <a:rPr lang="en-GB" sz="2000" dirty="0"/>
              <a:t>     nuchal ligament at the back of the neck</a:t>
            </a:r>
            <a:endParaRPr lang="sr-Latn-CS" altLang="en-US" sz="2000" b="0" i="0" dirty="0"/>
          </a:p>
        </p:txBody>
      </p:sp>
      <p:cxnSp>
        <p:nvCxnSpPr>
          <p:cNvPr id="34823" name="Straight Arrow Connector 7"/>
          <p:cNvCxnSpPr>
            <a:cxnSpLocks noChangeShapeType="1"/>
          </p:cNvCxnSpPr>
          <p:nvPr/>
        </p:nvCxnSpPr>
        <p:spPr bwMode="auto">
          <a:xfrm>
            <a:off x="4048510" y="3149050"/>
            <a:ext cx="2849971" cy="1425979"/>
          </a:xfrm>
          <a:prstGeom prst="straightConnector1">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4824" name="Straight Arrow Connector 8"/>
          <p:cNvCxnSpPr>
            <a:cxnSpLocks noChangeShapeType="1"/>
          </p:cNvCxnSpPr>
          <p:nvPr/>
        </p:nvCxnSpPr>
        <p:spPr bwMode="auto">
          <a:xfrm>
            <a:off x="4427984" y="4653136"/>
            <a:ext cx="2016224" cy="600549"/>
          </a:xfrm>
          <a:prstGeom prst="straightConnector1">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4825" name="Straight Connector 12"/>
          <p:cNvCxnSpPr>
            <a:cxnSpLocks noChangeShapeType="1"/>
          </p:cNvCxnSpPr>
          <p:nvPr/>
        </p:nvCxnSpPr>
        <p:spPr bwMode="auto">
          <a:xfrm>
            <a:off x="7596380" y="1972193"/>
            <a:ext cx="1285875" cy="15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zo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idx="4294967295"/>
          </p:nvPr>
        </p:nvSpPr>
        <p:spPr>
          <a:xfrm>
            <a:off x="714375" y="214313"/>
            <a:ext cx="7772400" cy="796925"/>
          </a:xfrm>
        </p:spPr>
        <p:txBody>
          <a:bodyPr/>
          <a:lstStyle/>
          <a:p>
            <a:pPr eaLnBrk="1" hangingPunct="1"/>
            <a:r>
              <a:rPr lang="en-GB" altLang="en-US" sz="3200" b="1" dirty="0">
                <a:latin typeface="+mn-lt"/>
              </a:rPr>
              <a:t>Joints of thoracic cage </a:t>
            </a:r>
            <a:r>
              <a:rPr lang="sr-Latn-CS" altLang="en-US" sz="3200" b="1" dirty="0">
                <a:latin typeface="+mn-lt"/>
              </a:rPr>
              <a:t>(</a:t>
            </a:r>
            <a:r>
              <a:rPr lang="sr-Latn-CS" altLang="en-US" sz="3200" b="1" dirty="0" err="1">
                <a:latin typeface="+mn-lt"/>
              </a:rPr>
              <a:t>artt</a:t>
            </a:r>
            <a:r>
              <a:rPr lang="sr-Latn-CS" altLang="en-US" sz="3200" b="1" dirty="0">
                <a:latin typeface="+mn-lt"/>
              </a:rPr>
              <a:t>. </a:t>
            </a:r>
            <a:r>
              <a:rPr lang="sr-Latn-CS" altLang="en-US" sz="3200" b="1" dirty="0" err="1">
                <a:latin typeface="+mn-lt"/>
              </a:rPr>
              <a:t>thoracis</a:t>
            </a:r>
            <a:r>
              <a:rPr lang="sr-Latn-CS" altLang="en-US" sz="3200" b="1" dirty="0">
                <a:latin typeface="+mn-lt"/>
              </a:rPr>
              <a:t>)</a:t>
            </a:r>
          </a:p>
        </p:txBody>
      </p:sp>
      <p:sp>
        <p:nvSpPr>
          <p:cNvPr id="35843" name="Content Placeholder 2"/>
          <p:cNvSpPr>
            <a:spLocks noGrp="1"/>
          </p:cNvSpPr>
          <p:nvPr>
            <p:ph sz="quarter" idx="4294967295"/>
          </p:nvPr>
        </p:nvSpPr>
        <p:spPr>
          <a:xfrm>
            <a:off x="0" y="1285875"/>
            <a:ext cx="8401050" cy="4572000"/>
          </a:xfrm>
        </p:spPr>
        <p:txBody>
          <a:bodyPr/>
          <a:lstStyle/>
          <a:p>
            <a:pPr eaLnBrk="1" hangingPunct="1">
              <a:buFontTx/>
              <a:buChar char="-"/>
            </a:pPr>
            <a:r>
              <a:rPr lang="en-GB" altLang="en-US" sz="2400" dirty="0">
                <a:latin typeface="Cambria" panose="02040503050406030204" pitchFamily="18" charset="0"/>
              </a:rPr>
              <a:t>Posterior </a:t>
            </a:r>
            <a:r>
              <a:rPr lang="en-GB" altLang="en-US" sz="2400" dirty="0" err="1">
                <a:latin typeface="Cambria" panose="02040503050406030204" pitchFamily="18" charset="0"/>
              </a:rPr>
              <a:t>grup</a:t>
            </a:r>
            <a:r>
              <a:rPr lang="en-GB" altLang="en-US" sz="2400" dirty="0">
                <a:latin typeface="Cambria" panose="02040503050406030204" pitchFamily="18" charset="0"/>
              </a:rPr>
              <a:t> </a:t>
            </a:r>
            <a:r>
              <a:rPr lang="sr-Latn-CS" altLang="en-US" dirty="0"/>
              <a:t>(</a:t>
            </a:r>
            <a:r>
              <a:rPr lang="en-GB" altLang="en-US" dirty="0"/>
              <a:t>costovertebral joints, </a:t>
            </a:r>
            <a:r>
              <a:rPr lang="sr-Latn-CS" altLang="en-US" dirty="0" err="1"/>
              <a:t>artt</a:t>
            </a:r>
            <a:r>
              <a:rPr lang="sr-Latn-CS" altLang="en-US" dirty="0"/>
              <a:t>. </a:t>
            </a:r>
            <a:r>
              <a:rPr lang="sr-Latn-CS" altLang="en-US" dirty="0" err="1"/>
              <a:t>costovertebrales</a:t>
            </a:r>
            <a:r>
              <a:rPr lang="sr-Latn-CS" altLang="en-US" dirty="0"/>
              <a:t>)</a:t>
            </a:r>
          </a:p>
          <a:p>
            <a:pPr eaLnBrk="1" hangingPunct="1">
              <a:buFont typeface="Wingdings 2" panose="05020102010507070707" pitchFamily="18" charset="2"/>
              <a:buNone/>
            </a:pPr>
            <a:r>
              <a:rPr lang="sr-Latn-CS" altLang="en-US" dirty="0"/>
              <a:t>	  - art. </a:t>
            </a:r>
            <a:r>
              <a:rPr lang="sr-Latn-CS" altLang="en-US" dirty="0" err="1"/>
              <a:t>capitis</a:t>
            </a:r>
            <a:r>
              <a:rPr lang="sr-Latn-CS" altLang="en-US" dirty="0"/>
              <a:t> </a:t>
            </a:r>
            <a:r>
              <a:rPr lang="sr-Latn-CS" altLang="en-US" dirty="0" err="1"/>
              <a:t>costae</a:t>
            </a:r>
            <a:endParaRPr lang="sr-Latn-CS" altLang="en-US" dirty="0"/>
          </a:p>
          <a:p>
            <a:pPr eaLnBrk="1" hangingPunct="1">
              <a:buFont typeface="Wingdings 2" panose="05020102010507070707" pitchFamily="18" charset="2"/>
              <a:buNone/>
            </a:pPr>
            <a:r>
              <a:rPr lang="sr-Latn-CS" altLang="en-US" dirty="0"/>
              <a:t>	  - art. </a:t>
            </a:r>
            <a:r>
              <a:rPr lang="sr-Latn-CS" altLang="en-US" dirty="0" err="1"/>
              <a:t>costotransversaria</a:t>
            </a:r>
            <a:endParaRPr lang="sr-Latn-CS" altLang="en-US" dirty="0"/>
          </a:p>
          <a:p>
            <a:pPr eaLnBrk="1" hangingPunct="1">
              <a:buFontTx/>
              <a:buChar char="-"/>
            </a:pPr>
            <a:r>
              <a:rPr lang="en-GB" altLang="en-US" sz="2400" dirty="0">
                <a:latin typeface="Cambria" panose="02040503050406030204" pitchFamily="18" charset="0"/>
              </a:rPr>
              <a:t>Anterior group</a:t>
            </a:r>
            <a:r>
              <a:rPr lang="sr-Latn-CS" altLang="en-US" dirty="0"/>
              <a:t>:</a:t>
            </a:r>
          </a:p>
          <a:p>
            <a:pPr eaLnBrk="1" hangingPunct="1">
              <a:buFont typeface="Wingdings 2" panose="05020102010507070707" pitchFamily="18" charset="2"/>
              <a:buNone/>
            </a:pPr>
            <a:r>
              <a:rPr lang="sr-Latn-CS" altLang="en-US" dirty="0"/>
              <a:t>	  - </a:t>
            </a:r>
            <a:r>
              <a:rPr lang="sr-Latn-CS" altLang="en-US" dirty="0" err="1"/>
              <a:t>synchondroses</a:t>
            </a:r>
            <a:r>
              <a:rPr lang="sr-Latn-CS" altLang="en-US" dirty="0"/>
              <a:t> </a:t>
            </a:r>
            <a:r>
              <a:rPr lang="sr-Latn-CS" altLang="en-US" dirty="0" err="1"/>
              <a:t>sternales</a:t>
            </a:r>
            <a:br>
              <a:rPr lang="sr-Latn-CS" altLang="en-US" dirty="0"/>
            </a:br>
            <a:r>
              <a:rPr lang="sr-Latn-CS" altLang="en-US" dirty="0"/>
              <a:t>  - </a:t>
            </a:r>
            <a:r>
              <a:rPr lang="sr-Latn-CS" altLang="en-US" dirty="0" err="1"/>
              <a:t>artt</a:t>
            </a:r>
            <a:r>
              <a:rPr lang="sr-Latn-CS" altLang="en-US" dirty="0"/>
              <a:t>. </a:t>
            </a:r>
            <a:r>
              <a:rPr lang="sr-Latn-CS" altLang="en-US" dirty="0" err="1"/>
              <a:t>sternocostales</a:t>
            </a:r>
            <a:endParaRPr lang="sr-Latn-CS" altLang="en-US" dirty="0"/>
          </a:p>
          <a:p>
            <a:pPr eaLnBrk="1" hangingPunct="1">
              <a:buFont typeface="Wingdings 2" panose="05020102010507070707" pitchFamily="18" charset="2"/>
              <a:buNone/>
            </a:pPr>
            <a:r>
              <a:rPr lang="sr-Latn-CS" altLang="en-US" dirty="0"/>
              <a:t>      - </a:t>
            </a:r>
            <a:r>
              <a:rPr lang="sr-Latn-CS" altLang="en-US" dirty="0" err="1"/>
              <a:t>artt</a:t>
            </a:r>
            <a:r>
              <a:rPr lang="sr-Latn-CS" altLang="en-US" dirty="0"/>
              <a:t>. </a:t>
            </a:r>
            <a:r>
              <a:rPr lang="sr-Latn-CS" altLang="en-US" dirty="0" err="1"/>
              <a:t>costochondrales</a:t>
            </a:r>
            <a:br>
              <a:rPr lang="sr-Latn-CS" altLang="en-US" dirty="0"/>
            </a:br>
            <a:r>
              <a:rPr lang="sr-Latn-CS" altLang="en-US" dirty="0"/>
              <a:t>  - </a:t>
            </a:r>
            <a:r>
              <a:rPr lang="sr-Latn-CS" altLang="en-US" dirty="0" err="1"/>
              <a:t>artt</a:t>
            </a:r>
            <a:r>
              <a:rPr lang="sr-Latn-CS" altLang="en-US" dirty="0"/>
              <a:t>. </a:t>
            </a:r>
            <a:r>
              <a:rPr lang="sr-Latn-CS" altLang="en-US" dirty="0" err="1"/>
              <a:t>interchondrales</a:t>
            </a:r>
            <a:endParaRPr lang="sr-Latn-CS" altLang="en-US" dirty="0"/>
          </a:p>
        </p:txBody>
      </p:sp>
      <p:pic>
        <p:nvPicPr>
          <p:cNvPr id="35844" name="Picture 2" descr="0024 koš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838" y="1993900"/>
            <a:ext cx="5132387" cy="353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idx="4294967295"/>
          </p:nvPr>
        </p:nvSpPr>
        <p:spPr>
          <a:xfrm>
            <a:off x="35496" y="0"/>
            <a:ext cx="9041830" cy="796925"/>
          </a:xfrm>
        </p:spPr>
        <p:txBody>
          <a:bodyPr/>
          <a:lstStyle/>
          <a:p>
            <a:pPr eaLnBrk="1" hangingPunct="1"/>
            <a:r>
              <a:rPr lang="en-GB" altLang="en-US" sz="3200" b="1" dirty="0">
                <a:latin typeface="Perpetua" panose="02020502060401020303" pitchFamily="18" charset="0"/>
              </a:rPr>
              <a:t>Joints of the Heads of the Ribs (</a:t>
            </a:r>
            <a:r>
              <a:rPr lang="sr-Latn-CS" altLang="en-US" sz="3200" b="1" dirty="0">
                <a:latin typeface="Perpetua" panose="02020502060401020303" pitchFamily="18" charset="0"/>
              </a:rPr>
              <a:t>Art. </a:t>
            </a:r>
            <a:r>
              <a:rPr lang="sr-Latn-CS" altLang="en-US" sz="3200" b="1" dirty="0" err="1">
                <a:latin typeface="Perpetua" panose="02020502060401020303" pitchFamily="18" charset="0"/>
              </a:rPr>
              <a:t>capitis</a:t>
            </a:r>
            <a:r>
              <a:rPr lang="sr-Latn-CS" altLang="en-US" sz="3200" b="1" dirty="0">
                <a:latin typeface="Perpetua" panose="02020502060401020303" pitchFamily="18" charset="0"/>
              </a:rPr>
              <a:t> </a:t>
            </a:r>
            <a:r>
              <a:rPr lang="sr-Latn-CS" altLang="en-US" sz="3200" b="1" dirty="0" err="1">
                <a:latin typeface="Perpetua" panose="02020502060401020303" pitchFamily="18" charset="0"/>
              </a:rPr>
              <a:t>costae</a:t>
            </a:r>
            <a:r>
              <a:rPr lang="en-GB" altLang="en-US" sz="3200" b="1" dirty="0">
                <a:latin typeface="Perpetua" panose="02020502060401020303" pitchFamily="18" charset="0"/>
              </a:rPr>
              <a:t>)</a:t>
            </a:r>
            <a:endParaRPr lang="sr-Latn-CS" altLang="en-US" sz="3200" b="1" dirty="0">
              <a:latin typeface="Perpetua" panose="02020502060401020303" pitchFamily="18" charset="0"/>
            </a:endParaRPr>
          </a:p>
        </p:txBody>
      </p:sp>
      <p:sp>
        <p:nvSpPr>
          <p:cNvPr id="36867" name="Content Placeholder 2"/>
          <p:cNvSpPr txBox="1">
            <a:spLocks noChangeArrowheads="1"/>
          </p:cNvSpPr>
          <p:nvPr/>
        </p:nvSpPr>
        <p:spPr bwMode="auto">
          <a:xfrm>
            <a:off x="-6269" y="633413"/>
            <a:ext cx="9144000" cy="610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marL="0" indent="0" eaLnBrk="1" hangingPunct="1">
              <a:lnSpc>
                <a:spcPct val="90000"/>
              </a:lnSpc>
              <a:buNone/>
            </a:pPr>
            <a:endParaRPr lang="en-GB" altLang="en-US" sz="1000" b="0" i="0" dirty="0">
              <a:latin typeface="Cambria" panose="02040503050406030204" pitchFamily="18" charset="0"/>
            </a:endParaRPr>
          </a:p>
          <a:p>
            <a:pPr eaLnBrk="1" hangingPunct="1">
              <a:lnSpc>
                <a:spcPct val="90000"/>
              </a:lnSpc>
              <a:buFontTx/>
              <a:buChar char="-"/>
            </a:pPr>
            <a:r>
              <a:rPr lang="en-GB" altLang="en-US" sz="2000" i="0" dirty="0">
                <a:latin typeface="Cambria" panose="02040503050406030204" pitchFamily="18" charset="0"/>
                <a:ea typeface="Cambria" panose="02040503050406030204" pitchFamily="18" charset="0"/>
              </a:rPr>
              <a:t>Articular surfaces</a:t>
            </a:r>
            <a:r>
              <a:rPr lang="sr-Latn-CS" altLang="en-US" sz="2000" i="0" dirty="0">
                <a:latin typeface="Cambria" panose="02040503050406030204" pitchFamily="18" charset="0"/>
                <a:ea typeface="Cambria" panose="02040503050406030204" pitchFamily="18" charset="0"/>
              </a:rPr>
              <a:t>:</a:t>
            </a:r>
          </a:p>
          <a:p>
            <a:pPr eaLnBrk="1" hangingPunct="1">
              <a:lnSpc>
                <a:spcPct val="90000"/>
              </a:lnSpc>
              <a:buFontTx/>
              <a:buNone/>
            </a:pPr>
            <a:r>
              <a:rPr lang="sr-Latn-CS" altLang="en-US" b="0" i="0" dirty="0"/>
              <a:t>	1) </a:t>
            </a:r>
            <a:r>
              <a:rPr lang="en-GB" altLang="en-US" sz="2200" dirty="0"/>
              <a:t>head of the rib (</a:t>
            </a:r>
            <a:r>
              <a:rPr lang="sr-Latn-CS" altLang="en-US" sz="2200" dirty="0" err="1"/>
              <a:t>Caput</a:t>
            </a:r>
            <a:r>
              <a:rPr lang="sr-Latn-CS" altLang="en-US" sz="2200" dirty="0"/>
              <a:t> </a:t>
            </a:r>
            <a:r>
              <a:rPr lang="sr-Latn-CS" altLang="en-US" sz="2200" dirty="0" err="1"/>
              <a:t>costae</a:t>
            </a:r>
            <a:r>
              <a:rPr lang="en-GB" altLang="en-US" sz="2200" dirty="0"/>
              <a:t>)</a:t>
            </a:r>
            <a:br>
              <a:rPr lang="sr-Latn-CS" altLang="en-US" sz="2200" dirty="0"/>
            </a:br>
            <a:r>
              <a:rPr lang="sr-Latn-CS" altLang="en-US" sz="2400" b="0" i="0" dirty="0"/>
              <a:t> ---------------------------------</a:t>
            </a:r>
            <a:br>
              <a:rPr lang="sr-Latn-CS" altLang="en-US" sz="2400" b="0" i="0" dirty="0"/>
            </a:br>
            <a:r>
              <a:rPr lang="sr-Latn-CS" altLang="en-US" sz="2400" b="0" i="0" dirty="0"/>
              <a:t>1) </a:t>
            </a:r>
            <a:r>
              <a:rPr lang="en-GB" altLang="en-US" sz="2400" dirty="0"/>
              <a:t>superior costal facet </a:t>
            </a:r>
            <a:br>
              <a:rPr lang="sr-Latn-CS" altLang="en-US" sz="2400" b="0" i="0" dirty="0"/>
            </a:br>
            <a:r>
              <a:rPr lang="sr-Latn-CS" altLang="en-US" sz="2400" b="0" i="0" dirty="0"/>
              <a:t>    </a:t>
            </a:r>
            <a:r>
              <a:rPr lang="sr-Latn-CS" altLang="en-US" sz="2200" dirty="0"/>
              <a:t>(</a:t>
            </a:r>
            <a:r>
              <a:rPr lang="en-GB" altLang="en-US" sz="2200" dirty="0"/>
              <a:t>vertebral body, </a:t>
            </a:r>
            <a:r>
              <a:rPr lang="sr-Latn-CS" altLang="en-US" sz="2200" dirty="0" err="1"/>
              <a:t>corpus</a:t>
            </a:r>
            <a:r>
              <a:rPr lang="sr-Latn-CS" altLang="en-US" sz="2200" dirty="0"/>
              <a:t> vertebrae)</a:t>
            </a:r>
          </a:p>
          <a:p>
            <a:pPr eaLnBrk="1" hangingPunct="1">
              <a:lnSpc>
                <a:spcPct val="90000"/>
              </a:lnSpc>
              <a:buFontTx/>
              <a:buNone/>
            </a:pPr>
            <a:r>
              <a:rPr lang="sr-Latn-CS" altLang="en-US" sz="2400" b="0" i="0" dirty="0"/>
              <a:t>	2) </a:t>
            </a:r>
            <a:r>
              <a:rPr lang="en-GB" altLang="en-US" sz="2200" b="0" i="0" dirty="0"/>
              <a:t>d</a:t>
            </a:r>
            <a:r>
              <a:rPr lang="sr-Latn-CS" altLang="en-US" sz="2200" dirty="0" err="1"/>
              <a:t>iscus</a:t>
            </a:r>
            <a:r>
              <a:rPr lang="sr-Latn-CS" altLang="en-US" sz="2200" dirty="0"/>
              <a:t> intervertebralis</a:t>
            </a:r>
          </a:p>
          <a:p>
            <a:pPr eaLnBrk="1" hangingPunct="1">
              <a:lnSpc>
                <a:spcPct val="90000"/>
              </a:lnSpc>
              <a:buNone/>
            </a:pPr>
            <a:r>
              <a:rPr lang="sr-Latn-CS" altLang="en-US" sz="2400" b="0" i="0" dirty="0"/>
              <a:t>	3) </a:t>
            </a:r>
            <a:r>
              <a:rPr lang="en-GB" altLang="en-US" sz="2200" dirty="0"/>
              <a:t>inferior costal facet </a:t>
            </a:r>
            <a:br>
              <a:rPr lang="sr-Latn-CS" altLang="en-US" sz="2200" b="0" i="0" dirty="0"/>
            </a:br>
            <a:r>
              <a:rPr lang="sr-Latn-CS" altLang="en-US" sz="2200" b="0" i="0" dirty="0"/>
              <a:t>    </a:t>
            </a:r>
            <a:r>
              <a:rPr lang="sr-Latn-CS" altLang="en-US" sz="2200" dirty="0"/>
              <a:t>(</a:t>
            </a:r>
            <a:r>
              <a:rPr lang="en-GB" altLang="en-US" sz="2200" dirty="0"/>
              <a:t>vertebral body, </a:t>
            </a:r>
            <a:r>
              <a:rPr lang="sr-Latn-CS" altLang="en-US" sz="2200" dirty="0" err="1"/>
              <a:t>corpus</a:t>
            </a:r>
            <a:r>
              <a:rPr lang="sr-Latn-CS" altLang="en-US" sz="2200" dirty="0"/>
              <a:t> </a:t>
            </a:r>
            <a:r>
              <a:rPr lang="sr-Latn-CS" altLang="en-US" sz="2200" dirty="0" err="1"/>
              <a:t>vertebrae</a:t>
            </a:r>
            <a:r>
              <a:rPr lang="sr-Latn-CS" altLang="en-US" sz="2200" dirty="0"/>
              <a:t>)</a:t>
            </a:r>
          </a:p>
          <a:p>
            <a:pPr eaLnBrk="1" hangingPunct="1">
              <a:lnSpc>
                <a:spcPct val="90000"/>
              </a:lnSpc>
              <a:buFontTx/>
              <a:buNone/>
            </a:pPr>
            <a:endParaRPr lang="en-GB" sz="800" dirty="0"/>
          </a:p>
          <a:p>
            <a:pPr eaLnBrk="1" hangingPunct="1">
              <a:lnSpc>
                <a:spcPct val="90000"/>
              </a:lnSpc>
              <a:buFontTx/>
              <a:buNone/>
            </a:pPr>
            <a:r>
              <a:rPr lang="en-GB" sz="1800" dirty="0"/>
              <a:t>The head of the rib articulates with the superior </a:t>
            </a:r>
          </a:p>
          <a:p>
            <a:pPr eaLnBrk="1" hangingPunct="1">
              <a:lnSpc>
                <a:spcPct val="90000"/>
              </a:lnSpc>
              <a:buFontTx/>
              <a:buNone/>
            </a:pPr>
            <a:r>
              <a:rPr lang="en-GB" sz="1800" dirty="0"/>
              <a:t>costal facet of the corresponding (same-numbered) </a:t>
            </a:r>
          </a:p>
          <a:p>
            <a:pPr eaLnBrk="1" hangingPunct="1">
              <a:lnSpc>
                <a:spcPct val="90000"/>
              </a:lnSpc>
              <a:buFontTx/>
              <a:buNone/>
            </a:pPr>
            <a:r>
              <a:rPr lang="en-GB" sz="1800" dirty="0"/>
              <a:t>vertebra, the inferior costal facet of the vertebra </a:t>
            </a:r>
          </a:p>
          <a:p>
            <a:pPr eaLnBrk="1" hangingPunct="1">
              <a:lnSpc>
                <a:spcPct val="90000"/>
              </a:lnSpc>
              <a:buFontTx/>
              <a:buNone/>
            </a:pPr>
            <a:r>
              <a:rPr lang="en-GB" sz="1800" dirty="0"/>
              <a:t>superior to it, and the adjacent intervertebral disc </a:t>
            </a:r>
          </a:p>
          <a:p>
            <a:pPr eaLnBrk="1" hangingPunct="1">
              <a:lnSpc>
                <a:spcPct val="90000"/>
              </a:lnSpc>
              <a:buFontTx/>
              <a:buNone/>
            </a:pPr>
            <a:r>
              <a:rPr lang="en-GB" sz="1800" dirty="0"/>
              <a:t>uniting the two vertebrae.</a:t>
            </a:r>
          </a:p>
          <a:p>
            <a:pPr eaLnBrk="1" hangingPunct="1">
              <a:lnSpc>
                <a:spcPct val="90000"/>
              </a:lnSpc>
              <a:buFontTx/>
              <a:buNone/>
            </a:pPr>
            <a:r>
              <a:rPr lang="en-GB" sz="1800" dirty="0"/>
              <a:t>The crest of the head of the rib attaches to the </a:t>
            </a:r>
          </a:p>
          <a:p>
            <a:pPr eaLnBrk="1" hangingPunct="1">
              <a:lnSpc>
                <a:spcPct val="90000"/>
              </a:lnSpc>
              <a:buFontTx/>
              <a:buNone/>
            </a:pPr>
            <a:r>
              <a:rPr lang="en-GB" sz="1800" dirty="0"/>
              <a:t>intervertebral disc by an intra-articular ligament of</a:t>
            </a:r>
          </a:p>
          <a:p>
            <a:pPr eaLnBrk="1" hangingPunct="1">
              <a:lnSpc>
                <a:spcPct val="90000"/>
              </a:lnSpc>
              <a:buFontTx/>
              <a:buNone/>
            </a:pPr>
            <a:r>
              <a:rPr lang="en-GB" sz="1800" dirty="0"/>
              <a:t> head of rib within the joint, dividing the enclosed</a:t>
            </a:r>
          </a:p>
          <a:p>
            <a:pPr eaLnBrk="1" hangingPunct="1">
              <a:lnSpc>
                <a:spcPct val="90000"/>
              </a:lnSpc>
              <a:buFontTx/>
              <a:buNone/>
            </a:pPr>
            <a:r>
              <a:rPr lang="en-GB" sz="1800" dirty="0"/>
              <a:t>    space into two synovial cavities.</a:t>
            </a:r>
            <a:endParaRPr lang="sr-Latn-CS" altLang="en-US" sz="1800" i="0" dirty="0"/>
          </a:p>
        </p:txBody>
      </p:sp>
      <p:pic>
        <p:nvPicPr>
          <p:cNvPr id="36868" name="Picture 5" descr="0018 spoj rebra sa pršlj"/>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4783820" y="4005064"/>
            <a:ext cx="4366530" cy="2859286"/>
          </a:xfrm>
        </p:spPr>
      </p:pic>
      <p:pic>
        <p:nvPicPr>
          <p:cNvPr id="3686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3820" y="827886"/>
            <a:ext cx="4201430" cy="280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idx="4294967295"/>
          </p:nvPr>
        </p:nvSpPr>
        <p:spPr>
          <a:xfrm>
            <a:off x="35496" y="0"/>
            <a:ext cx="9041830" cy="796925"/>
          </a:xfrm>
        </p:spPr>
        <p:txBody>
          <a:bodyPr/>
          <a:lstStyle/>
          <a:p>
            <a:pPr eaLnBrk="1" hangingPunct="1"/>
            <a:r>
              <a:rPr lang="en-GB" altLang="en-US" sz="3200" b="1" dirty="0">
                <a:latin typeface="Perpetua" panose="02020502060401020303" pitchFamily="18" charset="0"/>
              </a:rPr>
              <a:t>Joints of the Heads of the Ribs (</a:t>
            </a:r>
            <a:r>
              <a:rPr lang="sr-Latn-CS" altLang="en-US" sz="3200" b="1" dirty="0">
                <a:latin typeface="Perpetua" panose="02020502060401020303" pitchFamily="18" charset="0"/>
              </a:rPr>
              <a:t>Art. </a:t>
            </a:r>
            <a:r>
              <a:rPr lang="sr-Latn-CS" altLang="en-US" sz="3200" b="1" dirty="0" err="1">
                <a:latin typeface="Perpetua" panose="02020502060401020303" pitchFamily="18" charset="0"/>
              </a:rPr>
              <a:t>capitis</a:t>
            </a:r>
            <a:r>
              <a:rPr lang="sr-Latn-CS" altLang="en-US" sz="3200" b="1" dirty="0">
                <a:latin typeface="Perpetua" panose="02020502060401020303" pitchFamily="18" charset="0"/>
              </a:rPr>
              <a:t> </a:t>
            </a:r>
            <a:r>
              <a:rPr lang="sr-Latn-CS" altLang="en-US" sz="3200" b="1" dirty="0" err="1">
                <a:latin typeface="Perpetua" panose="02020502060401020303" pitchFamily="18" charset="0"/>
              </a:rPr>
              <a:t>costae</a:t>
            </a:r>
            <a:r>
              <a:rPr lang="en-GB" altLang="en-US" sz="3200" b="1" dirty="0">
                <a:latin typeface="Perpetua" panose="02020502060401020303" pitchFamily="18" charset="0"/>
              </a:rPr>
              <a:t>)</a:t>
            </a:r>
            <a:endParaRPr lang="sr-Latn-CS" altLang="en-US" sz="3200" b="1" dirty="0">
              <a:latin typeface="Perpetua" panose="02020502060401020303" pitchFamily="18" charset="0"/>
            </a:endParaRPr>
          </a:p>
        </p:txBody>
      </p:sp>
      <p:sp>
        <p:nvSpPr>
          <p:cNvPr id="36867" name="Content Placeholder 2"/>
          <p:cNvSpPr txBox="1">
            <a:spLocks noChangeArrowheads="1"/>
          </p:cNvSpPr>
          <p:nvPr/>
        </p:nvSpPr>
        <p:spPr bwMode="auto">
          <a:xfrm>
            <a:off x="-6269" y="633413"/>
            <a:ext cx="9144000" cy="610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marL="0" indent="0" eaLnBrk="1" hangingPunct="1">
              <a:lnSpc>
                <a:spcPct val="90000"/>
              </a:lnSpc>
              <a:buNone/>
            </a:pPr>
            <a:endParaRPr lang="sr-Latn-CS" altLang="en-US" sz="1800" i="0" dirty="0"/>
          </a:p>
          <a:p>
            <a:pPr eaLnBrk="1" hangingPunct="1">
              <a:lnSpc>
                <a:spcPct val="90000"/>
              </a:lnSpc>
              <a:buFontTx/>
              <a:buChar char="-"/>
            </a:pPr>
            <a:r>
              <a:rPr lang="en-GB" altLang="en-US" sz="2400" i="0" dirty="0">
                <a:latin typeface="Cambria" panose="02040503050406030204" pitchFamily="18" charset="0"/>
              </a:rPr>
              <a:t>Ligaments</a:t>
            </a:r>
            <a:r>
              <a:rPr lang="sr-Latn-CS" altLang="en-US" sz="2400" b="0" i="0" dirty="0"/>
              <a:t>:</a:t>
            </a:r>
          </a:p>
          <a:p>
            <a:pPr eaLnBrk="1" hangingPunct="1">
              <a:lnSpc>
                <a:spcPct val="90000"/>
              </a:lnSpc>
              <a:buFontTx/>
              <a:buNone/>
            </a:pPr>
            <a:r>
              <a:rPr lang="sr-Latn-CS" altLang="en-US" sz="2400" b="0" i="0" dirty="0"/>
              <a:t>	</a:t>
            </a:r>
            <a:r>
              <a:rPr lang="sr-Latn-CS" altLang="en-US" sz="2400" b="0" i="0" dirty="0">
                <a:solidFill>
                  <a:srgbClr val="C00000"/>
                </a:solidFill>
              </a:rPr>
              <a:t>- lig. capitis </a:t>
            </a:r>
            <a:r>
              <a:rPr lang="sr-Latn-CS" altLang="en-US" sz="2400" b="0" i="0" dirty="0" err="1">
                <a:solidFill>
                  <a:srgbClr val="C00000"/>
                </a:solidFill>
              </a:rPr>
              <a:t>costae</a:t>
            </a:r>
            <a:r>
              <a:rPr lang="sr-Latn-CS" altLang="en-US" sz="2400" b="0" i="0" dirty="0">
                <a:solidFill>
                  <a:srgbClr val="C00000"/>
                </a:solidFill>
              </a:rPr>
              <a:t> </a:t>
            </a:r>
            <a:r>
              <a:rPr lang="sr-Latn-CS" altLang="en-US" sz="2400" b="0" i="0" dirty="0" err="1">
                <a:solidFill>
                  <a:srgbClr val="C00000"/>
                </a:solidFill>
              </a:rPr>
              <a:t>radiatum</a:t>
            </a:r>
            <a:br>
              <a:rPr lang="en-GB" altLang="en-US" sz="2400" b="0" i="0" dirty="0">
                <a:solidFill>
                  <a:srgbClr val="C00000"/>
                </a:solidFill>
              </a:rPr>
            </a:br>
            <a:r>
              <a:rPr lang="en-GB" altLang="en-US" sz="2400" b="0" i="0" dirty="0">
                <a:solidFill>
                  <a:srgbClr val="C00000"/>
                </a:solidFill>
              </a:rPr>
              <a:t>  (radiate ligament of head of rib)</a:t>
            </a:r>
            <a:br>
              <a:rPr lang="en-GB" altLang="en-US" sz="2400" b="0" i="0" dirty="0"/>
            </a:br>
            <a:r>
              <a:rPr lang="en-GB" altLang="en-US" sz="2400" b="0" i="0" dirty="0"/>
              <a:t> </a:t>
            </a:r>
            <a:r>
              <a:rPr lang="en-GB" sz="2000" dirty="0"/>
              <a:t>fans out from the anterior margin of the </a:t>
            </a:r>
            <a:br>
              <a:rPr lang="en-GB" sz="2000" dirty="0"/>
            </a:br>
            <a:r>
              <a:rPr lang="en-GB" sz="2000" dirty="0"/>
              <a:t> head of the rib to the sides of the bodies of </a:t>
            </a:r>
            <a:br>
              <a:rPr lang="en-GB" sz="2000" dirty="0"/>
            </a:br>
            <a:r>
              <a:rPr lang="en-GB" sz="2000" dirty="0"/>
              <a:t> two vertebrae and the intervertebral disc </a:t>
            </a:r>
            <a:br>
              <a:rPr lang="en-GB" sz="2000" dirty="0"/>
            </a:br>
            <a:r>
              <a:rPr lang="en-GB" sz="2000" dirty="0"/>
              <a:t> between them</a:t>
            </a:r>
            <a:endParaRPr lang="sr-Latn-CS" altLang="en-US" sz="2000" b="0" i="0" dirty="0"/>
          </a:p>
          <a:p>
            <a:pPr eaLnBrk="1" hangingPunct="1">
              <a:lnSpc>
                <a:spcPct val="90000"/>
              </a:lnSpc>
              <a:buFontTx/>
              <a:buNone/>
            </a:pPr>
            <a:r>
              <a:rPr lang="sr-Latn-CS" altLang="en-US" sz="2400" b="0" i="0" dirty="0"/>
              <a:t>	- </a:t>
            </a:r>
            <a:r>
              <a:rPr lang="sr-Latn-CS" altLang="en-US" sz="2400" b="0" i="0" dirty="0">
                <a:solidFill>
                  <a:srgbClr val="C00000"/>
                </a:solidFill>
              </a:rPr>
              <a:t>lig. capitis </a:t>
            </a:r>
            <a:r>
              <a:rPr lang="sr-Latn-CS" altLang="en-US" sz="2400" b="0" i="0" dirty="0" err="1">
                <a:solidFill>
                  <a:srgbClr val="C00000"/>
                </a:solidFill>
              </a:rPr>
              <a:t>costae</a:t>
            </a:r>
            <a:r>
              <a:rPr lang="sr-Latn-CS" altLang="en-US" sz="2400" b="0" i="0" dirty="0">
                <a:solidFill>
                  <a:srgbClr val="C00000"/>
                </a:solidFill>
              </a:rPr>
              <a:t> </a:t>
            </a:r>
            <a:r>
              <a:rPr lang="sr-Latn-CS" altLang="en-US" sz="2400" b="0" i="0" dirty="0" err="1">
                <a:solidFill>
                  <a:srgbClr val="C00000"/>
                </a:solidFill>
              </a:rPr>
              <a:t>interarticulare</a:t>
            </a:r>
            <a:br>
              <a:rPr lang="en-GB" altLang="en-US" sz="2400" b="0" i="0" dirty="0">
                <a:solidFill>
                  <a:srgbClr val="C00000"/>
                </a:solidFill>
              </a:rPr>
            </a:br>
            <a:r>
              <a:rPr lang="en-GB" altLang="en-US" sz="2400" b="0" i="0" dirty="0">
                <a:solidFill>
                  <a:srgbClr val="C00000"/>
                </a:solidFill>
              </a:rPr>
              <a:t>  (</a:t>
            </a:r>
            <a:r>
              <a:rPr lang="en-GB" sz="2400" b="0" i="0" dirty="0">
                <a:solidFill>
                  <a:srgbClr val="C00000"/>
                </a:solidFill>
              </a:rPr>
              <a:t>intra-articular ligament of head of rib)</a:t>
            </a:r>
          </a:p>
          <a:p>
            <a:pPr eaLnBrk="1" hangingPunct="1">
              <a:lnSpc>
                <a:spcPct val="90000"/>
              </a:lnSpc>
              <a:spcBef>
                <a:spcPts val="0"/>
              </a:spcBef>
              <a:buFontTx/>
              <a:buNone/>
            </a:pPr>
            <a:r>
              <a:rPr lang="en-GB" altLang="en-US" sz="2400" b="0" i="0" dirty="0"/>
              <a:t>      </a:t>
            </a:r>
            <a:r>
              <a:rPr lang="en-GB" altLang="en-US" sz="2000" dirty="0"/>
              <a:t>connects </a:t>
            </a:r>
            <a:r>
              <a:rPr lang="en-GB" sz="2000" dirty="0"/>
              <a:t>crest of the head of the rib and</a:t>
            </a:r>
            <a:br>
              <a:rPr lang="en-GB" sz="2000" dirty="0"/>
            </a:br>
            <a:r>
              <a:rPr lang="en-GB" sz="2000" dirty="0"/>
              <a:t>  intervertebral disc</a:t>
            </a:r>
          </a:p>
          <a:p>
            <a:pPr eaLnBrk="1" hangingPunct="1">
              <a:lnSpc>
                <a:spcPct val="90000"/>
              </a:lnSpc>
              <a:spcBef>
                <a:spcPts val="0"/>
              </a:spcBef>
              <a:buFontTx/>
              <a:buNone/>
            </a:pPr>
            <a:endParaRPr lang="en-GB" altLang="en-US" sz="2000" dirty="0"/>
          </a:p>
          <a:p>
            <a:pPr eaLnBrk="1" hangingPunct="1">
              <a:lnSpc>
                <a:spcPct val="90000"/>
              </a:lnSpc>
              <a:spcBef>
                <a:spcPts val="0"/>
              </a:spcBef>
              <a:buNone/>
            </a:pPr>
            <a:r>
              <a:rPr lang="en-GB" altLang="en-US" sz="2400" i="0" dirty="0">
                <a:latin typeface="Cambria" panose="02040503050406030204" pitchFamily="18" charset="0"/>
              </a:rPr>
              <a:t>-  Movements</a:t>
            </a:r>
            <a:r>
              <a:rPr lang="sr-Latn-CS" altLang="en-US" sz="2000" b="0" i="0" dirty="0"/>
              <a:t>:</a:t>
            </a:r>
          </a:p>
          <a:p>
            <a:pPr eaLnBrk="1" hangingPunct="1">
              <a:lnSpc>
                <a:spcPct val="90000"/>
              </a:lnSpc>
              <a:spcBef>
                <a:spcPts val="0"/>
              </a:spcBef>
              <a:buFontTx/>
              <a:buNone/>
            </a:pPr>
            <a:r>
              <a:rPr lang="en-GB" sz="2000" dirty="0"/>
              <a:t>     only slight gliding movements that may </a:t>
            </a:r>
            <a:br>
              <a:rPr lang="en-GB" sz="2000" dirty="0"/>
            </a:br>
            <a:r>
              <a:rPr lang="en-GB" sz="2000" dirty="0"/>
              <a:t>produce a relatively large excursion of the </a:t>
            </a:r>
            <a:br>
              <a:rPr lang="en-GB" sz="2000" dirty="0"/>
            </a:br>
            <a:r>
              <a:rPr lang="en-GB" sz="2000" dirty="0"/>
              <a:t>distal (sternal or anterior) end of a rib. </a:t>
            </a:r>
            <a:endParaRPr lang="sr-Latn-CS" altLang="en-US" sz="2000" dirty="0"/>
          </a:p>
        </p:txBody>
      </p:sp>
      <p:pic>
        <p:nvPicPr>
          <p:cNvPr id="36868" name="Picture 5" descr="0018 spoj rebra sa pršlj"/>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4783820" y="3998714"/>
            <a:ext cx="4366530" cy="2859286"/>
          </a:xfrm>
        </p:spPr>
      </p:pic>
      <p:pic>
        <p:nvPicPr>
          <p:cNvPr id="3686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3820" y="827886"/>
            <a:ext cx="4201430" cy="280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12">
            <a:extLst>
              <a:ext uri="{FF2B5EF4-FFF2-40B4-BE49-F238E27FC236}">
                <a16:creationId xmlns:a16="http://schemas.microsoft.com/office/drawing/2014/main" id="{D64D0BF9-FFF3-0E8F-90A5-09675BD0393D}"/>
              </a:ext>
            </a:extLst>
          </p:cNvPr>
          <p:cNvCxnSpPr>
            <a:cxnSpLocks noChangeShapeType="1"/>
          </p:cNvCxnSpPr>
          <p:nvPr/>
        </p:nvCxnSpPr>
        <p:spPr bwMode="auto">
          <a:xfrm>
            <a:off x="4807012" y="3140968"/>
            <a:ext cx="1285875" cy="15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4" name="Straight Connector 12">
            <a:extLst>
              <a:ext uri="{FF2B5EF4-FFF2-40B4-BE49-F238E27FC236}">
                <a16:creationId xmlns:a16="http://schemas.microsoft.com/office/drawing/2014/main" id="{646B5E56-B627-7587-22D1-1E7514016795}"/>
              </a:ext>
            </a:extLst>
          </p:cNvPr>
          <p:cNvCxnSpPr>
            <a:cxnSpLocks noChangeShapeType="1"/>
          </p:cNvCxnSpPr>
          <p:nvPr/>
        </p:nvCxnSpPr>
        <p:spPr bwMode="auto">
          <a:xfrm>
            <a:off x="4631339" y="2060848"/>
            <a:ext cx="1285875" cy="15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14802808"/>
      </p:ext>
    </p:extLst>
  </p:cSld>
  <p:clrMapOvr>
    <a:masterClrMapping/>
  </p:clrMapOvr>
  <p:transition spd="slow">
    <p:zo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idx="4294967295"/>
          </p:nvPr>
        </p:nvSpPr>
        <p:spPr>
          <a:xfrm>
            <a:off x="549747" y="-317"/>
            <a:ext cx="8460432" cy="796925"/>
          </a:xfrm>
        </p:spPr>
        <p:txBody>
          <a:bodyPr/>
          <a:lstStyle/>
          <a:p>
            <a:pPr eaLnBrk="1" hangingPunct="1"/>
            <a:r>
              <a:rPr lang="en-GB" altLang="en-US" sz="3200" b="1" dirty="0" err="1">
                <a:latin typeface="Perpetua" panose="02020502060401020303" pitchFamily="18" charset="0"/>
              </a:rPr>
              <a:t>Costotransversal</a:t>
            </a:r>
            <a:r>
              <a:rPr lang="en-GB" altLang="en-US" sz="3200" b="1" dirty="0">
                <a:latin typeface="Perpetua" panose="02020502060401020303" pitchFamily="18" charset="0"/>
              </a:rPr>
              <a:t> joint (</a:t>
            </a:r>
            <a:r>
              <a:rPr lang="sr-Latn-CS" altLang="en-US" sz="3200" b="1" dirty="0">
                <a:latin typeface="Perpetua" panose="02020502060401020303" pitchFamily="18" charset="0"/>
              </a:rPr>
              <a:t>Art. </a:t>
            </a:r>
            <a:r>
              <a:rPr lang="sr-Latn-CS" altLang="en-US" sz="3200" b="1" dirty="0" err="1">
                <a:latin typeface="Perpetua" panose="02020502060401020303" pitchFamily="18" charset="0"/>
              </a:rPr>
              <a:t>costotransversaria</a:t>
            </a:r>
            <a:r>
              <a:rPr lang="en-GB" altLang="en-US" sz="3200" b="1" dirty="0">
                <a:latin typeface="Perpetua" panose="02020502060401020303" pitchFamily="18" charset="0"/>
              </a:rPr>
              <a:t>)</a:t>
            </a:r>
            <a:endParaRPr lang="sr-Latn-CS" altLang="en-US" sz="3200" b="1" dirty="0">
              <a:latin typeface="Perpetua" panose="02020502060401020303" pitchFamily="18" charset="0"/>
            </a:endParaRPr>
          </a:p>
        </p:txBody>
      </p:sp>
      <p:sp>
        <p:nvSpPr>
          <p:cNvPr id="37891" name="Content Placeholder 2"/>
          <p:cNvSpPr txBox="1">
            <a:spLocks noChangeArrowheads="1"/>
          </p:cNvSpPr>
          <p:nvPr/>
        </p:nvSpPr>
        <p:spPr bwMode="auto">
          <a:xfrm>
            <a:off x="0" y="928688"/>
            <a:ext cx="9144000"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Char char="-"/>
            </a:pPr>
            <a:r>
              <a:rPr lang="en-GB" altLang="en-US" sz="2400" b="0" i="0" dirty="0">
                <a:latin typeface="Cambria" panose="02040503050406030204" pitchFamily="18" charset="0"/>
              </a:rPr>
              <a:t>Articular surfaces</a:t>
            </a:r>
            <a:r>
              <a:rPr lang="sr-Latn-CS" altLang="en-US" b="0" i="0" dirty="0"/>
              <a:t>:</a:t>
            </a:r>
          </a:p>
          <a:p>
            <a:pPr eaLnBrk="1" hangingPunct="1">
              <a:buFontTx/>
              <a:buNone/>
            </a:pPr>
            <a:r>
              <a:rPr lang="sr-Latn-CS" altLang="en-US" b="0" i="0" dirty="0"/>
              <a:t>	</a:t>
            </a:r>
            <a:r>
              <a:rPr lang="sr-Latn-CS" altLang="en-US" sz="2200" i="0" dirty="0"/>
              <a:t>1) </a:t>
            </a:r>
            <a:r>
              <a:rPr lang="sr-Latn-CS" altLang="en-US" sz="2200" i="0" dirty="0" err="1"/>
              <a:t>Facies</a:t>
            </a:r>
            <a:r>
              <a:rPr lang="sr-Latn-CS" altLang="en-US" sz="2200" i="0" dirty="0"/>
              <a:t> </a:t>
            </a:r>
            <a:r>
              <a:rPr lang="sr-Latn-CS" altLang="en-US" sz="2200" i="0" dirty="0" err="1"/>
              <a:t>articularis</a:t>
            </a:r>
            <a:r>
              <a:rPr lang="sr-Latn-CS" altLang="en-US" sz="2200" i="0" dirty="0"/>
              <a:t> </a:t>
            </a:r>
            <a:r>
              <a:rPr lang="sr-Latn-CS" altLang="en-US" sz="2200" i="0" dirty="0" err="1"/>
              <a:t>tuberculi</a:t>
            </a:r>
            <a:r>
              <a:rPr lang="sr-Latn-CS" altLang="en-US" sz="2200" i="0" dirty="0"/>
              <a:t> </a:t>
            </a:r>
            <a:r>
              <a:rPr lang="sr-Latn-CS" altLang="en-US" sz="2200" i="0" dirty="0" err="1"/>
              <a:t>costae</a:t>
            </a:r>
            <a:br>
              <a:rPr lang="en-GB" altLang="en-US" sz="2200" i="0" dirty="0"/>
            </a:br>
            <a:r>
              <a:rPr lang="en-GB" altLang="en-US" sz="2200" i="0" dirty="0"/>
              <a:t>     (medial part of costal tubercle)</a:t>
            </a:r>
            <a:br>
              <a:rPr lang="sr-Latn-CS" altLang="en-US" sz="2200" i="0" dirty="0"/>
            </a:br>
            <a:r>
              <a:rPr lang="sr-Latn-CS" altLang="en-US" sz="2200" i="0" dirty="0"/>
              <a:t> ---------------------------------</a:t>
            </a:r>
            <a:br>
              <a:rPr lang="sr-Latn-CS" altLang="en-US" sz="2200" i="0" dirty="0"/>
            </a:br>
            <a:r>
              <a:rPr lang="sr-Latn-CS" altLang="en-US" sz="2200" i="0" dirty="0"/>
              <a:t>1) </a:t>
            </a:r>
            <a:r>
              <a:rPr lang="sr-Latn-CS" altLang="en-US" sz="2200" i="0" dirty="0" err="1"/>
              <a:t>Fovea</a:t>
            </a:r>
            <a:r>
              <a:rPr lang="sr-Latn-CS" altLang="en-US" sz="2200" i="0" dirty="0"/>
              <a:t> </a:t>
            </a:r>
            <a:r>
              <a:rPr lang="sr-Latn-CS" altLang="en-US" sz="2200" i="0" dirty="0" err="1"/>
              <a:t>costalis</a:t>
            </a:r>
            <a:r>
              <a:rPr lang="sr-Latn-CS" altLang="en-US" sz="2200" i="0" dirty="0"/>
              <a:t> </a:t>
            </a:r>
            <a:r>
              <a:rPr lang="sr-Latn-CS" altLang="en-US" sz="2200" i="0" dirty="0" err="1"/>
              <a:t>processus</a:t>
            </a:r>
            <a:r>
              <a:rPr lang="sr-Latn-CS" altLang="en-US" sz="2200" i="0" dirty="0"/>
              <a:t> </a:t>
            </a:r>
            <a:r>
              <a:rPr lang="sr-Latn-CS" altLang="en-US" sz="2200" i="0" dirty="0" err="1"/>
              <a:t>transversi</a:t>
            </a:r>
            <a:br>
              <a:rPr lang="en-GB" altLang="en-US" sz="2200" i="0" dirty="0"/>
            </a:br>
            <a:r>
              <a:rPr lang="en-GB" altLang="en-US" sz="2200" i="0" dirty="0"/>
              <a:t>     (transverse process of  Th vertebra)</a:t>
            </a:r>
            <a:endParaRPr lang="sr-Latn-CS" altLang="en-US" sz="2200" i="0" dirty="0"/>
          </a:p>
          <a:p>
            <a:pPr eaLnBrk="1" hangingPunct="1">
              <a:buFontTx/>
              <a:buNone/>
            </a:pPr>
            <a:endParaRPr lang="sr-Latn-CS" altLang="en-US" sz="2400" b="0" i="0" dirty="0"/>
          </a:p>
        </p:txBody>
      </p:sp>
      <p:pic>
        <p:nvPicPr>
          <p:cNvPr id="37892" name="Picture 5" descr="0018 spoj rebra sa pršlj"/>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4355976" y="3423517"/>
            <a:ext cx="4789304" cy="3137937"/>
          </a:xfrm>
        </p:spPr>
      </p:pic>
      <p:pic>
        <p:nvPicPr>
          <p:cNvPr id="3789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988351"/>
            <a:ext cx="3956050" cy="247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txBox="1">
            <a:spLocks noChangeArrowheads="1"/>
          </p:cNvSpPr>
          <p:nvPr/>
        </p:nvSpPr>
        <p:spPr bwMode="auto">
          <a:xfrm>
            <a:off x="0" y="620688"/>
            <a:ext cx="9144000" cy="606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None/>
            </a:pPr>
            <a:r>
              <a:rPr lang="sr-Latn-CS" altLang="en-US" sz="2400" i="0" dirty="0">
                <a:latin typeface="+mn-lt"/>
              </a:rPr>
              <a:t>- </a:t>
            </a:r>
            <a:r>
              <a:rPr lang="en-GB" altLang="en-US" sz="2400" i="0" dirty="0">
                <a:latin typeface="+mn-lt"/>
              </a:rPr>
              <a:t>Ligaments</a:t>
            </a:r>
            <a:r>
              <a:rPr lang="sr-Latn-CS" altLang="en-US" sz="2400" i="0" dirty="0">
                <a:latin typeface="+mn-lt"/>
              </a:rPr>
              <a:t>:</a:t>
            </a:r>
          </a:p>
          <a:p>
            <a:pPr eaLnBrk="1" hangingPunct="1">
              <a:buFontTx/>
              <a:buNone/>
            </a:pPr>
            <a:r>
              <a:rPr lang="en-GB" altLang="en-US" sz="2200" b="0" i="0" dirty="0">
                <a:solidFill>
                  <a:srgbClr val="C00000"/>
                </a:solidFill>
                <a:latin typeface="+mn-lt"/>
              </a:rPr>
              <a:t>  </a:t>
            </a:r>
            <a:r>
              <a:rPr lang="sr-Latn-CS" altLang="en-US" sz="2200" b="0" i="0" dirty="0">
                <a:solidFill>
                  <a:srgbClr val="C00000"/>
                </a:solidFill>
                <a:latin typeface="+mn-lt"/>
              </a:rPr>
              <a:t>- </a:t>
            </a:r>
            <a:r>
              <a:rPr lang="sr-Latn-CS" altLang="en-US" sz="2200" b="0" i="0" dirty="0" err="1">
                <a:solidFill>
                  <a:srgbClr val="C00000"/>
                </a:solidFill>
                <a:latin typeface="+mn-lt"/>
              </a:rPr>
              <a:t>lig</a:t>
            </a:r>
            <a:r>
              <a:rPr lang="sr-Latn-CS" altLang="en-US" sz="2200" b="0" i="0" dirty="0">
                <a:solidFill>
                  <a:srgbClr val="C00000"/>
                </a:solidFill>
                <a:latin typeface="+mn-lt"/>
              </a:rPr>
              <a:t>. </a:t>
            </a:r>
            <a:r>
              <a:rPr lang="sr-Latn-CS" altLang="en-US" sz="2200" b="0" i="0" dirty="0" err="1">
                <a:solidFill>
                  <a:srgbClr val="C00000"/>
                </a:solidFill>
                <a:latin typeface="+mn-lt"/>
              </a:rPr>
              <a:t>costotransversarium</a:t>
            </a:r>
            <a:br>
              <a:rPr lang="en-GB" altLang="en-US" sz="2200" b="0" i="0" dirty="0">
                <a:solidFill>
                  <a:srgbClr val="C00000"/>
                </a:solidFill>
                <a:latin typeface="+mn-lt"/>
              </a:rPr>
            </a:br>
            <a:r>
              <a:rPr lang="en-GB" altLang="en-US" sz="2200" b="0" i="0" dirty="0">
                <a:solidFill>
                  <a:srgbClr val="C00000"/>
                </a:solidFill>
                <a:latin typeface="+mn-lt"/>
              </a:rPr>
              <a:t>(costotransverse ligament)</a:t>
            </a:r>
          </a:p>
          <a:p>
            <a:pPr eaLnBrk="1" hangingPunct="1">
              <a:spcBef>
                <a:spcPts val="0"/>
              </a:spcBef>
              <a:buFontTx/>
              <a:buNone/>
            </a:pPr>
            <a:r>
              <a:rPr lang="en-GB" altLang="en-US" sz="2400" b="0" i="0" dirty="0">
                <a:latin typeface="+mn-lt"/>
              </a:rPr>
              <a:t>    </a:t>
            </a:r>
            <a:r>
              <a:rPr lang="en-GB" altLang="en-US" sz="1800" b="0" i="0" dirty="0">
                <a:latin typeface="+mn-lt"/>
              </a:rPr>
              <a:t>- </a:t>
            </a:r>
            <a:r>
              <a:rPr lang="en-GB" sz="1800" dirty="0"/>
              <a:t>passing from the posterior surface of the neck of </a:t>
            </a:r>
            <a:br>
              <a:rPr lang="en-GB" sz="1800" dirty="0"/>
            </a:br>
            <a:r>
              <a:rPr lang="en-GB" sz="1800" dirty="0"/>
              <a:t>    the rib to the anterior surface of transverse </a:t>
            </a:r>
            <a:br>
              <a:rPr lang="en-GB" sz="1800" dirty="0"/>
            </a:br>
            <a:r>
              <a:rPr lang="en-GB" sz="1800" dirty="0"/>
              <a:t>    process of corresponding vertebra</a:t>
            </a:r>
            <a:br>
              <a:rPr lang="en-GB" sz="1800" dirty="0"/>
            </a:br>
            <a:r>
              <a:rPr lang="en-GB" sz="1800" dirty="0"/>
              <a:t>- strengthen the anterior aspect of the joint </a:t>
            </a:r>
            <a:endParaRPr lang="sr-Latn-CS" altLang="en-US" sz="1800" b="0" i="0" dirty="0">
              <a:latin typeface="+mn-lt"/>
            </a:endParaRPr>
          </a:p>
          <a:p>
            <a:pPr eaLnBrk="1" hangingPunct="1">
              <a:buFontTx/>
              <a:buNone/>
            </a:pPr>
            <a:r>
              <a:rPr lang="en-GB" altLang="en-US" sz="2200" b="0" i="0" dirty="0">
                <a:solidFill>
                  <a:srgbClr val="C00000"/>
                </a:solidFill>
              </a:rPr>
              <a:t>   </a:t>
            </a:r>
            <a:r>
              <a:rPr lang="sr-Latn-CS" altLang="en-US" sz="2200" b="0" i="0" dirty="0">
                <a:solidFill>
                  <a:srgbClr val="C00000"/>
                </a:solidFill>
              </a:rPr>
              <a:t>- </a:t>
            </a:r>
            <a:r>
              <a:rPr lang="sr-Latn-CS" altLang="en-US" sz="2200" b="0" i="0" dirty="0" err="1">
                <a:solidFill>
                  <a:srgbClr val="C00000"/>
                </a:solidFill>
              </a:rPr>
              <a:t>lig</a:t>
            </a:r>
            <a:r>
              <a:rPr lang="sr-Latn-CS" altLang="en-US" sz="2200" b="0" i="0" dirty="0">
                <a:solidFill>
                  <a:srgbClr val="C00000"/>
                </a:solidFill>
              </a:rPr>
              <a:t>. </a:t>
            </a:r>
            <a:r>
              <a:rPr lang="sr-Latn-CS" altLang="en-US" sz="2200" b="0" i="0" dirty="0" err="1">
                <a:solidFill>
                  <a:srgbClr val="C00000"/>
                </a:solidFill>
              </a:rPr>
              <a:t>costotransversarium</a:t>
            </a:r>
            <a:r>
              <a:rPr lang="sr-Latn-CS" altLang="en-US" sz="2200" b="0" i="0" dirty="0">
                <a:solidFill>
                  <a:srgbClr val="C00000"/>
                </a:solidFill>
              </a:rPr>
              <a:t> </a:t>
            </a:r>
            <a:r>
              <a:rPr lang="en-GB" altLang="en-US" sz="2200" b="0" i="0" dirty="0" err="1">
                <a:solidFill>
                  <a:srgbClr val="C00000"/>
                </a:solidFill>
              </a:rPr>
              <a:t>laterale</a:t>
            </a:r>
            <a:br>
              <a:rPr lang="en-GB" altLang="en-US" sz="2200" b="0" i="0" dirty="0">
                <a:solidFill>
                  <a:srgbClr val="C00000"/>
                </a:solidFill>
              </a:rPr>
            </a:br>
            <a:r>
              <a:rPr lang="en-GB" altLang="en-US" sz="2200" b="0" i="0" dirty="0">
                <a:solidFill>
                  <a:srgbClr val="C00000"/>
                </a:solidFill>
              </a:rPr>
              <a:t> (lateral </a:t>
            </a:r>
            <a:r>
              <a:rPr lang="en-GB" altLang="en-US" sz="2200" b="0" i="0" dirty="0" err="1">
                <a:solidFill>
                  <a:srgbClr val="C00000"/>
                </a:solidFill>
              </a:rPr>
              <a:t>costotransversal</a:t>
            </a:r>
            <a:r>
              <a:rPr lang="en-GB" altLang="en-US" sz="2200" b="0" i="0" dirty="0">
                <a:solidFill>
                  <a:srgbClr val="C00000"/>
                </a:solidFill>
              </a:rPr>
              <a:t> ligament)</a:t>
            </a:r>
          </a:p>
          <a:p>
            <a:pPr eaLnBrk="1" hangingPunct="1">
              <a:buFontTx/>
              <a:buNone/>
            </a:pPr>
            <a:r>
              <a:rPr lang="en-GB" altLang="en-US" sz="2400" b="0" i="0" dirty="0"/>
              <a:t>    </a:t>
            </a:r>
            <a:r>
              <a:rPr lang="en-GB" altLang="en-US" sz="1800" b="0" i="0" dirty="0">
                <a:latin typeface="+mn-lt"/>
              </a:rPr>
              <a:t>- </a:t>
            </a:r>
            <a:r>
              <a:rPr lang="en-GB" sz="1800" dirty="0"/>
              <a:t>passing from the lateral part of the tubercle of the </a:t>
            </a:r>
            <a:br>
              <a:rPr lang="en-GB" sz="1800" dirty="0"/>
            </a:br>
            <a:r>
              <a:rPr lang="en-GB" sz="1800" dirty="0"/>
              <a:t>   rib to the tip of the transverse process of </a:t>
            </a:r>
            <a:br>
              <a:rPr lang="en-GB" sz="1800" dirty="0"/>
            </a:br>
            <a:r>
              <a:rPr lang="en-GB" sz="1800" dirty="0"/>
              <a:t>    corresponding vertebra</a:t>
            </a:r>
          </a:p>
          <a:p>
            <a:pPr eaLnBrk="1" hangingPunct="1">
              <a:buFontTx/>
              <a:buNone/>
            </a:pPr>
            <a:r>
              <a:rPr lang="en-GB" altLang="en-US" sz="1800" b="0" i="0" dirty="0"/>
              <a:t>     - </a:t>
            </a:r>
            <a:r>
              <a:rPr lang="en-GB" sz="1800" dirty="0"/>
              <a:t>strengthen the posterior aspect of the joint </a:t>
            </a:r>
            <a:endParaRPr lang="sr-Latn-CS" altLang="en-US" sz="1800" b="0" i="0" dirty="0"/>
          </a:p>
          <a:p>
            <a:pPr eaLnBrk="1" hangingPunct="1">
              <a:buFontTx/>
              <a:buNone/>
            </a:pPr>
            <a:r>
              <a:rPr lang="en-GB" altLang="en-US" sz="2200" b="0" i="0" dirty="0">
                <a:solidFill>
                  <a:srgbClr val="C00000"/>
                </a:solidFill>
              </a:rPr>
              <a:t>   </a:t>
            </a:r>
            <a:r>
              <a:rPr lang="sr-Latn-CS" altLang="en-US" sz="2200" b="0" i="0" dirty="0">
                <a:solidFill>
                  <a:srgbClr val="C00000"/>
                </a:solidFill>
              </a:rPr>
              <a:t>- </a:t>
            </a:r>
            <a:r>
              <a:rPr lang="sr-Latn-CS" altLang="en-US" sz="2200" b="0" i="0" dirty="0" err="1">
                <a:solidFill>
                  <a:srgbClr val="C00000"/>
                </a:solidFill>
              </a:rPr>
              <a:t>lig</a:t>
            </a:r>
            <a:r>
              <a:rPr lang="sr-Latn-CS" altLang="en-US" sz="2200" b="0" i="0" dirty="0">
                <a:solidFill>
                  <a:srgbClr val="C00000"/>
                </a:solidFill>
              </a:rPr>
              <a:t>. </a:t>
            </a:r>
            <a:r>
              <a:rPr lang="sr-Latn-CS" altLang="en-US" sz="2200" b="0" i="0" dirty="0" err="1">
                <a:solidFill>
                  <a:srgbClr val="C00000"/>
                </a:solidFill>
              </a:rPr>
              <a:t>costotransversarium</a:t>
            </a:r>
            <a:r>
              <a:rPr lang="sr-Latn-CS" altLang="en-US" sz="2200" b="0" i="0" dirty="0">
                <a:solidFill>
                  <a:srgbClr val="C00000"/>
                </a:solidFill>
              </a:rPr>
              <a:t> </a:t>
            </a:r>
            <a:r>
              <a:rPr lang="en-GB" altLang="en-US" sz="2200" b="0" i="0" dirty="0">
                <a:solidFill>
                  <a:srgbClr val="C00000"/>
                </a:solidFill>
              </a:rPr>
              <a:t>superius</a:t>
            </a:r>
            <a:br>
              <a:rPr lang="en-GB" altLang="en-US" sz="2200" b="0" i="0" dirty="0">
                <a:solidFill>
                  <a:srgbClr val="C00000"/>
                </a:solidFill>
              </a:rPr>
            </a:br>
            <a:r>
              <a:rPr lang="en-GB" altLang="en-US" sz="2200" b="0" i="0" dirty="0">
                <a:solidFill>
                  <a:srgbClr val="C00000"/>
                </a:solidFill>
              </a:rPr>
              <a:t>  (superior </a:t>
            </a:r>
            <a:r>
              <a:rPr lang="en-GB" altLang="en-US" sz="2200" b="0" i="0" dirty="0" err="1">
                <a:solidFill>
                  <a:srgbClr val="C00000"/>
                </a:solidFill>
              </a:rPr>
              <a:t>costotransversal</a:t>
            </a:r>
            <a:r>
              <a:rPr lang="en-GB" altLang="en-US" sz="2200" b="0" i="0" dirty="0">
                <a:solidFill>
                  <a:srgbClr val="C00000"/>
                </a:solidFill>
              </a:rPr>
              <a:t> ligament)</a:t>
            </a:r>
          </a:p>
          <a:p>
            <a:pPr eaLnBrk="1" hangingPunct="1">
              <a:buFontTx/>
              <a:buNone/>
            </a:pPr>
            <a:r>
              <a:rPr lang="en-GB" sz="2000" dirty="0"/>
              <a:t>    -  </a:t>
            </a:r>
            <a:r>
              <a:rPr lang="en-GB" sz="1800" dirty="0"/>
              <a:t>joins the crest of the neck of the rib to the transverse process superior to it. The aperture between this ligament and the vertebra permits passage of the spinal nerve and the posterior branch of the intercostal artery. </a:t>
            </a:r>
            <a:r>
              <a:rPr lang="sr-Latn-CS" altLang="en-US" sz="1800" b="0" i="0" dirty="0"/>
              <a:t>	</a:t>
            </a:r>
          </a:p>
        </p:txBody>
      </p:sp>
      <p:pic>
        <p:nvPicPr>
          <p:cNvPr id="3789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2065" y="3429000"/>
            <a:ext cx="3956050" cy="247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620688"/>
            <a:ext cx="4156075" cy="287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27E5C7D2-B41F-3EF5-70AA-B41C02DEB095}"/>
              </a:ext>
            </a:extLst>
          </p:cNvPr>
          <p:cNvSpPr txBox="1">
            <a:spLocks/>
          </p:cNvSpPr>
          <p:nvPr/>
        </p:nvSpPr>
        <p:spPr bwMode="auto">
          <a:xfrm>
            <a:off x="432048" y="-99392"/>
            <a:ext cx="8460432"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eaLnBrk="1" hangingPunct="1"/>
            <a:r>
              <a:rPr lang="en-GB" altLang="en-US" sz="3200" b="1" i="0">
                <a:latin typeface="Perpetua" panose="02020502060401020303" pitchFamily="18" charset="0"/>
              </a:rPr>
              <a:t>Costotransversal joint (</a:t>
            </a:r>
            <a:r>
              <a:rPr lang="sr-Latn-CS" altLang="en-US" sz="3200" b="1" i="0">
                <a:latin typeface="Perpetua" panose="02020502060401020303" pitchFamily="18" charset="0"/>
              </a:rPr>
              <a:t>Art. costotransversaria</a:t>
            </a:r>
            <a:r>
              <a:rPr lang="en-GB" altLang="en-US" sz="3200" b="1" i="0">
                <a:latin typeface="Perpetua" panose="02020502060401020303" pitchFamily="18" charset="0"/>
              </a:rPr>
              <a:t>)</a:t>
            </a:r>
            <a:endParaRPr lang="sr-Latn-CS" altLang="en-US" sz="3200" b="1" i="0" dirty="0">
              <a:latin typeface="Perpetua" panose="02020502060401020303" pitchFamily="18" charset="0"/>
            </a:endParaRPr>
          </a:p>
        </p:txBody>
      </p:sp>
    </p:spTree>
    <p:extLst>
      <p:ext uri="{BB962C8B-B14F-4D97-AF65-F5344CB8AC3E}">
        <p14:creationId xmlns:p14="http://schemas.microsoft.com/office/powerpoint/2010/main" val="1877124124"/>
      </p:ext>
    </p:extLst>
  </p:cSld>
  <p:clrMapOvr>
    <a:masterClrMapping/>
  </p:clrMapOvr>
  <p:transition spd="slow">
    <p:zo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txBox="1">
            <a:spLocks noChangeArrowheads="1"/>
          </p:cNvSpPr>
          <p:nvPr/>
        </p:nvSpPr>
        <p:spPr bwMode="auto">
          <a:xfrm>
            <a:off x="3448" y="557407"/>
            <a:ext cx="9144000"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Char char="-"/>
            </a:pPr>
            <a:r>
              <a:rPr lang="en-GB" altLang="en-US" sz="2400" b="0" i="0" dirty="0">
                <a:latin typeface="Cambria" panose="02040503050406030204" pitchFamily="18" charset="0"/>
              </a:rPr>
              <a:t>Movements:</a:t>
            </a:r>
          </a:p>
          <a:p>
            <a:pPr eaLnBrk="1" hangingPunct="1">
              <a:buFontTx/>
              <a:buChar char="-"/>
            </a:pPr>
            <a:r>
              <a:rPr lang="en-GB" sz="2000" dirty="0"/>
              <a:t>The strong costotransverse ligaments binding these joints limit their movements to slight gliding. However, the articular surfaces on the tubercles of the superior 6 ribs are convex and fit into concavities on the transverse processes. As a result, rotation occurs around a mostly transverse axis that traverses the intra-articular ligament and the head and neck of the rib </a:t>
            </a:r>
          </a:p>
          <a:p>
            <a:pPr eaLnBrk="1" hangingPunct="1">
              <a:buFontTx/>
              <a:buChar char="-"/>
            </a:pPr>
            <a:r>
              <a:rPr lang="en-GB" sz="2000" dirty="0"/>
              <a:t>This results in elevation and depression movements of the sternal ends of the ribs and sternum in the sagittal plane </a:t>
            </a:r>
            <a:r>
              <a:rPr lang="en-GB" sz="2000" dirty="0">
                <a:solidFill>
                  <a:srgbClr val="C00000"/>
                </a:solidFill>
              </a:rPr>
              <a:t>(pump-handle movement) </a:t>
            </a:r>
          </a:p>
          <a:p>
            <a:pPr eaLnBrk="1" hangingPunct="1">
              <a:buFontTx/>
              <a:buChar char="-"/>
            </a:pPr>
            <a:r>
              <a:rPr lang="en-GB" sz="2000" dirty="0"/>
              <a:t>Flat articular surfaces of tubercles and transverse processes of the 7th–10th ribs allow gliding resulting in elevation and depression of the lateralmost portions of these ribs in the transverse plane </a:t>
            </a:r>
            <a:r>
              <a:rPr lang="en-GB" sz="2000" dirty="0">
                <a:solidFill>
                  <a:srgbClr val="C00000"/>
                </a:solidFill>
              </a:rPr>
              <a:t>(bucket-handle movement)</a:t>
            </a:r>
            <a:r>
              <a:rPr lang="en-GB" sz="2000" dirty="0"/>
              <a:t>.</a:t>
            </a:r>
            <a:r>
              <a:rPr lang="sr-Latn-CS" altLang="en-US" sz="2000" b="0" i="0" dirty="0"/>
              <a:t>	</a:t>
            </a:r>
          </a:p>
        </p:txBody>
      </p:sp>
      <p:sp>
        <p:nvSpPr>
          <p:cNvPr id="2" name="Title 1">
            <a:extLst>
              <a:ext uri="{FF2B5EF4-FFF2-40B4-BE49-F238E27FC236}">
                <a16:creationId xmlns:a16="http://schemas.microsoft.com/office/drawing/2014/main" id="{27E5C7D2-B41F-3EF5-70AA-B41C02DEB095}"/>
              </a:ext>
            </a:extLst>
          </p:cNvPr>
          <p:cNvSpPr txBox="1">
            <a:spLocks/>
          </p:cNvSpPr>
          <p:nvPr/>
        </p:nvSpPr>
        <p:spPr bwMode="auto">
          <a:xfrm>
            <a:off x="2448848" y="-26317"/>
            <a:ext cx="4283968"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eaLnBrk="1" hangingPunct="1"/>
            <a:r>
              <a:rPr lang="en-GB" altLang="en-US" sz="3200" b="1" i="0" dirty="0">
                <a:latin typeface="Perpetua" panose="02020502060401020303" pitchFamily="18" charset="0"/>
              </a:rPr>
              <a:t>Costovertebral joints</a:t>
            </a:r>
            <a:endParaRPr lang="sr-Latn-CS" altLang="en-US" sz="3200" b="1" i="0" dirty="0">
              <a:latin typeface="Perpetua" panose="02020502060401020303" pitchFamily="18" charset="0"/>
            </a:endParaRPr>
          </a:p>
        </p:txBody>
      </p:sp>
      <p:pic>
        <p:nvPicPr>
          <p:cNvPr id="10" name="Picture 4" descr="rib_motions | Anatomía, Fisioterapia">
            <a:extLst>
              <a:ext uri="{FF2B5EF4-FFF2-40B4-BE49-F238E27FC236}">
                <a16:creationId xmlns:a16="http://schemas.microsoft.com/office/drawing/2014/main" id="{AA3E08FC-61CC-8D58-197D-E6E6223E9C8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87575" y="4391988"/>
            <a:ext cx="4768850" cy="2266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420490"/>
      </p:ext>
    </p:extLst>
  </p:cSld>
  <p:clrMapOvr>
    <a:masterClrMapping/>
  </p:clrMapOvr>
  <p:transition spd="slow">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0" y="207963"/>
            <a:ext cx="2921000" cy="262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8"/>
          <p:cNvSpPr txBox="1">
            <a:spLocks noChangeArrowheads="1"/>
          </p:cNvSpPr>
          <p:nvPr/>
        </p:nvSpPr>
        <p:spPr bwMode="auto">
          <a:xfrm>
            <a:off x="55920" y="152400"/>
            <a:ext cx="8715375" cy="642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lnSpc>
                <a:spcPct val="90000"/>
              </a:lnSpc>
              <a:spcBef>
                <a:spcPts val="0"/>
              </a:spcBef>
              <a:spcAft>
                <a:spcPts val="0"/>
              </a:spcAft>
              <a:buClr>
                <a:schemeClr val="accent1"/>
              </a:buClr>
              <a:buSzPct val="85000"/>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1) </a:t>
            </a:r>
            <a:r>
              <a:rPr lang="en-GB" altLang="en-US" sz="2400" dirty="0">
                <a:solidFill>
                  <a:srgbClr val="CC3300"/>
                </a:solidFill>
                <a:effectLst>
                  <a:outerShdw blurRad="38100" dist="38100" dir="2700000" algn="tl">
                    <a:srgbClr val="C0C0C0"/>
                  </a:outerShdw>
                </a:effectLst>
                <a:latin typeface="Perpetua" panose="02020502060401020303" pitchFamily="18" charset="0"/>
              </a:rPr>
              <a:t>Anterior median </a:t>
            </a:r>
            <a:br>
              <a:rPr lang="en-GB" altLang="en-US" sz="2400" dirty="0">
                <a:solidFill>
                  <a:srgbClr val="CC3300"/>
                </a:solidFill>
                <a:effectLst>
                  <a:outerShdw blurRad="38100" dist="38100" dir="2700000" algn="tl">
                    <a:srgbClr val="C0C0C0"/>
                  </a:outerShdw>
                </a:effectLst>
                <a:latin typeface="Perpetua" panose="02020502060401020303" pitchFamily="18" charset="0"/>
              </a:rPr>
            </a:br>
            <a:r>
              <a:rPr lang="en-GB" altLang="en-US" sz="2400" dirty="0">
                <a:solidFill>
                  <a:srgbClr val="CC3300"/>
                </a:solidFill>
                <a:effectLst>
                  <a:outerShdw blurRad="38100" dist="38100" dir="2700000" algn="tl">
                    <a:srgbClr val="C0C0C0"/>
                  </a:outerShdw>
                </a:effectLst>
                <a:latin typeface="Perpetua" panose="02020502060401020303" pitchFamily="18" charset="0"/>
              </a:rPr>
              <a:t> (midsternal) line</a:t>
            </a: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lnSpc>
                <a:spcPct val="90000"/>
              </a:lnSpc>
              <a:spcBef>
                <a:spcPts val="0"/>
              </a:spcBef>
              <a:spcAft>
                <a:spcPts val="0"/>
              </a:spcAft>
              <a:buClr>
                <a:schemeClr val="accent1"/>
              </a:buClr>
              <a:buSzPct val="85000"/>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2) </a:t>
            </a:r>
            <a:r>
              <a:rPr lang="en-GB" altLang="en-US" sz="2400" dirty="0">
                <a:solidFill>
                  <a:srgbClr val="CC3300"/>
                </a:solidFill>
                <a:effectLst>
                  <a:outerShdw blurRad="38100" dist="38100" dir="2700000" algn="tl">
                    <a:srgbClr val="C0C0C0"/>
                  </a:outerShdw>
                </a:effectLst>
                <a:latin typeface="Perpetua" panose="02020502060401020303" pitchFamily="18" charset="0"/>
              </a:rPr>
              <a:t>Sternal line</a:t>
            </a:r>
            <a:br>
              <a:rPr lang="en-GB" altLang="en-US" sz="2400" dirty="0">
                <a:solidFill>
                  <a:srgbClr val="CC3300"/>
                </a:solidFill>
                <a:effectLst>
                  <a:outerShdw blurRad="38100" dist="38100" dir="2700000" algn="tl">
                    <a:srgbClr val="C0C0C0"/>
                  </a:outerShdw>
                </a:effectLst>
                <a:latin typeface="Perpetua" panose="02020502060401020303" pitchFamily="18" charset="0"/>
              </a:rPr>
            </a:br>
            <a:r>
              <a:rPr lang="en-GB" altLang="en-US" sz="1600" dirty="0">
                <a:effectLst>
                  <a:outerShdw blurRad="38100" dist="38100" dir="2700000" algn="tl">
                    <a:srgbClr val="C0C0C0"/>
                  </a:outerShdw>
                </a:effectLst>
                <a:latin typeface="Perpetua" panose="02020502060401020303" pitchFamily="18" charset="0"/>
              </a:rPr>
              <a:t>(lateral border of sternum)</a:t>
            </a:r>
            <a:endParaRPr lang="sr-Latn-CS" altLang="en-US" sz="1600" dirty="0">
              <a:effectLst>
                <a:outerShdw blurRad="38100" dist="38100" dir="2700000" algn="tl">
                  <a:srgbClr val="C0C0C0"/>
                </a:outerShdw>
              </a:effectLst>
              <a:latin typeface="Perpetua" panose="02020502060401020303" pitchFamily="18" charset="0"/>
            </a:endParaRPr>
          </a:p>
          <a:p>
            <a:pPr eaLnBrk="1" hangingPunct="1">
              <a:lnSpc>
                <a:spcPct val="90000"/>
              </a:lnSpc>
              <a:spcBef>
                <a:spcPts val="0"/>
              </a:spcBef>
              <a:spcAft>
                <a:spcPts val="0"/>
              </a:spcAft>
              <a:buClr>
                <a:schemeClr val="accent1"/>
              </a:buClr>
              <a:buSzPct val="85000"/>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3) </a:t>
            </a:r>
            <a:r>
              <a:rPr lang="en-GB" altLang="en-US" sz="2400" dirty="0">
                <a:solidFill>
                  <a:srgbClr val="CC3300"/>
                </a:solidFill>
                <a:effectLst>
                  <a:outerShdw blurRad="38100" dist="38100" dir="2700000" algn="tl">
                    <a:srgbClr val="C0C0C0"/>
                  </a:outerShdw>
                </a:effectLst>
                <a:latin typeface="Perpetua" panose="02020502060401020303" pitchFamily="18" charset="0"/>
              </a:rPr>
              <a:t>P</a:t>
            </a:r>
            <a:r>
              <a:rPr lang="sr-Latn-CS" altLang="en-US" sz="2400" dirty="0" err="1">
                <a:solidFill>
                  <a:srgbClr val="CC3300"/>
                </a:solidFill>
                <a:effectLst>
                  <a:outerShdw blurRad="38100" dist="38100" dir="2700000" algn="tl">
                    <a:srgbClr val="C0C0C0"/>
                  </a:outerShdw>
                </a:effectLst>
                <a:latin typeface="Perpetua" panose="02020502060401020303" pitchFamily="18" charset="0"/>
              </a:rPr>
              <a:t>arasternal</a:t>
            </a:r>
            <a:r>
              <a:rPr lang="en-GB" altLang="en-US" sz="2400" dirty="0">
                <a:solidFill>
                  <a:srgbClr val="CC3300"/>
                </a:solidFill>
                <a:effectLst>
                  <a:outerShdw blurRad="38100" dist="38100" dir="2700000" algn="tl">
                    <a:srgbClr val="C0C0C0"/>
                  </a:outerShdw>
                </a:effectLst>
                <a:latin typeface="Perpetua" panose="02020502060401020303" pitchFamily="18" charset="0"/>
              </a:rPr>
              <a:t> line</a:t>
            </a:r>
          </a:p>
          <a:p>
            <a:pPr eaLnBrk="1" hangingPunct="1">
              <a:lnSpc>
                <a:spcPct val="90000"/>
              </a:lnSpc>
              <a:spcBef>
                <a:spcPts val="0"/>
              </a:spcBef>
              <a:spcAft>
                <a:spcPts val="0"/>
              </a:spcAft>
              <a:buClr>
                <a:schemeClr val="accent1"/>
              </a:buClr>
              <a:buSzPct val="85000"/>
              <a:defRPr/>
            </a:pPr>
            <a:r>
              <a:rPr lang="en-GB" altLang="en-US" sz="1600" dirty="0">
                <a:effectLst>
                  <a:outerShdw blurRad="38100" dist="38100" dir="2700000" algn="tl">
                    <a:srgbClr val="C0C0C0"/>
                  </a:outerShdw>
                </a:effectLst>
                <a:latin typeface="Perpetua" panose="02020502060401020303" pitchFamily="18" charset="0"/>
              </a:rPr>
              <a:t>      (midline between line 2 and 4)</a:t>
            </a:r>
            <a:endParaRPr lang="sr-Latn-CS" altLang="en-US" sz="1600" dirty="0">
              <a:effectLst>
                <a:outerShdw blurRad="38100" dist="38100" dir="2700000" algn="tl">
                  <a:srgbClr val="C0C0C0"/>
                </a:outerShdw>
              </a:effectLst>
              <a:latin typeface="Perpetua" panose="02020502060401020303" pitchFamily="18" charset="0"/>
            </a:endParaRPr>
          </a:p>
          <a:p>
            <a:pPr eaLnBrk="1" hangingPunct="1">
              <a:lnSpc>
                <a:spcPct val="90000"/>
              </a:lnSpc>
              <a:spcBef>
                <a:spcPts val="0"/>
              </a:spcBef>
              <a:spcAft>
                <a:spcPts val="0"/>
              </a:spcAft>
              <a:buClr>
                <a:schemeClr val="accent1"/>
              </a:buClr>
              <a:buSzPct val="85000"/>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4) </a:t>
            </a:r>
            <a:r>
              <a:rPr lang="en-GB" altLang="en-US" sz="2400" dirty="0">
                <a:solidFill>
                  <a:srgbClr val="CC3300"/>
                </a:solidFill>
                <a:effectLst>
                  <a:outerShdw blurRad="38100" dist="38100" dir="2700000" algn="tl">
                    <a:srgbClr val="C0C0C0"/>
                  </a:outerShdw>
                </a:effectLst>
                <a:latin typeface="Perpetua" panose="02020502060401020303" pitchFamily="18" charset="0"/>
              </a:rPr>
              <a:t>Midclavicular line</a:t>
            </a:r>
          </a:p>
          <a:p>
            <a:pPr eaLnBrk="1" hangingPunct="1">
              <a:lnSpc>
                <a:spcPct val="90000"/>
              </a:lnSpc>
              <a:spcBef>
                <a:spcPts val="0"/>
              </a:spcBef>
              <a:spcAft>
                <a:spcPts val="0"/>
              </a:spcAft>
              <a:buClr>
                <a:schemeClr val="accent1"/>
              </a:buClr>
              <a:buSzPct val="85000"/>
              <a:defRPr/>
            </a:pP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lnSpc>
                <a:spcPct val="90000"/>
              </a:lnSpc>
              <a:spcBef>
                <a:spcPts val="600"/>
              </a:spcBef>
              <a:spcAft>
                <a:spcPts val="600"/>
              </a:spcAft>
              <a:buClr>
                <a:schemeClr val="accent1"/>
              </a:buClr>
              <a:buSzPct val="85000"/>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5) </a:t>
            </a:r>
            <a:r>
              <a:rPr lang="en-GB" altLang="en-US" sz="2400" dirty="0">
                <a:solidFill>
                  <a:srgbClr val="CC3300"/>
                </a:solidFill>
                <a:effectLst>
                  <a:outerShdw blurRad="38100" dist="38100" dir="2700000" algn="tl">
                    <a:srgbClr val="C0C0C0"/>
                  </a:outerShdw>
                </a:effectLst>
                <a:latin typeface="Perpetua" panose="02020502060401020303" pitchFamily="18" charset="0"/>
              </a:rPr>
              <a:t>Anterior axillary line</a:t>
            </a: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lnSpc>
                <a:spcPct val="90000"/>
              </a:lnSpc>
              <a:spcBef>
                <a:spcPts val="600"/>
              </a:spcBef>
              <a:spcAft>
                <a:spcPts val="600"/>
              </a:spcAft>
              <a:buClr>
                <a:schemeClr val="accent1"/>
              </a:buClr>
              <a:buSzPct val="85000"/>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6) </a:t>
            </a:r>
            <a:r>
              <a:rPr lang="en-GB" altLang="en-US" sz="2400" dirty="0">
                <a:solidFill>
                  <a:srgbClr val="CC3300"/>
                </a:solidFill>
                <a:effectLst>
                  <a:outerShdw blurRad="38100" dist="38100" dir="2700000" algn="tl">
                    <a:srgbClr val="C0C0C0"/>
                  </a:outerShdw>
                </a:effectLst>
                <a:latin typeface="Perpetua" panose="02020502060401020303" pitchFamily="18" charset="0"/>
              </a:rPr>
              <a:t>Midaxillary line</a:t>
            </a: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lnSpc>
                <a:spcPct val="90000"/>
              </a:lnSpc>
              <a:spcBef>
                <a:spcPts val="600"/>
              </a:spcBef>
              <a:spcAft>
                <a:spcPts val="600"/>
              </a:spcAft>
              <a:buClr>
                <a:schemeClr val="accent1"/>
              </a:buClr>
              <a:buSzPct val="85000"/>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7) </a:t>
            </a:r>
            <a:r>
              <a:rPr lang="en-GB" altLang="en-US" sz="2400" dirty="0">
                <a:solidFill>
                  <a:srgbClr val="CC3300"/>
                </a:solidFill>
                <a:effectLst>
                  <a:outerShdw blurRad="38100" dist="38100" dir="2700000" algn="tl">
                    <a:srgbClr val="C0C0C0"/>
                  </a:outerShdw>
                </a:effectLst>
                <a:latin typeface="Perpetua" panose="02020502060401020303" pitchFamily="18" charset="0"/>
              </a:rPr>
              <a:t>Posterior axillary line</a:t>
            </a: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lnSpc>
                <a:spcPct val="90000"/>
              </a:lnSpc>
              <a:spcBef>
                <a:spcPts val="1800"/>
              </a:spcBef>
              <a:buClr>
                <a:schemeClr val="accent1"/>
              </a:buClr>
              <a:buSzPct val="85000"/>
              <a:defRPr/>
            </a:pP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lnSpc>
                <a:spcPct val="90000"/>
              </a:lnSpc>
              <a:spcBef>
                <a:spcPts val="575"/>
              </a:spcBef>
              <a:buClr>
                <a:schemeClr val="accent1"/>
              </a:buClr>
              <a:buSzPct val="85000"/>
              <a:defRPr/>
            </a:pP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spcBef>
                <a:spcPts val="600"/>
              </a:spcBef>
              <a:spcAft>
                <a:spcPts val="600"/>
              </a:spcAft>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			</a:t>
            </a:r>
            <a:r>
              <a:rPr lang="en-GB" altLang="en-US" sz="2400" dirty="0">
                <a:solidFill>
                  <a:srgbClr val="CC3300"/>
                </a:solidFill>
                <a:effectLst>
                  <a:outerShdw blurRad="38100" dist="38100" dir="2700000" algn="tl">
                    <a:srgbClr val="C0C0C0"/>
                  </a:outerShdw>
                </a:effectLst>
                <a:latin typeface="Perpetua" panose="02020502060401020303" pitchFamily="18" charset="0"/>
              </a:rPr>
              <a:t>		</a:t>
            </a:r>
            <a:r>
              <a:rPr lang="sr-Latn-CS" altLang="en-US" sz="2400" dirty="0">
                <a:solidFill>
                  <a:srgbClr val="CC3300"/>
                </a:solidFill>
                <a:effectLst>
                  <a:outerShdw blurRad="38100" dist="38100" dir="2700000" algn="tl">
                    <a:srgbClr val="C0C0C0"/>
                  </a:outerShdw>
                </a:effectLst>
                <a:latin typeface="Perpetua" panose="02020502060401020303" pitchFamily="18" charset="0"/>
              </a:rPr>
              <a:t>8) </a:t>
            </a:r>
            <a:r>
              <a:rPr lang="en-GB" altLang="en-US" sz="2400" dirty="0">
                <a:solidFill>
                  <a:srgbClr val="CC3300"/>
                </a:solidFill>
                <a:effectLst>
                  <a:outerShdw blurRad="38100" dist="38100" dir="2700000" algn="tl">
                    <a:srgbClr val="C0C0C0"/>
                  </a:outerShdw>
                </a:effectLst>
                <a:latin typeface="Perpetua" panose="02020502060401020303" pitchFamily="18" charset="0"/>
              </a:rPr>
              <a:t>Posterior median (</a:t>
            </a:r>
            <a:r>
              <a:rPr lang="en-GB" altLang="en-US" sz="2400" dirty="0" err="1">
                <a:solidFill>
                  <a:srgbClr val="CC3300"/>
                </a:solidFill>
                <a:effectLst>
                  <a:outerShdw blurRad="38100" dist="38100" dir="2700000" algn="tl">
                    <a:srgbClr val="C0C0C0"/>
                  </a:outerShdw>
                </a:effectLst>
                <a:latin typeface="Perpetua" panose="02020502060401020303" pitchFamily="18" charset="0"/>
              </a:rPr>
              <a:t>midvertebral</a:t>
            </a:r>
            <a:r>
              <a:rPr lang="en-GB" altLang="en-US" sz="2400" dirty="0">
                <a:solidFill>
                  <a:srgbClr val="CC3300"/>
                </a:solidFill>
                <a:effectLst>
                  <a:outerShdw blurRad="38100" dist="38100" dir="2700000" algn="tl">
                    <a:srgbClr val="C0C0C0"/>
                  </a:outerShdw>
                </a:effectLst>
                <a:latin typeface="Perpetua" panose="02020502060401020303" pitchFamily="18" charset="0"/>
              </a:rPr>
              <a:t>) line</a:t>
            </a: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spcBef>
                <a:spcPts val="600"/>
              </a:spcBef>
              <a:spcAft>
                <a:spcPts val="600"/>
              </a:spcAft>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				</a:t>
            </a:r>
            <a:r>
              <a:rPr lang="en-GB" altLang="en-US" sz="2400" dirty="0">
                <a:solidFill>
                  <a:srgbClr val="CC3300"/>
                </a:solidFill>
                <a:effectLst>
                  <a:outerShdw blurRad="38100" dist="38100" dir="2700000" algn="tl">
                    <a:srgbClr val="C0C0C0"/>
                  </a:outerShdw>
                </a:effectLst>
                <a:latin typeface="Perpetua" panose="02020502060401020303" pitchFamily="18" charset="0"/>
              </a:rPr>
              <a:t>	</a:t>
            </a:r>
            <a:r>
              <a:rPr lang="sr-Latn-CS" altLang="en-US" sz="2400" dirty="0">
                <a:solidFill>
                  <a:srgbClr val="CC3300"/>
                </a:solidFill>
                <a:effectLst>
                  <a:outerShdw blurRad="38100" dist="38100" dir="2700000" algn="tl">
                    <a:srgbClr val="C0C0C0"/>
                  </a:outerShdw>
                </a:effectLst>
                <a:latin typeface="Perpetua" panose="02020502060401020303" pitchFamily="18" charset="0"/>
              </a:rPr>
              <a:t>9) </a:t>
            </a:r>
            <a:r>
              <a:rPr lang="en-GB" altLang="en-US" sz="2400" dirty="0">
                <a:solidFill>
                  <a:srgbClr val="CC3300"/>
                </a:solidFill>
                <a:effectLst>
                  <a:outerShdw blurRad="38100" dist="38100" dir="2700000" algn="tl">
                    <a:srgbClr val="C0C0C0"/>
                  </a:outerShdw>
                </a:effectLst>
                <a:latin typeface="Perpetua" panose="02020502060401020303" pitchFamily="18" charset="0"/>
              </a:rPr>
              <a:t>P</a:t>
            </a:r>
            <a:r>
              <a:rPr lang="sr-Latn-CS" altLang="en-US" sz="2400" dirty="0" err="1">
                <a:solidFill>
                  <a:srgbClr val="CC3300"/>
                </a:solidFill>
                <a:effectLst>
                  <a:outerShdw blurRad="38100" dist="38100" dir="2700000" algn="tl">
                    <a:srgbClr val="C0C0C0"/>
                  </a:outerShdw>
                </a:effectLst>
                <a:latin typeface="Perpetua" panose="02020502060401020303" pitchFamily="18" charset="0"/>
              </a:rPr>
              <a:t>aravertebral</a:t>
            </a:r>
            <a:r>
              <a:rPr lang="en-GB" altLang="en-US" sz="2400" dirty="0">
                <a:solidFill>
                  <a:srgbClr val="CC3300"/>
                </a:solidFill>
                <a:effectLst>
                  <a:outerShdw blurRad="38100" dist="38100" dir="2700000" algn="tl">
                    <a:srgbClr val="C0C0C0"/>
                  </a:outerShdw>
                </a:effectLst>
                <a:latin typeface="Perpetua" panose="02020502060401020303" pitchFamily="18" charset="0"/>
              </a:rPr>
              <a:t> line</a:t>
            </a: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spcBef>
                <a:spcPts val="600"/>
              </a:spcBef>
              <a:spcAft>
                <a:spcPts val="600"/>
              </a:spcAft>
              <a:defRPr/>
            </a:pPr>
            <a:r>
              <a:rPr lang="sr-Latn-CS" altLang="en-US" sz="2400" dirty="0">
                <a:solidFill>
                  <a:srgbClr val="CC3300"/>
                </a:solidFill>
                <a:effectLst>
                  <a:outerShdw blurRad="38100" dist="38100" dir="2700000" algn="tl">
                    <a:srgbClr val="C0C0C0"/>
                  </a:outerShdw>
                </a:effectLst>
                <a:latin typeface="Perpetua" panose="02020502060401020303" pitchFamily="18" charset="0"/>
              </a:rPr>
              <a:t>			</a:t>
            </a:r>
            <a:r>
              <a:rPr lang="en-GB" altLang="en-US" sz="2400" dirty="0">
                <a:solidFill>
                  <a:srgbClr val="CC3300"/>
                </a:solidFill>
                <a:effectLst>
                  <a:outerShdw blurRad="38100" dist="38100" dir="2700000" algn="tl">
                    <a:srgbClr val="C0C0C0"/>
                  </a:outerShdw>
                </a:effectLst>
                <a:latin typeface="Perpetua" panose="02020502060401020303" pitchFamily="18" charset="0"/>
              </a:rPr>
              <a:t>	           </a:t>
            </a:r>
            <a:r>
              <a:rPr lang="sr-Latn-CS" altLang="en-US" sz="2400" dirty="0">
                <a:solidFill>
                  <a:srgbClr val="CC3300"/>
                </a:solidFill>
                <a:effectLst>
                  <a:outerShdw blurRad="38100" dist="38100" dir="2700000" algn="tl">
                    <a:srgbClr val="C0C0C0"/>
                  </a:outerShdw>
                </a:effectLst>
                <a:latin typeface="Perpetua" panose="02020502060401020303" pitchFamily="18" charset="0"/>
              </a:rPr>
              <a:t>10) </a:t>
            </a:r>
            <a:r>
              <a:rPr lang="en-GB" altLang="en-US" sz="2400" dirty="0">
                <a:solidFill>
                  <a:srgbClr val="CC3300"/>
                </a:solidFill>
                <a:effectLst>
                  <a:outerShdw blurRad="38100" dist="38100" dir="2700000" algn="tl">
                    <a:srgbClr val="C0C0C0"/>
                  </a:outerShdw>
                </a:effectLst>
                <a:latin typeface="Perpetua" panose="02020502060401020303" pitchFamily="18" charset="0"/>
              </a:rPr>
              <a:t>S</a:t>
            </a:r>
            <a:r>
              <a:rPr lang="sr-Latn-CS" altLang="en-US" sz="2400" dirty="0" err="1">
                <a:solidFill>
                  <a:srgbClr val="CC3300"/>
                </a:solidFill>
                <a:effectLst>
                  <a:outerShdw blurRad="38100" dist="38100" dir="2700000" algn="tl">
                    <a:srgbClr val="C0C0C0"/>
                  </a:outerShdw>
                </a:effectLst>
                <a:latin typeface="Perpetua" panose="02020502060401020303" pitchFamily="18" charset="0"/>
              </a:rPr>
              <a:t>capular</a:t>
            </a:r>
            <a:r>
              <a:rPr lang="en-GB" altLang="en-US" sz="2400" dirty="0">
                <a:solidFill>
                  <a:srgbClr val="CC3300"/>
                </a:solidFill>
                <a:effectLst>
                  <a:outerShdw blurRad="38100" dist="38100" dir="2700000" algn="tl">
                    <a:srgbClr val="C0C0C0"/>
                  </a:outerShdw>
                </a:effectLst>
                <a:latin typeface="Perpetua" panose="02020502060401020303" pitchFamily="18" charset="0"/>
              </a:rPr>
              <a:t> line</a:t>
            </a: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lnSpc>
                <a:spcPct val="90000"/>
              </a:lnSpc>
              <a:spcBef>
                <a:spcPts val="575"/>
              </a:spcBef>
              <a:buClr>
                <a:schemeClr val="accent1"/>
              </a:buClr>
              <a:buSzPct val="85000"/>
              <a:defRPr/>
            </a:pP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a:p>
            <a:pPr eaLnBrk="1" hangingPunct="1">
              <a:lnSpc>
                <a:spcPct val="90000"/>
              </a:lnSpc>
              <a:spcBef>
                <a:spcPts val="575"/>
              </a:spcBef>
              <a:buClr>
                <a:schemeClr val="accent1"/>
              </a:buClr>
              <a:buSzPct val="85000"/>
              <a:defRPr/>
            </a:pPr>
            <a:endParaRPr lang="sr-Latn-CS" altLang="en-US" sz="2400" dirty="0">
              <a:solidFill>
                <a:srgbClr val="CC3300"/>
              </a:solidFill>
              <a:effectLst>
                <a:outerShdw blurRad="38100" dist="38100" dir="2700000" algn="tl">
                  <a:srgbClr val="C0C0C0"/>
                </a:outerShdw>
              </a:effectLst>
              <a:latin typeface="Perpetua" panose="02020502060401020303" pitchFamily="18" charset="0"/>
            </a:endParaRPr>
          </a:p>
        </p:txBody>
      </p:sp>
      <p:pic>
        <p:nvPicPr>
          <p:cNvPr id="1126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 y="4026173"/>
            <a:ext cx="2661301"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8550" y="2780928"/>
            <a:ext cx="2713038" cy="241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5" descr="0004 orij"/>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588" y="2506662"/>
            <a:ext cx="26035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TextBox 6"/>
          <p:cNvSpPr txBox="1">
            <a:spLocks noChangeArrowheads="1"/>
          </p:cNvSpPr>
          <p:nvPr/>
        </p:nvSpPr>
        <p:spPr bwMode="auto">
          <a:xfrm>
            <a:off x="5214938" y="4293096"/>
            <a:ext cx="349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dirty="0"/>
              <a:t>8</a:t>
            </a:r>
          </a:p>
        </p:txBody>
      </p:sp>
      <p:sp>
        <p:nvSpPr>
          <p:cNvPr id="11272" name="TextBox 7"/>
          <p:cNvSpPr txBox="1">
            <a:spLocks noChangeArrowheads="1"/>
          </p:cNvSpPr>
          <p:nvPr/>
        </p:nvSpPr>
        <p:spPr bwMode="auto">
          <a:xfrm>
            <a:off x="5572125" y="4335190"/>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dirty="0"/>
              <a:t>10</a:t>
            </a:r>
          </a:p>
        </p:txBody>
      </p:sp>
      <p:sp>
        <p:nvSpPr>
          <p:cNvPr id="11273" name="TextBox 8"/>
          <p:cNvSpPr txBox="1">
            <a:spLocks noChangeArrowheads="1"/>
          </p:cNvSpPr>
          <p:nvPr/>
        </p:nvSpPr>
        <p:spPr bwMode="auto">
          <a:xfrm>
            <a:off x="6286500" y="3861048"/>
            <a:ext cx="349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dirty="0"/>
              <a:t>8</a:t>
            </a:r>
          </a:p>
        </p:txBody>
      </p:sp>
      <p:sp>
        <p:nvSpPr>
          <p:cNvPr id="11274" name="TextBox 9"/>
          <p:cNvSpPr txBox="1">
            <a:spLocks noChangeArrowheads="1"/>
          </p:cNvSpPr>
          <p:nvPr/>
        </p:nvSpPr>
        <p:spPr bwMode="auto">
          <a:xfrm>
            <a:off x="6660232" y="3861048"/>
            <a:ext cx="466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dirty="0"/>
              <a:t>10</a:t>
            </a:r>
          </a:p>
        </p:txBody>
      </p:sp>
      <p:sp>
        <p:nvSpPr>
          <p:cNvPr id="11275" name="TextBox 10"/>
          <p:cNvSpPr txBox="1">
            <a:spLocks noChangeArrowheads="1"/>
          </p:cNvSpPr>
          <p:nvPr/>
        </p:nvSpPr>
        <p:spPr bwMode="auto">
          <a:xfrm>
            <a:off x="6500480" y="4122985"/>
            <a:ext cx="3254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dirty="0"/>
              <a:t>9</a:t>
            </a:r>
          </a:p>
        </p:txBody>
      </p:sp>
      <p:sp>
        <p:nvSpPr>
          <p:cNvPr id="11276" name="TextBox 11"/>
          <p:cNvSpPr txBox="1">
            <a:spLocks noChangeArrowheads="1"/>
          </p:cNvSpPr>
          <p:nvPr/>
        </p:nvSpPr>
        <p:spPr bwMode="auto">
          <a:xfrm>
            <a:off x="2141650" y="6021288"/>
            <a:ext cx="3254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dirty="0"/>
              <a:t>5</a:t>
            </a:r>
          </a:p>
        </p:txBody>
      </p:sp>
      <p:sp>
        <p:nvSpPr>
          <p:cNvPr id="11277" name="TextBox 12"/>
          <p:cNvSpPr txBox="1">
            <a:spLocks noChangeArrowheads="1"/>
          </p:cNvSpPr>
          <p:nvPr/>
        </p:nvSpPr>
        <p:spPr bwMode="auto">
          <a:xfrm>
            <a:off x="1975154" y="5661248"/>
            <a:ext cx="325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dirty="0"/>
              <a:t>6</a:t>
            </a:r>
          </a:p>
        </p:txBody>
      </p:sp>
      <p:sp>
        <p:nvSpPr>
          <p:cNvPr id="11278" name="TextBox 13"/>
          <p:cNvSpPr txBox="1">
            <a:spLocks noChangeArrowheads="1"/>
          </p:cNvSpPr>
          <p:nvPr/>
        </p:nvSpPr>
        <p:spPr bwMode="auto">
          <a:xfrm>
            <a:off x="1716757" y="5373216"/>
            <a:ext cx="334963"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dirty="0"/>
              <a:t>7</a:t>
            </a:r>
          </a:p>
        </p:txBody>
      </p:sp>
      <p:sp>
        <p:nvSpPr>
          <p:cNvPr id="11279" name="TextBox 14"/>
          <p:cNvSpPr txBox="1">
            <a:spLocks noChangeArrowheads="1"/>
          </p:cNvSpPr>
          <p:nvPr/>
        </p:nvSpPr>
        <p:spPr bwMode="auto">
          <a:xfrm>
            <a:off x="8358188" y="4214813"/>
            <a:ext cx="325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a:t>5</a:t>
            </a:r>
          </a:p>
        </p:txBody>
      </p:sp>
      <p:sp>
        <p:nvSpPr>
          <p:cNvPr id="11280" name="TextBox 15"/>
          <p:cNvSpPr txBox="1">
            <a:spLocks noChangeArrowheads="1"/>
          </p:cNvSpPr>
          <p:nvPr/>
        </p:nvSpPr>
        <p:spPr bwMode="auto">
          <a:xfrm>
            <a:off x="8143875" y="4071938"/>
            <a:ext cx="325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a:t>6</a:t>
            </a:r>
          </a:p>
        </p:txBody>
      </p:sp>
      <p:sp>
        <p:nvSpPr>
          <p:cNvPr id="11281" name="TextBox 16"/>
          <p:cNvSpPr txBox="1">
            <a:spLocks noChangeArrowheads="1"/>
          </p:cNvSpPr>
          <p:nvPr/>
        </p:nvSpPr>
        <p:spPr bwMode="auto">
          <a:xfrm>
            <a:off x="8001000" y="3929063"/>
            <a:ext cx="325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a:t>7</a:t>
            </a:r>
          </a:p>
        </p:txBody>
      </p:sp>
      <p:sp>
        <p:nvSpPr>
          <p:cNvPr id="11282" name="TextBox 17"/>
          <p:cNvSpPr txBox="1">
            <a:spLocks noChangeArrowheads="1"/>
          </p:cNvSpPr>
          <p:nvPr/>
        </p:nvSpPr>
        <p:spPr bwMode="auto">
          <a:xfrm>
            <a:off x="5357813" y="1785938"/>
            <a:ext cx="325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a:t>1</a:t>
            </a:r>
          </a:p>
        </p:txBody>
      </p:sp>
      <p:sp>
        <p:nvSpPr>
          <p:cNvPr id="11283" name="TextBox 18"/>
          <p:cNvSpPr txBox="1">
            <a:spLocks noChangeArrowheads="1"/>
          </p:cNvSpPr>
          <p:nvPr/>
        </p:nvSpPr>
        <p:spPr bwMode="auto">
          <a:xfrm>
            <a:off x="5786438" y="2071688"/>
            <a:ext cx="325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a:t>4</a:t>
            </a:r>
          </a:p>
        </p:txBody>
      </p:sp>
      <p:pic>
        <p:nvPicPr>
          <p:cNvPr id="11284"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78625" y="207963"/>
            <a:ext cx="198755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85" name="Straight Connector 21"/>
          <p:cNvCxnSpPr>
            <a:cxnSpLocks noChangeShapeType="1"/>
          </p:cNvCxnSpPr>
          <p:nvPr/>
        </p:nvCxnSpPr>
        <p:spPr bwMode="auto">
          <a:xfrm rot="5400000">
            <a:off x="7037387" y="1392238"/>
            <a:ext cx="1643063" cy="1588"/>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cxnSp>
      <p:sp>
        <p:nvSpPr>
          <p:cNvPr id="11286" name="TextBox 24"/>
          <p:cNvSpPr txBox="1">
            <a:spLocks noChangeArrowheads="1"/>
          </p:cNvSpPr>
          <p:nvPr/>
        </p:nvSpPr>
        <p:spPr bwMode="auto">
          <a:xfrm>
            <a:off x="7858125" y="1714500"/>
            <a:ext cx="3254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a:t>3</a:t>
            </a:r>
          </a:p>
        </p:txBody>
      </p:sp>
      <p:cxnSp>
        <p:nvCxnSpPr>
          <p:cNvPr id="11287" name="Straight Connector 25"/>
          <p:cNvCxnSpPr>
            <a:cxnSpLocks noChangeShapeType="1"/>
          </p:cNvCxnSpPr>
          <p:nvPr/>
        </p:nvCxnSpPr>
        <p:spPr bwMode="auto">
          <a:xfrm rot="5400000">
            <a:off x="7394576" y="1463675"/>
            <a:ext cx="1643062" cy="1587"/>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cxnSp>
      <p:sp>
        <p:nvSpPr>
          <p:cNvPr id="11288" name="TextBox 26"/>
          <p:cNvSpPr txBox="1">
            <a:spLocks noChangeArrowheads="1"/>
          </p:cNvSpPr>
          <p:nvPr/>
        </p:nvSpPr>
        <p:spPr bwMode="auto">
          <a:xfrm>
            <a:off x="8143875" y="1928813"/>
            <a:ext cx="325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a:t>4</a:t>
            </a:r>
          </a:p>
        </p:txBody>
      </p:sp>
      <p:cxnSp>
        <p:nvCxnSpPr>
          <p:cNvPr id="11289" name="Straight Connector 27"/>
          <p:cNvCxnSpPr>
            <a:cxnSpLocks noChangeShapeType="1"/>
          </p:cNvCxnSpPr>
          <p:nvPr/>
        </p:nvCxnSpPr>
        <p:spPr bwMode="auto">
          <a:xfrm rot="5400000">
            <a:off x="7251700" y="1535113"/>
            <a:ext cx="1643063" cy="1587"/>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cxnSp>
      <p:sp>
        <p:nvSpPr>
          <p:cNvPr id="11290" name="TextBox 28"/>
          <p:cNvSpPr txBox="1">
            <a:spLocks noChangeArrowheads="1"/>
          </p:cNvSpPr>
          <p:nvPr/>
        </p:nvSpPr>
        <p:spPr bwMode="auto">
          <a:xfrm>
            <a:off x="7643813" y="1643063"/>
            <a:ext cx="325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400"/>
              <a:t>2</a:t>
            </a:r>
          </a:p>
        </p:txBody>
      </p:sp>
    </p:spTree>
    <p:custDataLst>
      <p:tags r:id="rId1"/>
    </p:custData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p:cTn id="7" dur="500" fill="hold"/>
                                        <p:tgtEl>
                                          <p:spTgt spid="1229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229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2291">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12291">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2291">
                                            <p:txEl>
                                              <p:pRg st="1" end="1"/>
                                            </p:txEl>
                                          </p:spTgt>
                                        </p:tgtEl>
                                        <p:attrNameLst>
                                          <p:attrName>style.visibility</p:attrName>
                                        </p:attrNameLst>
                                      </p:cBhvr>
                                      <p:to>
                                        <p:strVal val="visible"/>
                                      </p:to>
                                    </p:set>
                                    <p:anim calcmode="lin" valueType="num">
                                      <p:cBhvr>
                                        <p:cTn id="15" dur="500" fill="hold"/>
                                        <p:tgtEl>
                                          <p:spTgt spid="12291">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2291">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12291">
                                            <p:txEl>
                                              <p:pRg st="1" end="1"/>
                                            </p:txEl>
                                          </p:spTgt>
                                        </p:tgtEl>
                                        <p:attrNameLst>
                                          <p:attrName>style.rotation</p:attrName>
                                        </p:attrNameLst>
                                      </p:cBhvr>
                                      <p:tavLst>
                                        <p:tav tm="0">
                                          <p:val>
                                            <p:fltVal val="90"/>
                                          </p:val>
                                        </p:tav>
                                        <p:tav tm="100000">
                                          <p:val>
                                            <p:fltVal val="0"/>
                                          </p:val>
                                        </p:tav>
                                      </p:tavLst>
                                    </p:anim>
                                    <p:animEffect transition="in" filter="fade">
                                      <p:cBhvr>
                                        <p:cTn id="18" dur="500"/>
                                        <p:tgtEl>
                                          <p:spTgt spid="12291">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12291">
                                            <p:txEl>
                                              <p:pRg st="2" end="2"/>
                                            </p:txEl>
                                          </p:spTgt>
                                        </p:tgtEl>
                                        <p:attrNameLst>
                                          <p:attrName>style.visibility</p:attrName>
                                        </p:attrNameLst>
                                      </p:cBhvr>
                                      <p:to>
                                        <p:strVal val="visible"/>
                                      </p:to>
                                    </p:set>
                                    <p:anim calcmode="lin" valueType="num">
                                      <p:cBhvr>
                                        <p:cTn id="23" dur="500" fill="hold"/>
                                        <p:tgtEl>
                                          <p:spTgt spid="12291">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2291">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12291">
                                            <p:txEl>
                                              <p:pRg st="2" end="2"/>
                                            </p:txEl>
                                          </p:spTgt>
                                        </p:tgtEl>
                                        <p:attrNameLst>
                                          <p:attrName>style.rotation</p:attrName>
                                        </p:attrNameLst>
                                      </p:cBhvr>
                                      <p:tavLst>
                                        <p:tav tm="0">
                                          <p:val>
                                            <p:fltVal val="90"/>
                                          </p:val>
                                        </p:tav>
                                        <p:tav tm="100000">
                                          <p:val>
                                            <p:fltVal val="0"/>
                                          </p:val>
                                        </p:tav>
                                      </p:tavLst>
                                    </p:anim>
                                    <p:animEffect transition="in" filter="fade">
                                      <p:cBhvr>
                                        <p:cTn id="26" dur="500"/>
                                        <p:tgtEl>
                                          <p:spTgt spid="12291">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12291">
                                            <p:txEl>
                                              <p:pRg st="3" end="3"/>
                                            </p:txEl>
                                          </p:spTgt>
                                        </p:tgtEl>
                                        <p:attrNameLst>
                                          <p:attrName>style.visibility</p:attrName>
                                        </p:attrNameLst>
                                      </p:cBhvr>
                                      <p:to>
                                        <p:strVal val="visible"/>
                                      </p:to>
                                    </p:set>
                                    <p:anim calcmode="lin" valueType="num">
                                      <p:cBhvr>
                                        <p:cTn id="31" dur="500" fill="hold"/>
                                        <p:tgtEl>
                                          <p:spTgt spid="12291">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2291">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12291">
                                            <p:txEl>
                                              <p:pRg st="3" end="3"/>
                                            </p:txEl>
                                          </p:spTgt>
                                        </p:tgtEl>
                                        <p:attrNameLst>
                                          <p:attrName>style.rotation</p:attrName>
                                        </p:attrNameLst>
                                      </p:cBhvr>
                                      <p:tavLst>
                                        <p:tav tm="0">
                                          <p:val>
                                            <p:fltVal val="90"/>
                                          </p:val>
                                        </p:tav>
                                        <p:tav tm="100000">
                                          <p:val>
                                            <p:fltVal val="0"/>
                                          </p:val>
                                        </p:tav>
                                      </p:tavLst>
                                    </p:anim>
                                    <p:animEffect transition="in" filter="fade">
                                      <p:cBhvr>
                                        <p:cTn id="34" dur="500"/>
                                        <p:tgtEl>
                                          <p:spTgt spid="12291">
                                            <p:txEl>
                                              <p:pRg st="3" end="3"/>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12291">
                                            <p:txEl>
                                              <p:pRg st="4" end="4"/>
                                            </p:txEl>
                                          </p:spTgt>
                                        </p:tgtEl>
                                        <p:attrNameLst>
                                          <p:attrName>style.visibility</p:attrName>
                                        </p:attrNameLst>
                                      </p:cBhvr>
                                      <p:to>
                                        <p:strVal val="visible"/>
                                      </p:to>
                                    </p:set>
                                    <p:anim calcmode="lin" valueType="num">
                                      <p:cBhvr>
                                        <p:cTn id="39" dur="500" fill="hold"/>
                                        <p:tgtEl>
                                          <p:spTgt spid="12291">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12291">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12291">
                                            <p:txEl>
                                              <p:pRg st="4" end="4"/>
                                            </p:txEl>
                                          </p:spTgt>
                                        </p:tgtEl>
                                        <p:attrNameLst>
                                          <p:attrName>style.rotation</p:attrName>
                                        </p:attrNameLst>
                                      </p:cBhvr>
                                      <p:tavLst>
                                        <p:tav tm="0">
                                          <p:val>
                                            <p:fltVal val="90"/>
                                          </p:val>
                                        </p:tav>
                                        <p:tav tm="100000">
                                          <p:val>
                                            <p:fltVal val="0"/>
                                          </p:val>
                                        </p:tav>
                                      </p:tavLst>
                                    </p:anim>
                                    <p:animEffect transition="in" filter="fade">
                                      <p:cBhvr>
                                        <p:cTn id="42" dur="500"/>
                                        <p:tgtEl>
                                          <p:spTgt spid="12291">
                                            <p:txEl>
                                              <p:pRg st="4" end="4"/>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12291">
                                            <p:txEl>
                                              <p:pRg st="6" end="6"/>
                                            </p:txEl>
                                          </p:spTgt>
                                        </p:tgtEl>
                                        <p:attrNameLst>
                                          <p:attrName>style.visibility</p:attrName>
                                        </p:attrNameLst>
                                      </p:cBhvr>
                                      <p:to>
                                        <p:strVal val="visible"/>
                                      </p:to>
                                    </p:set>
                                    <p:anim calcmode="lin" valueType="num">
                                      <p:cBhvr>
                                        <p:cTn id="47" dur="500" fill="hold"/>
                                        <p:tgtEl>
                                          <p:spTgt spid="12291">
                                            <p:txEl>
                                              <p:pRg st="6" end="6"/>
                                            </p:txEl>
                                          </p:spTgt>
                                        </p:tgtEl>
                                        <p:attrNameLst>
                                          <p:attrName>ppt_w</p:attrName>
                                        </p:attrNameLst>
                                      </p:cBhvr>
                                      <p:tavLst>
                                        <p:tav tm="0">
                                          <p:val>
                                            <p:fltVal val="0"/>
                                          </p:val>
                                        </p:tav>
                                        <p:tav tm="100000">
                                          <p:val>
                                            <p:strVal val="#ppt_w"/>
                                          </p:val>
                                        </p:tav>
                                      </p:tavLst>
                                    </p:anim>
                                    <p:anim calcmode="lin" valueType="num">
                                      <p:cBhvr>
                                        <p:cTn id="48" dur="500" fill="hold"/>
                                        <p:tgtEl>
                                          <p:spTgt spid="12291">
                                            <p:txEl>
                                              <p:pRg st="6" end="6"/>
                                            </p:txEl>
                                          </p:spTgt>
                                        </p:tgtEl>
                                        <p:attrNameLst>
                                          <p:attrName>ppt_h</p:attrName>
                                        </p:attrNameLst>
                                      </p:cBhvr>
                                      <p:tavLst>
                                        <p:tav tm="0">
                                          <p:val>
                                            <p:fltVal val="0"/>
                                          </p:val>
                                        </p:tav>
                                        <p:tav tm="100000">
                                          <p:val>
                                            <p:strVal val="#ppt_h"/>
                                          </p:val>
                                        </p:tav>
                                      </p:tavLst>
                                    </p:anim>
                                    <p:anim calcmode="lin" valueType="num">
                                      <p:cBhvr>
                                        <p:cTn id="49" dur="500" fill="hold"/>
                                        <p:tgtEl>
                                          <p:spTgt spid="12291">
                                            <p:txEl>
                                              <p:pRg st="6" end="6"/>
                                            </p:txEl>
                                          </p:spTgt>
                                        </p:tgtEl>
                                        <p:attrNameLst>
                                          <p:attrName>style.rotation</p:attrName>
                                        </p:attrNameLst>
                                      </p:cBhvr>
                                      <p:tavLst>
                                        <p:tav tm="0">
                                          <p:val>
                                            <p:fltVal val="90"/>
                                          </p:val>
                                        </p:tav>
                                        <p:tav tm="100000">
                                          <p:val>
                                            <p:fltVal val="0"/>
                                          </p:val>
                                        </p:tav>
                                      </p:tavLst>
                                    </p:anim>
                                    <p:animEffect transition="in" filter="fade">
                                      <p:cBhvr>
                                        <p:cTn id="50" dur="500"/>
                                        <p:tgtEl>
                                          <p:spTgt spid="12291">
                                            <p:txEl>
                                              <p:pRg st="6" end="6"/>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12291">
                                            <p:txEl>
                                              <p:pRg st="7" end="7"/>
                                            </p:txEl>
                                          </p:spTgt>
                                        </p:tgtEl>
                                        <p:attrNameLst>
                                          <p:attrName>style.visibility</p:attrName>
                                        </p:attrNameLst>
                                      </p:cBhvr>
                                      <p:to>
                                        <p:strVal val="visible"/>
                                      </p:to>
                                    </p:set>
                                    <p:anim calcmode="lin" valueType="num">
                                      <p:cBhvr>
                                        <p:cTn id="55" dur="500" fill="hold"/>
                                        <p:tgtEl>
                                          <p:spTgt spid="12291">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12291">
                                            <p:txEl>
                                              <p:pRg st="7" end="7"/>
                                            </p:txEl>
                                          </p:spTgt>
                                        </p:tgtEl>
                                        <p:attrNameLst>
                                          <p:attrName>ppt_h</p:attrName>
                                        </p:attrNameLst>
                                      </p:cBhvr>
                                      <p:tavLst>
                                        <p:tav tm="0">
                                          <p:val>
                                            <p:fltVal val="0"/>
                                          </p:val>
                                        </p:tav>
                                        <p:tav tm="100000">
                                          <p:val>
                                            <p:strVal val="#ppt_h"/>
                                          </p:val>
                                        </p:tav>
                                      </p:tavLst>
                                    </p:anim>
                                    <p:anim calcmode="lin" valueType="num">
                                      <p:cBhvr>
                                        <p:cTn id="57" dur="500" fill="hold"/>
                                        <p:tgtEl>
                                          <p:spTgt spid="12291">
                                            <p:txEl>
                                              <p:pRg st="7" end="7"/>
                                            </p:txEl>
                                          </p:spTgt>
                                        </p:tgtEl>
                                        <p:attrNameLst>
                                          <p:attrName>style.rotation</p:attrName>
                                        </p:attrNameLst>
                                      </p:cBhvr>
                                      <p:tavLst>
                                        <p:tav tm="0">
                                          <p:val>
                                            <p:fltVal val="90"/>
                                          </p:val>
                                        </p:tav>
                                        <p:tav tm="100000">
                                          <p:val>
                                            <p:fltVal val="0"/>
                                          </p:val>
                                        </p:tav>
                                      </p:tavLst>
                                    </p:anim>
                                    <p:animEffect transition="in" filter="fade">
                                      <p:cBhvr>
                                        <p:cTn id="58" dur="500"/>
                                        <p:tgtEl>
                                          <p:spTgt spid="12291">
                                            <p:txEl>
                                              <p:pRg st="7" end="7"/>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12291">
                                            <p:txEl>
                                              <p:pRg st="8" end="8"/>
                                            </p:txEl>
                                          </p:spTgt>
                                        </p:tgtEl>
                                        <p:attrNameLst>
                                          <p:attrName>style.visibility</p:attrName>
                                        </p:attrNameLst>
                                      </p:cBhvr>
                                      <p:to>
                                        <p:strVal val="visible"/>
                                      </p:to>
                                    </p:set>
                                    <p:anim calcmode="lin" valueType="num">
                                      <p:cBhvr>
                                        <p:cTn id="63" dur="500" fill="hold"/>
                                        <p:tgtEl>
                                          <p:spTgt spid="12291">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12291">
                                            <p:txEl>
                                              <p:pRg st="8" end="8"/>
                                            </p:txEl>
                                          </p:spTgt>
                                        </p:tgtEl>
                                        <p:attrNameLst>
                                          <p:attrName>ppt_h</p:attrName>
                                        </p:attrNameLst>
                                      </p:cBhvr>
                                      <p:tavLst>
                                        <p:tav tm="0">
                                          <p:val>
                                            <p:fltVal val="0"/>
                                          </p:val>
                                        </p:tav>
                                        <p:tav tm="100000">
                                          <p:val>
                                            <p:strVal val="#ppt_h"/>
                                          </p:val>
                                        </p:tav>
                                      </p:tavLst>
                                    </p:anim>
                                    <p:anim calcmode="lin" valueType="num">
                                      <p:cBhvr>
                                        <p:cTn id="65" dur="500" fill="hold"/>
                                        <p:tgtEl>
                                          <p:spTgt spid="12291">
                                            <p:txEl>
                                              <p:pRg st="8" end="8"/>
                                            </p:txEl>
                                          </p:spTgt>
                                        </p:tgtEl>
                                        <p:attrNameLst>
                                          <p:attrName>style.rotation</p:attrName>
                                        </p:attrNameLst>
                                      </p:cBhvr>
                                      <p:tavLst>
                                        <p:tav tm="0">
                                          <p:val>
                                            <p:fltVal val="90"/>
                                          </p:val>
                                        </p:tav>
                                        <p:tav tm="100000">
                                          <p:val>
                                            <p:fltVal val="0"/>
                                          </p:val>
                                        </p:tav>
                                      </p:tavLst>
                                    </p:anim>
                                    <p:animEffect transition="in" filter="fade">
                                      <p:cBhvr>
                                        <p:cTn id="66" dur="500"/>
                                        <p:tgtEl>
                                          <p:spTgt spid="12291">
                                            <p:txEl>
                                              <p:pRg st="8" end="8"/>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12291">
                                            <p:txEl>
                                              <p:pRg st="11" end="11"/>
                                            </p:txEl>
                                          </p:spTgt>
                                        </p:tgtEl>
                                        <p:attrNameLst>
                                          <p:attrName>style.visibility</p:attrName>
                                        </p:attrNameLst>
                                      </p:cBhvr>
                                      <p:to>
                                        <p:strVal val="visible"/>
                                      </p:to>
                                    </p:set>
                                    <p:anim calcmode="lin" valueType="num">
                                      <p:cBhvr>
                                        <p:cTn id="71" dur="500" fill="hold"/>
                                        <p:tgtEl>
                                          <p:spTgt spid="12291">
                                            <p:txEl>
                                              <p:pRg st="11" end="11"/>
                                            </p:txEl>
                                          </p:spTgt>
                                        </p:tgtEl>
                                        <p:attrNameLst>
                                          <p:attrName>ppt_w</p:attrName>
                                        </p:attrNameLst>
                                      </p:cBhvr>
                                      <p:tavLst>
                                        <p:tav tm="0">
                                          <p:val>
                                            <p:fltVal val="0"/>
                                          </p:val>
                                        </p:tav>
                                        <p:tav tm="100000">
                                          <p:val>
                                            <p:strVal val="#ppt_w"/>
                                          </p:val>
                                        </p:tav>
                                      </p:tavLst>
                                    </p:anim>
                                    <p:anim calcmode="lin" valueType="num">
                                      <p:cBhvr>
                                        <p:cTn id="72" dur="500" fill="hold"/>
                                        <p:tgtEl>
                                          <p:spTgt spid="12291">
                                            <p:txEl>
                                              <p:pRg st="11" end="11"/>
                                            </p:txEl>
                                          </p:spTgt>
                                        </p:tgtEl>
                                        <p:attrNameLst>
                                          <p:attrName>ppt_h</p:attrName>
                                        </p:attrNameLst>
                                      </p:cBhvr>
                                      <p:tavLst>
                                        <p:tav tm="0">
                                          <p:val>
                                            <p:fltVal val="0"/>
                                          </p:val>
                                        </p:tav>
                                        <p:tav tm="100000">
                                          <p:val>
                                            <p:strVal val="#ppt_h"/>
                                          </p:val>
                                        </p:tav>
                                      </p:tavLst>
                                    </p:anim>
                                    <p:anim calcmode="lin" valueType="num">
                                      <p:cBhvr>
                                        <p:cTn id="73" dur="500" fill="hold"/>
                                        <p:tgtEl>
                                          <p:spTgt spid="12291">
                                            <p:txEl>
                                              <p:pRg st="11" end="11"/>
                                            </p:txEl>
                                          </p:spTgt>
                                        </p:tgtEl>
                                        <p:attrNameLst>
                                          <p:attrName>style.rotation</p:attrName>
                                        </p:attrNameLst>
                                      </p:cBhvr>
                                      <p:tavLst>
                                        <p:tav tm="0">
                                          <p:val>
                                            <p:fltVal val="90"/>
                                          </p:val>
                                        </p:tav>
                                        <p:tav tm="100000">
                                          <p:val>
                                            <p:fltVal val="0"/>
                                          </p:val>
                                        </p:tav>
                                      </p:tavLst>
                                    </p:anim>
                                    <p:animEffect transition="in" filter="fade">
                                      <p:cBhvr>
                                        <p:cTn id="74" dur="500"/>
                                        <p:tgtEl>
                                          <p:spTgt spid="12291">
                                            <p:txEl>
                                              <p:pRg st="11" end="11"/>
                                            </p:txEl>
                                          </p:spTgt>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12291">
                                            <p:txEl>
                                              <p:pRg st="12" end="12"/>
                                            </p:txEl>
                                          </p:spTgt>
                                        </p:tgtEl>
                                        <p:attrNameLst>
                                          <p:attrName>style.visibility</p:attrName>
                                        </p:attrNameLst>
                                      </p:cBhvr>
                                      <p:to>
                                        <p:strVal val="visible"/>
                                      </p:to>
                                    </p:set>
                                    <p:anim calcmode="lin" valueType="num">
                                      <p:cBhvr>
                                        <p:cTn id="79" dur="500" fill="hold"/>
                                        <p:tgtEl>
                                          <p:spTgt spid="12291">
                                            <p:txEl>
                                              <p:pRg st="12" end="12"/>
                                            </p:txEl>
                                          </p:spTgt>
                                        </p:tgtEl>
                                        <p:attrNameLst>
                                          <p:attrName>ppt_w</p:attrName>
                                        </p:attrNameLst>
                                      </p:cBhvr>
                                      <p:tavLst>
                                        <p:tav tm="0">
                                          <p:val>
                                            <p:fltVal val="0"/>
                                          </p:val>
                                        </p:tav>
                                        <p:tav tm="100000">
                                          <p:val>
                                            <p:strVal val="#ppt_w"/>
                                          </p:val>
                                        </p:tav>
                                      </p:tavLst>
                                    </p:anim>
                                    <p:anim calcmode="lin" valueType="num">
                                      <p:cBhvr>
                                        <p:cTn id="80" dur="500" fill="hold"/>
                                        <p:tgtEl>
                                          <p:spTgt spid="12291">
                                            <p:txEl>
                                              <p:pRg st="12" end="12"/>
                                            </p:txEl>
                                          </p:spTgt>
                                        </p:tgtEl>
                                        <p:attrNameLst>
                                          <p:attrName>ppt_h</p:attrName>
                                        </p:attrNameLst>
                                      </p:cBhvr>
                                      <p:tavLst>
                                        <p:tav tm="0">
                                          <p:val>
                                            <p:fltVal val="0"/>
                                          </p:val>
                                        </p:tav>
                                        <p:tav tm="100000">
                                          <p:val>
                                            <p:strVal val="#ppt_h"/>
                                          </p:val>
                                        </p:tav>
                                      </p:tavLst>
                                    </p:anim>
                                    <p:anim calcmode="lin" valueType="num">
                                      <p:cBhvr>
                                        <p:cTn id="81" dur="500" fill="hold"/>
                                        <p:tgtEl>
                                          <p:spTgt spid="12291">
                                            <p:txEl>
                                              <p:pRg st="12" end="12"/>
                                            </p:txEl>
                                          </p:spTgt>
                                        </p:tgtEl>
                                        <p:attrNameLst>
                                          <p:attrName>style.rotation</p:attrName>
                                        </p:attrNameLst>
                                      </p:cBhvr>
                                      <p:tavLst>
                                        <p:tav tm="0">
                                          <p:val>
                                            <p:fltVal val="90"/>
                                          </p:val>
                                        </p:tav>
                                        <p:tav tm="100000">
                                          <p:val>
                                            <p:fltVal val="0"/>
                                          </p:val>
                                        </p:tav>
                                      </p:tavLst>
                                    </p:anim>
                                    <p:animEffect transition="in" filter="fade">
                                      <p:cBhvr>
                                        <p:cTn id="82" dur="500"/>
                                        <p:tgtEl>
                                          <p:spTgt spid="12291">
                                            <p:txEl>
                                              <p:pRg st="12" end="12"/>
                                            </p:txEl>
                                          </p:spTgt>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12291">
                                            <p:txEl>
                                              <p:pRg st="13" end="13"/>
                                            </p:txEl>
                                          </p:spTgt>
                                        </p:tgtEl>
                                        <p:attrNameLst>
                                          <p:attrName>style.visibility</p:attrName>
                                        </p:attrNameLst>
                                      </p:cBhvr>
                                      <p:to>
                                        <p:strVal val="visible"/>
                                      </p:to>
                                    </p:set>
                                    <p:anim calcmode="lin" valueType="num">
                                      <p:cBhvr>
                                        <p:cTn id="87" dur="500" fill="hold"/>
                                        <p:tgtEl>
                                          <p:spTgt spid="12291">
                                            <p:txEl>
                                              <p:pRg st="13" end="13"/>
                                            </p:txEl>
                                          </p:spTgt>
                                        </p:tgtEl>
                                        <p:attrNameLst>
                                          <p:attrName>ppt_w</p:attrName>
                                        </p:attrNameLst>
                                      </p:cBhvr>
                                      <p:tavLst>
                                        <p:tav tm="0">
                                          <p:val>
                                            <p:fltVal val="0"/>
                                          </p:val>
                                        </p:tav>
                                        <p:tav tm="100000">
                                          <p:val>
                                            <p:strVal val="#ppt_w"/>
                                          </p:val>
                                        </p:tav>
                                      </p:tavLst>
                                    </p:anim>
                                    <p:anim calcmode="lin" valueType="num">
                                      <p:cBhvr>
                                        <p:cTn id="88" dur="500" fill="hold"/>
                                        <p:tgtEl>
                                          <p:spTgt spid="12291">
                                            <p:txEl>
                                              <p:pRg st="13" end="13"/>
                                            </p:txEl>
                                          </p:spTgt>
                                        </p:tgtEl>
                                        <p:attrNameLst>
                                          <p:attrName>ppt_h</p:attrName>
                                        </p:attrNameLst>
                                      </p:cBhvr>
                                      <p:tavLst>
                                        <p:tav tm="0">
                                          <p:val>
                                            <p:fltVal val="0"/>
                                          </p:val>
                                        </p:tav>
                                        <p:tav tm="100000">
                                          <p:val>
                                            <p:strVal val="#ppt_h"/>
                                          </p:val>
                                        </p:tav>
                                      </p:tavLst>
                                    </p:anim>
                                    <p:anim calcmode="lin" valueType="num">
                                      <p:cBhvr>
                                        <p:cTn id="89" dur="500" fill="hold"/>
                                        <p:tgtEl>
                                          <p:spTgt spid="12291">
                                            <p:txEl>
                                              <p:pRg st="13" end="13"/>
                                            </p:txEl>
                                          </p:spTgt>
                                        </p:tgtEl>
                                        <p:attrNameLst>
                                          <p:attrName>style.rotation</p:attrName>
                                        </p:attrNameLst>
                                      </p:cBhvr>
                                      <p:tavLst>
                                        <p:tav tm="0">
                                          <p:val>
                                            <p:fltVal val="90"/>
                                          </p:val>
                                        </p:tav>
                                        <p:tav tm="100000">
                                          <p:val>
                                            <p:fltVal val="0"/>
                                          </p:val>
                                        </p:tav>
                                      </p:tavLst>
                                    </p:anim>
                                    <p:animEffect transition="in" filter="fade">
                                      <p:cBhvr>
                                        <p:cTn id="90" dur="500"/>
                                        <p:tgtEl>
                                          <p:spTgt spid="1229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txBox="1">
            <a:spLocks noChangeArrowheads="1"/>
          </p:cNvSpPr>
          <p:nvPr/>
        </p:nvSpPr>
        <p:spPr bwMode="auto">
          <a:xfrm>
            <a:off x="0" y="548680"/>
            <a:ext cx="9144000"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buFontTx/>
              <a:buChar char="-"/>
            </a:pPr>
            <a:r>
              <a:rPr lang="en-GB" altLang="en-US" sz="2400" b="0" i="0" dirty="0">
                <a:latin typeface="Cambria" panose="02040503050406030204" pitchFamily="18" charset="0"/>
              </a:rPr>
              <a:t>Movements:</a:t>
            </a:r>
          </a:p>
          <a:p>
            <a:pPr eaLnBrk="1" hangingPunct="1">
              <a:buFontTx/>
              <a:buChar char="-"/>
            </a:pPr>
            <a:r>
              <a:rPr lang="en-GB" sz="2000" dirty="0"/>
              <a:t>When the upper ribs are elevated, the anterior-posterior  dimension of the thorax is increased (</a:t>
            </a:r>
            <a:r>
              <a:rPr lang="en-GB" sz="2000" dirty="0">
                <a:solidFill>
                  <a:srgbClr val="C00000"/>
                </a:solidFill>
              </a:rPr>
              <a:t>pump-handle movement</a:t>
            </a:r>
            <a:r>
              <a:rPr lang="en-GB" sz="2000" dirty="0"/>
              <a:t>), with a greater excursion (increase) occurring inferiorly, at the end of the pump handle.</a:t>
            </a:r>
            <a:endParaRPr lang="en-GB" sz="2000" b="0" i="0" dirty="0"/>
          </a:p>
          <a:p>
            <a:pPr eaLnBrk="1" hangingPunct="1">
              <a:buFontTx/>
              <a:buChar char="-"/>
            </a:pPr>
            <a:r>
              <a:rPr lang="en-GB" sz="2000" dirty="0"/>
              <a:t>When the lower ribs are elevated, their  middle parts move laterally, increasing the transverse dimension of the thorax (</a:t>
            </a:r>
            <a:r>
              <a:rPr lang="en-GB" sz="2000" dirty="0">
                <a:solidFill>
                  <a:srgbClr val="C00000"/>
                </a:solidFill>
              </a:rPr>
              <a:t>bucket-handle movement</a:t>
            </a:r>
            <a:r>
              <a:rPr lang="en-GB" sz="2000" dirty="0"/>
              <a:t>).</a:t>
            </a:r>
          </a:p>
          <a:p>
            <a:pPr eaLnBrk="1" hangingPunct="1">
              <a:buFontTx/>
              <a:buChar char="-"/>
            </a:pPr>
            <a:r>
              <a:rPr lang="en-GB" sz="2000" dirty="0"/>
              <a:t>The thorax widens during forced inspiration as the ribs are elevated.</a:t>
            </a:r>
          </a:p>
          <a:p>
            <a:pPr eaLnBrk="1" hangingPunct="1">
              <a:buFontTx/>
              <a:buChar char="-"/>
            </a:pPr>
            <a:r>
              <a:rPr lang="en-GB" sz="2000" dirty="0"/>
              <a:t> The thorax narrows during expiration as the ribs are depressed.</a:t>
            </a:r>
          </a:p>
          <a:p>
            <a:pPr eaLnBrk="1" hangingPunct="1">
              <a:buFontTx/>
              <a:buChar char="-"/>
            </a:pPr>
            <a:r>
              <a:rPr lang="en-GB" sz="2000" dirty="0"/>
              <a:t>The primary movement of inspiration (resting or forced) is contraction of the diaphragm, which increases the vertical dimension of the thoracic cavity. When the diaphragm relaxes, decompression of the abdominal viscera pushes the diaphragm upward, reducing the vertical dimension for expiration.</a:t>
            </a:r>
            <a:endParaRPr lang="sr-Latn-CS" altLang="en-US" sz="2000" b="0" i="0" dirty="0"/>
          </a:p>
        </p:txBody>
      </p:sp>
      <p:sp>
        <p:nvSpPr>
          <p:cNvPr id="2" name="Title 1">
            <a:extLst>
              <a:ext uri="{FF2B5EF4-FFF2-40B4-BE49-F238E27FC236}">
                <a16:creationId xmlns:a16="http://schemas.microsoft.com/office/drawing/2014/main" id="{27E5C7D2-B41F-3EF5-70AA-B41C02DEB095}"/>
              </a:ext>
            </a:extLst>
          </p:cNvPr>
          <p:cNvSpPr txBox="1">
            <a:spLocks/>
          </p:cNvSpPr>
          <p:nvPr/>
        </p:nvSpPr>
        <p:spPr bwMode="auto">
          <a:xfrm>
            <a:off x="2448848" y="-26317"/>
            <a:ext cx="4283968"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eaLnBrk="1" hangingPunct="1"/>
            <a:r>
              <a:rPr lang="en-GB" altLang="en-US" sz="3200" b="1" i="0" dirty="0">
                <a:latin typeface="Perpetua" panose="02020502060401020303" pitchFamily="18" charset="0"/>
              </a:rPr>
              <a:t>Costovertebral joints</a:t>
            </a:r>
            <a:endParaRPr lang="sr-Latn-CS" altLang="en-US" sz="3200" b="1" i="0" dirty="0">
              <a:latin typeface="Perpetua" panose="02020502060401020303" pitchFamily="18" charset="0"/>
            </a:endParaRPr>
          </a:p>
        </p:txBody>
      </p:sp>
      <p:pic>
        <p:nvPicPr>
          <p:cNvPr id="10" name="Picture 4" descr="rib_motions | Anatomía, Fisioterapia">
            <a:extLst>
              <a:ext uri="{FF2B5EF4-FFF2-40B4-BE49-F238E27FC236}">
                <a16:creationId xmlns:a16="http://schemas.microsoft.com/office/drawing/2014/main" id="{AA3E08FC-61CC-8D58-197D-E6E6223E9C8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5776" y="4727971"/>
            <a:ext cx="4480818" cy="2130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3314641"/>
      </p:ext>
    </p:extLst>
  </p:cSld>
  <p:clrMapOvr>
    <a:masterClrMapping/>
  </p:clrMapOvr>
  <p:transition spd="slow">
    <p:zo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3"/>
          <p:cNvSpPr txBox="1">
            <a:spLocks noChangeArrowheads="1"/>
          </p:cNvSpPr>
          <p:nvPr/>
        </p:nvSpPr>
        <p:spPr bwMode="auto">
          <a:xfrm>
            <a:off x="107504" y="254794"/>
            <a:ext cx="46180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dirty="0" err="1">
                <a:solidFill>
                  <a:srgbClr val="800000"/>
                </a:solidFill>
              </a:rPr>
              <a:t>Synchondroses</a:t>
            </a:r>
            <a:r>
              <a:rPr lang="sr-Latn-CS" altLang="en-US" sz="2800" dirty="0">
                <a:solidFill>
                  <a:srgbClr val="800000"/>
                </a:solidFill>
              </a:rPr>
              <a:t> </a:t>
            </a:r>
            <a:r>
              <a:rPr lang="sr-Latn-CS" altLang="en-US" sz="2800" dirty="0" err="1">
                <a:solidFill>
                  <a:srgbClr val="800000"/>
                </a:solidFill>
              </a:rPr>
              <a:t>sternales</a:t>
            </a:r>
            <a:r>
              <a:rPr lang="sr-Latn-CS" altLang="en-US" sz="2800" dirty="0">
                <a:solidFill>
                  <a:srgbClr val="800000"/>
                </a:solidFill>
              </a:rPr>
              <a:t>:</a:t>
            </a:r>
          </a:p>
          <a:p>
            <a:pPr eaLnBrk="1" hangingPunct="1">
              <a:spcBef>
                <a:spcPct val="0"/>
              </a:spcBef>
              <a:buClrTx/>
              <a:buSzTx/>
              <a:buFontTx/>
              <a:buNone/>
            </a:pPr>
            <a:r>
              <a:rPr lang="sr-Latn-CS" altLang="en-US" sz="2800" dirty="0"/>
              <a:t> 1) </a:t>
            </a:r>
            <a:r>
              <a:rPr lang="sr-Latn-CS" altLang="en-US" sz="2400" dirty="0" err="1"/>
              <a:t>synhondrosis</a:t>
            </a:r>
            <a:r>
              <a:rPr lang="sr-Latn-CS" altLang="en-US" sz="2400" dirty="0"/>
              <a:t> </a:t>
            </a:r>
            <a:r>
              <a:rPr lang="sr-Latn-CS" altLang="en-US" sz="2400" dirty="0" err="1"/>
              <a:t>manubriosternalis</a:t>
            </a:r>
            <a:endParaRPr lang="sr-Latn-CS" altLang="en-US" sz="2400" dirty="0"/>
          </a:p>
          <a:p>
            <a:pPr eaLnBrk="1" hangingPunct="1">
              <a:spcBef>
                <a:spcPct val="0"/>
              </a:spcBef>
              <a:buClrTx/>
              <a:buSzTx/>
              <a:buFontTx/>
              <a:buNone/>
            </a:pPr>
            <a:r>
              <a:rPr lang="sr-Latn-CS" altLang="en-US" sz="2800" dirty="0"/>
              <a:t> 2) </a:t>
            </a:r>
            <a:r>
              <a:rPr lang="sr-Latn-CS" altLang="en-US" sz="2400" dirty="0" err="1">
                <a:cs typeface="Times New Roman" panose="02020603050405020304" pitchFamily="18" charset="0"/>
              </a:rPr>
              <a:t>synhondrosis</a:t>
            </a:r>
            <a:r>
              <a:rPr lang="sr-Latn-CS" altLang="en-US" sz="2400" dirty="0">
                <a:cs typeface="Times New Roman" panose="02020603050405020304" pitchFamily="18" charset="0"/>
              </a:rPr>
              <a:t> </a:t>
            </a:r>
            <a:r>
              <a:rPr lang="sr-Latn-CS" altLang="en-US" sz="2400" dirty="0" err="1">
                <a:cs typeface="Times New Roman" panose="02020603050405020304" pitchFamily="18" charset="0"/>
              </a:rPr>
              <a:t>xiphisternalis</a:t>
            </a:r>
            <a:endParaRPr lang="sr-Latn-CS" altLang="en-US" sz="2400" dirty="0">
              <a:cs typeface="Times New Roman" panose="02020603050405020304" pitchFamily="18" charset="0"/>
            </a:endParaRPr>
          </a:p>
        </p:txBody>
      </p:sp>
      <p:sp>
        <p:nvSpPr>
          <p:cNvPr id="39939" name="TextBox 4"/>
          <p:cNvSpPr txBox="1">
            <a:spLocks noChangeArrowheads="1"/>
          </p:cNvSpPr>
          <p:nvPr/>
        </p:nvSpPr>
        <p:spPr bwMode="auto">
          <a:xfrm>
            <a:off x="107504" y="1639094"/>
            <a:ext cx="8280920" cy="495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dirty="0" err="1">
                <a:solidFill>
                  <a:srgbClr val="800000"/>
                </a:solidFill>
              </a:rPr>
              <a:t>Artt</a:t>
            </a:r>
            <a:r>
              <a:rPr lang="sr-Latn-CS" altLang="en-US" sz="2800" dirty="0">
                <a:solidFill>
                  <a:srgbClr val="800000"/>
                </a:solidFill>
              </a:rPr>
              <a:t>. </a:t>
            </a:r>
            <a:r>
              <a:rPr lang="en-GB" altLang="en-US" sz="2800" dirty="0">
                <a:solidFill>
                  <a:srgbClr val="800000"/>
                </a:solidFill>
              </a:rPr>
              <a:t>s</a:t>
            </a:r>
            <a:r>
              <a:rPr lang="sr-Latn-CS" altLang="en-US" sz="2800" dirty="0" err="1">
                <a:solidFill>
                  <a:srgbClr val="800000"/>
                </a:solidFill>
              </a:rPr>
              <a:t>ternocostales</a:t>
            </a:r>
            <a:br>
              <a:rPr lang="en-GB" altLang="en-US" sz="2800" dirty="0">
                <a:solidFill>
                  <a:srgbClr val="800000"/>
                </a:solidFill>
              </a:rPr>
            </a:br>
            <a:r>
              <a:rPr lang="en-GB" altLang="en-US" sz="2800" dirty="0">
                <a:solidFill>
                  <a:srgbClr val="800000"/>
                </a:solidFill>
              </a:rPr>
              <a:t>(sternocostal joints)</a:t>
            </a:r>
            <a:r>
              <a:rPr lang="sr-Latn-CS" altLang="en-US" sz="2800" dirty="0">
                <a:solidFill>
                  <a:srgbClr val="800000"/>
                </a:solidFill>
              </a:rPr>
              <a:t>:</a:t>
            </a:r>
          </a:p>
          <a:p>
            <a:pPr eaLnBrk="1" hangingPunct="1">
              <a:spcBef>
                <a:spcPct val="0"/>
              </a:spcBef>
              <a:buClrTx/>
              <a:buSzTx/>
              <a:buFontTx/>
              <a:buChar char="-"/>
            </a:pPr>
            <a:r>
              <a:rPr lang="sr-Latn-CS" altLang="en-US" sz="2400" dirty="0">
                <a:cs typeface="Times New Roman" panose="02020603050405020304" pitchFamily="18" charset="0"/>
              </a:rPr>
              <a:t> </a:t>
            </a:r>
            <a:r>
              <a:rPr lang="en-GB" altLang="en-US" sz="2000" dirty="0">
                <a:latin typeface="Cambria" panose="02040503050406030204" pitchFamily="18" charset="0"/>
                <a:cs typeface="Times New Roman" panose="02020603050405020304" pitchFamily="18" charset="0"/>
              </a:rPr>
              <a:t>Articular surfaces</a:t>
            </a:r>
            <a:r>
              <a:rPr lang="sr-Latn-CS" altLang="en-US" sz="2400" dirty="0">
                <a:cs typeface="Times New Roman" panose="02020603050405020304" pitchFamily="18" charset="0"/>
              </a:rPr>
              <a:t>:</a:t>
            </a:r>
          </a:p>
          <a:p>
            <a:pPr eaLnBrk="1" hangingPunct="1">
              <a:spcBef>
                <a:spcPct val="0"/>
              </a:spcBef>
              <a:buClrTx/>
              <a:buSzTx/>
              <a:buFontTx/>
              <a:buNone/>
            </a:pPr>
            <a:r>
              <a:rPr lang="sr-Latn-CS" altLang="en-US" sz="2400" dirty="0">
                <a:cs typeface="Times New Roman" panose="02020603050405020304" pitchFamily="18" charset="0"/>
              </a:rPr>
              <a:t>    - </a:t>
            </a:r>
            <a:r>
              <a:rPr lang="sr-Latn-CS" altLang="en-US" sz="2400" dirty="0" err="1">
                <a:cs typeface="Times New Roman" panose="02020603050405020304" pitchFamily="18" charset="0"/>
              </a:rPr>
              <a:t>cartilagines</a:t>
            </a:r>
            <a:r>
              <a:rPr lang="sr-Latn-CS" altLang="en-US" sz="2400" dirty="0">
                <a:cs typeface="Times New Roman" panose="02020603050405020304" pitchFamily="18" charset="0"/>
              </a:rPr>
              <a:t> </a:t>
            </a:r>
            <a:r>
              <a:rPr lang="sr-Latn-CS" altLang="en-US" sz="2400" dirty="0" err="1">
                <a:cs typeface="Times New Roman" panose="02020603050405020304" pitchFamily="18" charset="0"/>
              </a:rPr>
              <a:t>costales</a:t>
            </a:r>
            <a:r>
              <a:rPr lang="sr-Latn-CS" altLang="en-US" sz="2400" dirty="0">
                <a:cs typeface="Times New Roman" panose="02020603050405020304" pitchFamily="18" charset="0"/>
              </a:rPr>
              <a:t> I-VII</a:t>
            </a:r>
          </a:p>
          <a:p>
            <a:pPr eaLnBrk="1" hangingPunct="1">
              <a:spcBef>
                <a:spcPct val="0"/>
              </a:spcBef>
              <a:buClrTx/>
              <a:buSzTx/>
              <a:buFontTx/>
              <a:buNone/>
            </a:pPr>
            <a:r>
              <a:rPr lang="sr-Latn-CS" altLang="en-US" sz="2400" dirty="0">
                <a:cs typeface="Times New Roman" panose="02020603050405020304" pitchFamily="18" charset="0"/>
              </a:rPr>
              <a:t>    - </a:t>
            </a:r>
            <a:r>
              <a:rPr lang="sr-Latn-CS" altLang="en-US" sz="2400" dirty="0" err="1">
                <a:cs typeface="Times New Roman" panose="02020603050405020304" pitchFamily="18" charset="0"/>
              </a:rPr>
              <a:t>incisurae</a:t>
            </a:r>
            <a:r>
              <a:rPr lang="sr-Latn-CS" altLang="en-US" sz="2400" dirty="0">
                <a:cs typeface="Times New Roman" panose="02020603050405020304" pitchFamily="18" charset="0"/>
              </a:rPr>
              <a:t> </a:t>
            </a:r>
            <a:r>
              <a:rPr lang="sr-Latn-CS" altLang="en-US" sz="2400" dirty="0" err="1">
                <a:cs typeface="Times New Roman" panose="02020603050405020304" pitchFamily="18" charset="0"/>
              </a:rPr>
              <a:t>costales</a:t>
            </a:r>
            <a:r>
              <a:rPr lang="en-GB" altLang="en-US" sz="2400" dirty="0">
                <a:cs typeface="Times New Roman" panose="02020603050405020304" pitchFamily="18" charset="0"/>
              </a:rPr>
              <a:t> </a:t>
            </a:r>
            <a:r>
              <a:rPr lang="en-GB" altLang="en-US" sz="2400" dirty="0" err="1">
                <a:cs typeface="Times New Roman" panose="02020603050405020304" pitchFamily="18" charset="0"/>
              </a:rPr>
              <a:t>sterni</a:t>
            </a:r>
            <a:endParaRPr lang="sr-Latn-CS" altLang="en-US" sz="2400" dirty="0">
              <a:cs typeface="Times New Roman" panose="02020603050405020304" pitchFamily="18" charset="0"/>
            </a:endParaRPr>
          </a:p>
          <a:p>
            <a:pPr eaLnBrk="1" hangingPunct="1">
              <a:spcBef>
                <a:spcPct val="0"/>
              </a:spcBef>
              <a:buClrTx/>
              <a:buSzTx/>
              <a:buFontTx/>
              <a:buNone/>
            </a:pPr>
            <a:endParaRPr lang="sr-Latn-CS" altLang="en-US" sz="2400" dirty="0">
              <a:cs typeface="Times New Roman" panose="02020603050405020304" pitchFamily="18" charset="0"/>
            </a:endParaRPr>
          </a:p>
          <a:p>
            <a:pPr eaLnBrk="1" hangingPunct="1">
              <a:spcBef>
                <a:spcPct val="0"/>
              </a:spcBef>
              <a:buClrTx/>
              <a:buSzTx/>
              <a:buFontTx/>
              <a:buNone/>
            </a:pPr>
            <a:r>
              <a:rPr lang="sr-Latn-CS" altLang="en-US" sz="2400" dirty="0">
                <a:cs typeface="Times New Roman" panose="02020603050405020304" pitchFamily="18" charset="0"/>
              </a:rPr>
              <a:t>- </a:t>
            </a:r>
            <a:r>
              <a:rPr lang="en-GB" altLang="en-US" sz="2000" dirty="0">
                <a:latin typeface="Cambria" panose="02040503050406030204" pitchFamily="18" charset="0"/>
                <a:cs typeface="Times New Roman" panose="02020603050405020304" pitchFamily="18" charset="0"/>
              </a:rPr>
              <a:t>Ligaments</a:t>
            </a:r>
            <a:r>
              <a:rPr lang="sr-Latn-CS" altLang="en-US" sz="2400" dirty="0">
                <a:cs typeface="Times New Roman" panose="02020603050405020304" pitchFamily="18" charset="0"/>
              </a:rPr>
              <a:t>:</a:t>
            </a:r>
          </a:p>
          <a:p>
            <a:pPr eaLnBrk="1" hangingPunct="1">
              <a:spcBef>
                <a:spcPct val="0"/>
              </a:spcBef>
              <a:buClrTx/>
              <a:buSzTx/>
              <a:buFontTx/>
              <a:buNone/>
            </a:pPr>
            <a:r>
              <a:rPr lang="sr-Latn-CS" altLang="en-US" sz="2400" dirty="0">
                <a:cs typeface="Times New Roman" panose="02020603050405020304" pitchFamily="18" charset="0"/>
              </a:rPr>
              <a:t>    - </a:t>
            </a:r>
            <a:r>
              <a:rPr lang="sr-Latn-CS" altLang="en-US" sz="2400" dirty="0" err="1">
                <a:cs typeface="Times New Roman" panose="02020603050405020304" pitchFamily="18" charset="0"/>
              </a:rPr>
              <a:t>lig</a:t>
            </a:r>
            <a:r>
              <a:rPr lang="sr-Latn-CS" altLang="en-US" sz="2400" dirty="0">
                <a:cs typeface="Times New Roman" panose="02020603050405020304" pitchFamily="18" charset="0"/>
              </a:rPr>
              <a:t>. </a:t>
            </a:r>
            <a:r>
              <a:rPr lang="sr-Latn-CS" altLang="en-US" sz="2400" dirty="0" err="1">
                <a:cs typeface="Times New Roman" panose="02020603050405020304" pitchFamily="18" charset="0"/>
              </a:rPr>
              <a:t>sternocostale</a:t>
            </a:r>
            <a:r>
              <a:rPr lang="sr-Latn-CS" altLang="en-US" sz="2400" dirty="0">
                <a:cs typeface="Times New Roman" panose="02020603050405020304" pitchFamily="18" charset="0"/>
              </a:rPr>
              <a:t> </a:t>
            </a:r>
            <a:r>
              <a:rPr lang="sr-Latn-CS" altLang="en-US" sz="2400" dirty="0" err="1">
                <a:cs typeface="Times New Roman" panose="02020603050405020304" pitchFamily="18" charset="0"/>
              </a:rPr>
              <a:t>radiatum</a:t>
            </a:r>
            <a:br>
              <a:rPr lang="en-GB" altLang="en-US" sz="2400" dirty="0">
                <a:cs typeface="Times New Roman" panose="02020603050405020304" pitchFamily="18" charset="0"/>
              </a:rPr>
            </a:br>
            <a:r>
              <a:rPr lang="en-GB" altLang="en-US" sz="2400" dirty="0">
                <a:cs typeface="Times New Roman" panose="02020603050405020304" pitchFamily="18" charset="0"/>
              </a:rPr>
              <a:t>      (radiate sternocostal ligament)</a:t>
            </a:r>
            <a:br>
              <a:rPr lang="en-GB" altLang="en-US" sz="2400" dirty="0">
                <a:cs typeface="Times New Roman" panose="02020603050405020304" pitchFamily="18" charset="0"/>
              </a:rPr>
            </a:br>
            <a:r>
              <a:rPr lang="en-GB" altLang="en-US" sz="2400" dirty="0">
                <a:cs typeface="Times New Roman" panose="02020603050405020304" pitchFamily="18" charset="0"/>
              </a:rPr>
              <a:t>        </a:t>
            </a:r>
            <a:r>
              <a:rPr lang="en-GB" altLang="en-US" sz="2000" dirty="0">
                <a:cs typeface="Times New Roman" panose="02020603050405020304" pitchFamily="18" charset="0"/>
              </a:rPr>
              <a:t>- strengthen the anterior and posterior aspect of the weak join capsule</a:t>
            </a:r>
            <a:br>
              <a:rPr lang="en-GB" altLang="en-US" sz="2000" dirty="0">
                <a:cs typeface="Times New Roman" panose="02020603050405020304" pitchFamily="18" charset="0"/>
              </a:rPr>
            </a:br>
            <a:r>
              <a:rPr lang="en-GB" altLang="en-US" sz="2000" dirty="0">
                <a:cs typeface="Times New Roman" panose="02020603050405020304" pitchFamily="18" charset="0"/>
              </a:rPr>
              <a:t>            from the costal cartilage to the </a:t>
            </a:r>
            <a:r>
              <a:rPr lang="en-GB" altLang="en-US" sz="2000" dirty="0" err="1">
                <a:cs typeface="Times New Roman" panose="02020603050405020304" pitchFamily="18" charset="0"/>
              </a:rPr>
              <a:t>strnum</a:t>
            </a:r>
            <a:endParaRPr lang="sr-Latn-CS" altLang="en-US" sz="2400" dirty="0">
              <a:cs typeface="Times New Roman" panose="02020603050405020304" pitchFamily="18" charset="0"/>
            </a:endParaRPr>
          </a:p>
          <a:p>
            <a:pPr eaLnBrk="1" hangingPunct="1">
              <a:spcBef>
                <a:spcPct val="0"/>
              </a:spcBef>
              <a:buClrTx/>
              <a:buSzTx/>
              <a:buFontTx/>
              <a:buNone/>
            </a:pPr>
            <a:r>
              <a:rPr lang="sr-Latn-CS" altLang="en-US" sz="2400" dirty="0">
                <a:cs typeface="Times New Roman" panose="02020603050405020304" pitchFamily="18" charset="0"/>
              </a:rPr>
              <a:t>- </a:t>
            </a:r>
            <a:r>
              <a:rPr lang="en-GB" altLang="en-US" sz="2000" dirty="0">
                <a:latin typeface="Cambria" panose="02040503050406030204" pitchFamily="18" charset="0"/>
                <a:cs typeface="Times New Roman" panose="02020603050405020304" pitchFamily="18" charset="0"/>
              </a:rPr>
              <a:t>Movements</a:t>
            </a:r>
            <a:r>
              <a:rPr lang="sr-Latn-CS" altLang="en-US" sz="2400" dirty="0">
                <a:cs typeface="Times New Roman" panose="02020603050405020304" pitchFamily="18" charset="0"/>
              </a:rPr>
              <a:t>:</a:t>
            </a:r>
          </a:p>
          <a:p>
            <a:pPr eaLnBrk="1" hangingPunct="1">
              <a:spcBef>
                <a:spcPct val="0"/>
              </a:spcBef>
              <a:buClrTx/>
              <a:buSzTx/>
              <a:buFontTx/>
              <a:buNone/>
            </a:pPr>
            <a:r>
              <a:rPr lang="sr-Latn-CS" altLang="en-US" sz="2400" dirty="0">
                <a:cs typeface="Times New Roman" panose="02020603050405020304" pitchFamily="18" charset="0"/>
              </a:rPr>
              <a:t>    - </a:t>
            </a:r>
            <a:r>
              <a:rPr lang="en-GB" sz="2000" dirty="0"/>
              <a:t>slight gliding movements during respiration</a:t>
            </a:r>
            <a:endParaRPr lang="sr-Latn-CS" altLang="en-US" sz="2000" dirty="0">
              <a:cs typeface="Times New Roman" panose="02020603050405020304" pitchFamily="18" charset="0"/>
            </a:endParaRPr>
          </a:p>
        </p:txBody>
      </p:sp>
      <p:pic>
        <p:nvPicPr>
          <p:cNvPr id="39941"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r="2227"/>
          <a:stretch/>
        </p:blipFill>
        <p:spPr bwMode="auto">
          <a:xfrm>
            <a:off x="4423917" y="877094"/>
            <a:ext cx="4720083"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2763" y="2383110"/>
            <a:ext cx="4827587"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Box 3"/>
          <p:cNvSpPr txBox="1">
            <a:spLocks noChangeArrowheads="1"/>
          </p:cNvSpPr>
          <p:nvPr/>
        </p:nvSpPr>
        <p:spPr bwMode="auto">
          <a:xfrm>
            <a:off x="0" y="285750"/>
            <a:ext cx="788436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en-GB" altLang="en-US" sz="2800" dirty="0">
                <a:solidFill>
                  <a:srgbClr val="800000"/>
                </a:solidFill>
              </a:rPr>
              <a:t>Costochondral joints (</a:t>
            </a:r>
            <a:r>
              <a:rPr lang="sr-Latn-CS" altLang="en-US" sz="2800" dirty="0" err="1">
                <a:solidFill>
                  <a:srgbClr val="800000"/>
                </a:solidFill>
              </a:rPr>
              <a:t>Artt</a:t>
            </a:r>
            <a:r>
              <a:rPr lang="sr-Latn-CS" altLang="en-US" sz="2800" dirty="0">
                <a:solidFill>
                  <a:srgbClr val="800000"/>
                </a:solidFill>
              </a:rPr>
              <a:t>. </a:t>
            </a:r>
            <a:r>
              <a:rPr lang="sr-Latn-CS" altLang="en-US" sz="2800" dirty="0" err="1">
                <a:solidFill>
                  <a:srgbClr val="800000"/>
                </a:solidFill>
              </a:rPr>
              <a:t>Costochondrales</a:t>
            </a:r>
            <a:r>
              <a:rPr lang="en-GB" altLang="en-US" sz="2800" dirty="0">
                <a:solidFill>
                  <a:srgbClr val="800000"/>
                </a:solidFill>
              </a:rPr>
              <a:t>)</a:t>
            </a:r>
            <a:r>
              <a:rPr lang="sr-Latn-CS" altLang="en-US" sz="2800" dirty="0">
                <a:solidFill>
                  <a:srgbClr val="800000"/>
                </a:solidFill>
              </a:rPr>
              <a:t> :</a:t>
            </a:r>
          </a:p>
          <a:p>
            <a:pPr eaLnBrk="1" hangingPunct="1">
              <a:spcBef>
                <a:spcPct val="0"/>
              </a:spcBef>
              <a:buClrTx/>
              <a:buSzTx/>
              <a:buFontTx/>
              <a:buNone/>
            </a:pPr>
            <a:r>
              <a:rPr lang="sr-Latn-CS" altLang="en-US" sz="2800" dirty="0"/>
              <a:t> - </a:t>
            </a:r>
            <a:r>
              <a:rPr lang="en-GB" altLang="en-US" sz="2400" dirty="0">
                <a:latin typeface="Cambria" panose="02040503050406030204" pitchFamily="18" charset="0"/>
              </a:rPr>
              <a:t>joints of anterior part of rib and costal cartilage </a:t>
            </a:r>
            <a:r>
              <a:rPr lang="sr-Latn-CS" altLang="en-US" sz="2800" dirty="0"/>
              <a:t>(I-X)</a:t>
            </a:r>
            <a:endParaRPr lang="sr-Latn-CS" altLang="en-US" sz="2400" dirty="0">
              <a:cs typeface="Times New Roman" panose="02020603050405020304" pitchFamily="18" charset="0"/>
            </a:endParaRPr>
          </a:p>
        </p:txBody>
      </p:sp>
      <p:sp>
        <p:nvSpPr>
          <p:cNvPr id="40964" name="TextBox 4"/>
          <p:cNvSpPr txBox="1">
            <a:spLocks noChangeArrowheads="1"/>
          </p:cNvSpPr>
          <p:nvPr/>
        </p:nvSpPr>
        <p:spPr bwMode="auto">
          <a:xfrm>
            <a:off x="188715" y="1484784"/>
            <a:ext cx="740762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en-GB" altLang="en-US" sz="2800" dirty="0" err="1">
                <a:solidFill>
                  <a:srgbClr val="800000"/>
                </a:solidFill>
              </a:rPr>
              <a:t>Interchondral</a:t>
            </a:r>
            <a:r>
              <a:rPr lang="en-GB" altLang="en-US" sz="2800" dirty="0">
                <a:solidFill>
                  <a:srgbClr val="800000"/>
                </a:solidFill>
              </a:rPr>
              <a:t> joints (</a:t>
            </a:r>
            <a:r>
              <a:rPr lang="sr-Latn-CS" altLang="en-US" sz="2800" dirty="0" err="1">
                <a:solidFill>
                  <a:srgbClr val="800000"/>
                </a:solidFill>
              </a:rPr>
              <a:t>Artt</a:t>
            </a:r>
            <a:r>
              <a:rPr lang="sr-Latn-CS" altLang="en-US" sz="2800" dirty="0">
                <a:solidFill>
                  <a:srgbClr val="800000"/>
                </a:solidFill>
              </a:rPr>
              <a:t>. </a:t>
            </a:r>
            <a:r>
              <a:rPr lang="sr-Latn-CS" altLang="en-US" sz="2800" dirty="0" err="1">
                <a:solidFill>
                  <a:srgbClr val="800000"/>
                </a:solidFill>
              </a:rPr>
              <a:t>Interchondrales</a:t>
            </a:r>
            <a:r>
              <a:rPr lang="en-GB" altLang="en-US" sz="2800" dirty="0">
                <a:solidFill>
                  <a:srgbClr val="800000"/>
                </a:solidFill>
              </a:rPr>
              <a:t>)</a:t>
            </a:r>
            <a:r>
              <a:rPr lang="sr-Latn-CS" altLang="en-US" sz="2800" dirty="0">
                <a:solidFill>
                  <a:srgbClr val="800000"/>
                </a:solidFill>
              </a:rPr>
              <a:t> :</a:t>
            </a:r>
          </a:p>
          <a:p>
            <a:pPr eaLnBrk="1" hangingPunct="1">
              <a:spcBef>
                <a:spcPct val="0"/>
              </a:spcBef>
              <a:buClrTx/>
              <a:buSzTx/>
              <a:buFontTx/>
              <a:buNone/>
            </a:pPr>
            <a:r>
              <a:rPr lang="sr-Latn-CS" altLang="en-US" sz="2400" dirty="0"/>
              <a:t>- </a:t>
            </a:r>
            <a:r>
              <a:rPr lang="en-GB" altLang="en-US" sz="2400" dirty="0">
                <a:latin typeface="Cambria" panose="02040503050406030204" pitchFamily="18" charset="0"/>
              </a:rPr>
              <a:t>Joints of costal </a:t>
            </a:r>
            <a:r>
              <a:rPr lang="en-GB" altLang="en-US" sz="2400" dirty="0" err="1">
                <a:latin typeface="Cambria" panose="02040503050406030204" pitchFamily="18" charset="0"/>
              </a:rPr>
              <a:t>cartilagnes</a:t>
            </a:r>
            <a:r>
              <a:rPr lang="en-GB" altLang="en-US" sz="2400" dirty="0">
                <a:latin typeface="Cambria" panose="02040503050406030204" pitchFamily="18" charset="0"/>
              </a:rPr>
              <a:t> V</a:t>
            </a:r>
            <a:r>
              <a:rPr lang="sr-Latn-CS" altLang="en-US" sz="2800" dirty="0"/>
              <a:t>I - X</a:t>
            </a:r>
          </a:p>
        </p:txBody>
      </p:sp>
      <p:pic>
        <p:nvPicPr>
          <p:cNvPr id="40965" name="Picture 2" descr="0024 koš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963" y="3706514"/>
            <a:ext cx="4205287" cy="289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idx="4294967295"/>
          </p:nvPr>
        </p:nvSpPr>
        <p:spPr>
          <a:xfrm>
            <a:off x="269081" y="75883"/>
            <a:ext cx="4033838" cy="1125537"/>
          </a:xfrm>
        </p:spPr>
        <p:txBody>
          <a:bodyPr/>
          <a:lstStyle/>
          <a:p>
            <a:pPr eaLnBrk="1" hangingPunct="1">
              <a:defRPr/>
            </a:pPr>
            <a:r>
              <a:rPr lang="en-GB" altLang="en-US" sz="2800" b="1" dirty="0">
                <a:solidFill>
                  <a:srgbClr val="990000"/>
                </a:solidFill>
                <a:effectLst>
                  <a:outerShdw blurRad="38100" dist="38100" dir="2700000" algn="tl">
                    <a:srgbClr val="C0C0C0"/>
                  </a:outerShdw>
                </a:effectLst>
                <a:latin typeface="Cambria" panose="02040503050406030204" pitchFamily="18" charset="0"/>
              </a:rPr>
              <a:t>MUSCLES OF </a:t>
            </a:r>
            <a:br>
              <a:rPr lang="en-GB" altLang="en-US" sz="2800" b="1" dirty="0">
                <a:solidFill>
                  <a:srgbClr val="990000"/>
                </a:solidFill>
                <a:effectLst>
                  <a:outerShdw blurRad="38100" dist="38100" dir="2700000" algn="tl">
                    <a:srgbClr val="C0C0C0"/>
                  </a:outerShdw>
                </a:effectLst>
                <a:latin typeface="Cambria" panose="02040503050406030204" pitchFamily="18" charset="0"/>
              </a:rPr>
            </a:br>
            <a:r>
              <a:rPr lang="en-GB" altLang="en-US" sz="2800" b="1" dirty="0">
                <a:solidFill>
                  <a:srgbClr val="990000"/>
                </a:solidFill>
                <a:effectLst>
                  <a:outerShdw blurRad="38100" dist="38100" dir="2700000" algn="tl">
                    <a:srgbClr val="C0C0C0"/>
                  </a:outerShdw>
                </a:effectLst>
                <a:latin typeface="Cambria" panose="02040503050406030204" pitchFamily="18" charset="0"/>
              </a:rPr>
              <a:t>THORACIC WALL</a:t>
            </a:r>
            <a:endParaRPr lang="en-US" altLang="en-US" sz="2800" b="1" dirty="0">
              <a:solidFill>
                <a:srgbClr val="990000"/>
              </a:solidFill>
              <a:effectLst>
                <a:outerShdw blurRad="38100" dist="38100" dir="2700000" algn="tl">
                  <a:srgbClr val="C0C0C0"/>
                </a:outerShdw>
              </a:effectLst>
              <a:latin typeface="Perpetua" panose="02020502060401020303" pitchFamily="18" charset="0"/>
            </a:endParaRPr>
          </a:p>
        </p:txBody>
      </p:sp>
      <p:sp>
        <p:nvSpPr>
          <p:cNvPr id="46083" name="Rectangle 5"/>
          <p:cNvSpPr>
            <a:spLocks noGrp="1" noChangeArrowheads="1"/>
          </p:cNvSpPr>
          <p:nvPr>
            <p:ph sz="quarter" idx="4294967295"/>
          </p:nvPr>
        </p:nvSpPr>
        <p:spPr>
          <a:xfrm>
            <a:off x="214313" y="1214438"/>
            <a:ext cx="4449762" cy="5500687"/>
          </a:xfrm>
        </p:spPr>
        <p:txBody>
          <a:bodyPr/>
          <a:lstStyle/>
          <a:p>
            <a:pPr eaLnBrk="1" hangingPunct="1">
              <a:lnSpc>
                <a:spcPct val="80000"/>
              </a:lnSpc>
              <a:buFontTx/>
              <a:buNone/>
            </a:pPr>
            <a:r>
              <a:rPr lang="sr-Latn-CS" altLang="en-US" sz="2400" b="1" dirty="0"/>
              <a:t>A) </a:t>
            </a:r>
            <a:r>
              <a:rPr lang="en-GB" altLang="en-US" sz="2000" b="1" dirty="0">
                <a:latin typeface="Cambria" panose="02040503050406030204" pitchFamily="18" charset="0"/>
              </a:rPr>
              <a:t>Anterior-lateral group</a:t>
            </a:r>
            <a:endParaRPr lang="sr-Latn-CS" altLang="en-US" sz="2000" b="1" dirty="0"/>
          </a:p>
          <a:p>
            <a:pPr eaLnBrk="1" hangingPunct="1">
              <a:lnSpc>
                <a:spcPct val="80000"/>
              </a:lnSpc>
              <a:buFontTx/>
              <a:buNone/>
            </a:pPr>
            <a:endParaRPr lang="sr-Latn-CS" altLang="en-US" sz="2400" b="1" dirty="0"/>
          </a:p>
          <a:p>
            <a:pPr eaLnBrk="1" hangingPunct="1">
              <a:lnSpc>
                <a:spcPct val="80000"/>
              </a:lnSpc>
              <a:buFontTx/>
              <a:buNone/>
            </a:pPr>
            <a:r>
              <a:rPr lang="sr-Latn-CS" altLang="en-US" sz="2400" b="1" dirty="0"/>
              <a:t>  1. </a:t>
            </a:r>
            <a:r>
              <a:rPr lang="en-GB" altLang="en-US" sz="2000" b="1" dirty="0" err="1">
                <a:latin typeface="Cambria" panose="02040503050406030204" pitchFamily="18" charset="0"/>
              </a:rPr>
              <a:t>Axio</a:t>
            </a:r>
            <a:r>
              <a:rPr lang="en-GB" altLang="en-US" sz="2000" b="1" dirty="0">
                <a:latin typeface="Cambria" panose="02040503050406030204" pitchFamily="18" charset="0"/>
              </a:rPr>
              <a:t>-appendicular muscles</a:t>
            </a:r>
            <a:r>
              <a:rPr lang="sr-Latn-CS" altLang="en-US" sz="2000" b="1" dirty="0"/>
              <a:t>:</a:t>
            </a:r>
          </a:p>
          <a:p>
            <a:pPr eaLnBrk="1" hangingPunct="1">
              <a:lnSpc>
                <a:spcPct val="80000"/>
              </a:lnSpc>
              <a:buFontTx/>
              <a:buNone/>
            </a:pPr>
            <a:r>
              <a:rPr lang="sr-Latn-CS" altLang="en-US" sz="2400" b="1" dirty="0"/>
              <a:t>     </a:t>
            </a:r>
            <a:r>
              <a:rPr lang="sr-Latn-CS" altLang="en-US" sz="2400" i="1" dirty="0"/>
              <a:t>m. </a:t>
            </a:r>
            <a:r>
              <a:rPr lang="sr-Latn-CS" altLang="en-US" sz="2400" i="1" dirty="0" err="1"/>
              <a:t>pectoralis</a:t>
            </a:r>
            <a:r>
              <a:rPr lang="sr-Latn-CS" altLang="en-US" sz="2400" i="1" dirty="0"/>
              <a:t> major</a:t>
            </a:r>
          </a:p>
          <a:p>
            <a:pPr eaLnBrk="1" hangingPunct="1">
              <a:lnSpc>
                <a:spcPct val="80000"/>
              </a:lnSpc>
              <a:buFontTx/>
              <a:buNone/>
            </a:pPr>
            <a:r>
              <a:rPr lang="sr-Latn-CS" altLang="en-US" sz="2400" i="1" dirty="0"/>
              <a:t>     m. </a:t>
            </a:r>
            <a:r>
              <a:rPr lang="sr-Latn-CS" altLang="en-US" sz="2400" i="1" dirty="0" err="1"/>
              <a:t>pectoralis</a:t>
            </a:r>
            <a:r>
              <a:rPr lang="sr-Latn-CS" altLang="en-US" sz="2400" i="1" dirty="0"/>
              <a:t> </a:t>
            </a:r>
            <a:r>
              <a:rPr lang="sr-Latn-CS" altLang="en-US" sz="2400" i="1" dirty="0" err="1"/>
              <a:t>minor</a:t>
            </a:r>
            <a:endParaRPr lang="sr-Latn-CS" altLang="en-US" sz="2400" i="1" dirty="0"/>
          </a:p>
          <a:p>
            <a:pPr eaLnBrk="1" hangingPunct="1">
              <a:lnSpc>
                <a:spcPct val="80000"/>
              </a:lnSpc>
              <a:buFontTx/>
              <a:buNone/>
            </a:pPr>
            <a:r>
              <a:rPr lang="sr-Latn-CS" altLang="en-US" sz="2400" i="1" dirty="0"/>
              <a:t>     m. </a:t>
            </a:r>
            <a:r>
              <a:rPr lang="en-GB" altLang="en-US" sz="2400" i="1" dirty="0"/>
              <a:t>serratus anterior (inferior part)</a:t>
            </a:r>
          </a:p>
          <a:p>
            <a:pPr eaLnBrk="1" hangingPunct="1">
              <a:lnSpc>
                <a:spcPct val="80000"/>
              </a:lnSpc>
              <a:buFontTx/>
              <a:buNone/>
            </a:pPr>
            <a:r>
              <a:rPr lang="en-GB" altLang="en-US" sz="2400" i="1" dirty="0"/>
              <a:t>     mm. scaleni (from neck region)</a:t>
            </a:r>
            <a:endParaRPr lang="sr-Latn-CS" altLang="en-US" sz="2400" i="1" dirty="0"/>
          </a:p>
          <a:p>
            <a:pPr eaLnBrk="1" hangingPunct="1">
              <a:lnSpc>
                <a:spcPct val="80000"/>
              </a:lnSpc>
              <a:buFontTx/>
              <a:buNone/>
            </a:pPr>
            <a:r>
              <a:rPr lang="sr-Latn-CS" altLang="en-US" sz="2400" i="1" dirty="0"/>
              <a:t> </a:t>
            </a:r>
            <a:r>
              <a:rPr lang="sr-Latn-CS" altLang="en-US" sz="2400" b="1" i="1" dirty="0"/>
              <a:t>2.</a:t>
            </a:r>
            <a:r>
              <a:rPr lang="sr-Latn-CS" altLang="en-US" sz="2400" i="1" dirty="0"/>
              <a:t> </a:t>
            </a:r>
            <a:r>
              <a:rPr lang="en-GB" altLang="en-US" sz="2000" b="1" dirty="0">
                <a:latin typeface="Cambria" panose="02040503050406030204" pitchFamily="18" charset="0"/>
              </a:rPr>
              <a:t>True muscles of thoracic wall</a:t>
            </a:r>
            <a:r>
              <a:rPr lang="sr-Cyrl-CS" altLang="en-US" sz="2000" b="1" dirty="0">
                <a:latin typeface="Cambria" panose="02040503050406030204" pitchFamily="18" charset="0"/>
              </a:rPr>
              <a:t>:</a:t>
            </a:r>
            <a:endParaRPr lang="sr-Latn-CS" altLang="en-US" sz="2000" b="1" dirty="0"/>
          </a:p>
          <a:p>
            <a:pPr eaLnBrk="1" hangingPunct="1">
              <a:lnSpc>
                <a:spcPct val="80000"/>
              </a:lnSpc>
              <a:buFontTx/>
              <a:buNone/>
            </a:pPr>
            <a:r>
              <a:rPr lang="sr-Latn-CS" altLang="en-US" sz="2400" i="1" dirty="0"/>
              <a:t>    mm. </a:t>
            </a:r>
            <a:r>
              <a:rPr lang="sr-Latn-CS" altLang="en-US" sz="2400" i="1" dirty="0" err="1"/>
              <a:t>intercostales</a:t>
            </a:r>
            <a:r>
              <a:rPr lang="sr-Latn-CS" altLang="en-US" sz="2400" i="1" dirty="0"/>
              <a:t> </a:t>
            </a:r>
            <a:r>
              <a:rPr lang="sr-Latn-CS" altLang="en-US" sz="2400" i="1" dirty="0" err="1"/>
              <a:t>externi</a:t>
            </a:r>
            <a:endParaRPr lang="sr-Latn-CS" altLang="en-US" sz="2400" i="1" dirty="0"/>
          </a:p>
          <a:p>
            <a:pPr eaLnBrk="1" hangingPunct="1">
              <a:lnSpc>
                <a:spcPct val="80000"/>
              </a:lnSpc>
              <a:buFontTx/>
              <a:buNone/>
            </a:pPr>
            <a:r>
              <a:rPr lang="sr-Latn-CS" altLang="en-US" sz="2400" i="1" dirty="0"/>
              <a:t>    mm. </a:t>
            </a:r>
            <a:r>
              <a:rPr lang="sr-Latn-CS" altLang="en-US" sz="2400" i="1" dirty="0" err="1"/>
              <a:t>intercostales</a:t>
            </a:r>
            <a:r>
              <a:rPr lang="sr-Latn-CS" altLang="en-US" sz="2400" i="1" dirty="0"/>
              <a:t> interni</a:t>
            </a:r>
          </a:p>
          <a:p>
            <a:pPr eaLnBrk="1" hangingPunct="1">
              <a:lnSpc>
                <a:spcPct val="80000"/>
              </a:lnSpc>
              <a:buFontTx/>
              <a:buNone/>
            </a:pPr>
            <a:r>
              <a:rPr lang="sr-Latn-CS" altLang="en-US" sz="2400" i="1" dirty="0"/>
              <a:t>    mm. </a:t>
            </a:r>
            <a:r>
              <a:rPr lang="sr-Latn-CS" altLang="en-US" sz="2400" i="1" dirty="0" err="1"/>
              <a:t>intercostales</a:t>
            </a:r>
            <a:r>
              <a:rPr lang="sr-Latn-CS" altLang="en-US" sz="2400" i="1" dirty="0"/>
              <a:t> intimi</a:t>
            </a:r>
          </a:p>
          <a:p>
            <a:pPr eaLnBrk="1" hangingPunct="1">
              <a:lnSpc>
                <a:spcPct val="80000"/>
              </a:lnSpc>
              <a:buFontTx/>
              <a:buNone/>
            </a:pPr>
            <a:r>
              <a:rPr lang="sr-Latn-CS" altLang="en-US" sz="2400" i="1" dirty="0"/>
              <a:t>    mm. </a:t>
            </a:r>
            <a:r>
              <a:rPr lang="sr-Latn-CS" altLang="en-US" sz="2400" i="1" dirty="0" err="1"/>
              <a:t>levatores</a:t>
            </a:r>
            <a:r>
              <a:rPr lang="sr-Latn-CS" altLang="en-US" sz="2400" i="1" dirty="0"/>
              <a:t> </a:t>
            </a:r>
            <a:r>
              <a:rPr lang="sr-Latn-CS" altLang="en-US" sz="2400" i="1" dirty="0" err="1"/>
              <a:t>costarum</a:t>
            </a:r>
            <a:endParaRPr lang="sr-Latn-CS" altLang="en-US" sz="2400" i="1" dirty="0"/>
          </a:p>
          <a:p>
            <a:pPr eaLnBrk="1" hangingPunct="1">
              <a:lnSpc>
                <a:spcPct val="80000"/>
              </a:lnSpc>
              <a:buFontTx/>
              <a:buNone/>
            </a:pPr>
            <a:r>
              <a:rPr lang="sr-Latn-CS" altLang="en-US" sz="2400" i="1" dirty="0"/>
              <a:t>    m. </a:t>
            </a:r>
            <a:r>
              <a:rPr lang="sr-Latn-CS" altLang="en-US" sz="2400" i="1" dirty="0" err="1"/>
              <a:t>transversus</a:t>
            </a:r>
            <a:r>
              <a:rPr lang="sr-Latn-CS" altLang="en-US" sz="2400" i="1" dirty="0"/>
              <a:t> </a:t>
            </a:r>
            <a:r>
              <a:rPr lang="sr-Latn-CS" altLang="en-US" sz="2400" i="1" dirty="0" err="1"/>
              <a:t>thoracis</a:t>
            </a:r>
            <a:endParaRPr lang="sr-Latn-CS" altLang="en-US" sz="2400" i="1" dirty="0"/>
          </a:p>
          <a:p>
            <a:pPr eaLnBrk="1" hangingPunct="1">
              <a:lnSpc>
                <a:spcPct val="80000"/>
              </a:lnSpc>
              <a:buFontTx/>
              <a:buNone/>
            </a:pPr>
            <a:r>
              <a:rPr lang="sr-Latn-CS" altLang="en-US" sz="2400" i="1" dirty="0"/>
              <a:t>    mm. </a:t>
            </a:r>
            <a:r>
              <a:rPr lang="sr-Latn-CS" altLang="en-US" sz="2400" i="1" dirty="0" err="1"/>
              <a:t>subcostales</a:t>
            </a:r>
            <a:endParaRPr lang="sr-Latn-CS" altLang="en-US" sz="2400" i="1" dirty="0"/>
          </a:p>
          <a:p>
            <a:pPr eaLnBrk="1" hangingPunct="1">
              <a:lnSpc>
                <a:spcPct val="80000"/>
              </a:lnSpc>
              <a:buFontTx/>
              <a:buNone/>
            </a:pPr>
            <a:r>
              <a:rPr lang="sr-Latn-CS" altLang="en-US" sz="2400" i="1" dirty="0"/>
              <a:t>    </a:t>
            </a:r>
            <a:r>
              <a:rPr lang="sr-Latn-CS" altLang="en-US" sz="2400" i="1" dirty="0" err="1"/>
              <a:t>diaphragma</a:t>
            </a:r>
            <a:endParaRPr lang="sr-Latn-CS" altLang="en-US" sz="2400" i="1" dirty="0"/>
          </a:p>
        </p:txBody>
      </p:sp>
      <p:sp>
        <p:nvSpPr>
          <p:cNvPr id="46084" name="Rectangle 6"/>
          <p:cNvSpPr>
            <a:spLocks noGrp="1" noChangeArrowheads="1"/>
          </p:cNvSpPr>
          <p:nvPr>
            <p:ph sz="quarter" idx="4294967295"/>
          </p:nvPr>
        </p:nvSpPr>
        <p:spPr>
          <a:xfrm>
            <a:off x="4346416" y="153670"/>
            <a:ext cx="4000500" cy="6715125"/>
          </a:xfrm>
        </p:spPr>
        <p:txBody>
          <a:bodyPr/>
          <a:lstStyle/>
          <a:p>
            <a:pPr eaLnBrk="1" hangingPunct="1">
              <a:lnSpc>
                <a:spcPct val="80000"/>
              </a:lnSpc>
              <a:buFontTx/>
              <a:buNone/>
            </a:pPr>
            <a:r>
              <a:rPr lang="en-GB" altLang="en-US" sz="2400" b="1" dirty="0">
                <a:latin typeface="Cambria" panose="02040503050406030204" pitchFamily="18" charset="0"/>
              </a:rPr>
              <a:t>B</a:t>
            </a:r>
            <a:r>
              <a:rPr lang="sr-Latn-CS" altLang="en-US" sz="2400" b="1" dirty="0"/>
              <a:t>) </a:t>
            </a:r>
            <a:r>
              <a:rPr lang="en-GB" altLang="en-US" sz="2000" b="1" dirty="0">
                <a:latin typeface="Cambria" panose="02040503050406030204" pitchFamily="18" charset="0"/>
              </a:rPr>
              <a:t>Dorsal group </a:t>
            </a:r>
            <a:r>
              <a:rPr lang="sr-Latn-CS" altLang="en-US" sz="2400" b="1" dirty="0"/>
              <a:t>– mm. </a:t>
            </a:r>
            <a:r>
              <a:rPr lang="sr-Latn-CS" altLang="en-US" sz="2400" b="1" dirty="0" err="1"/>
              <a:t>Dorsi</a:t>
            </a:r>
            <a:endParaRPr lang="en-GB" altLang="en-US" sz="2400" b="1" dirty="0"/>
          </a:p>
          <a:p>
            <a:pPr eaLnBrk="1" hangingPunct="1">
              <a:lnSpc>
                <a:spcPct val="80000"/>
              </a:lnSpc>
              <a:buFontTx/>
              <a:buNone/>
            </a:pPr>
            <a:r>
              <a:rPr lang="en-GB" altLang="en-US" sz="2400" b="1" dirty="0"/>
              <a:t>       (Back muscles)</a:t>
            </a:r>
            <a:endParaRPr lang="sr-Latn-CS" altLang="en-US" sz="2400" b="1" dirty="0"/>
          </a:p>
          <a:p>
            <a:pPr eaLnBrk="1" hangingPunct="1">
              <a:lnSpc>
                <a:spcPct val="80000"/>
              </a:lnSpc>
              <a:buFontTx/>
              <a:buNone/>
            </a:pPr>
            <a:endParaRPr lang="sr-Latn-CS" altLang="en-US" sz="2400" b="1" dirty="0"/>
          </a:p>
          <a:p>
            <a:pPr eaLnBrk="1" hangingPunct="1">
              <a:lnSpc>
                <a:spcPct val="80000"/>
              </a:lnSpc>
              <a:buFontTx/>
              <a:buNone/>
            </a:pPr>
            <a:r>
              <a:rPr lang="en-GB" altLang="en-US" sz="2000" b="1" dirty="0">
                <a:latin typeface="Cambria" panose="02040503050406030204" pitchFamily="18" charset="0"/>
              </a:rPr>
              <a:t>Superficial muscles</a:t>
            </a:r>
            <a:r>
              <a:rPr lang="sr-Latn-CS" altLang="en-US" sz="2000" b="1" dirty="0"/>
              <a:t>:</a:t>
            </a:r>
          </a:p>
          <a:p>
            <a:pPr eaLnBrk="1" hangingPunct="1">
              <a:lnSpc>
                <a:spcPct val="80000"/>
              </a:lnSpc>
              <a:buFontTx/>
              <a:buNone/>
            </a:pPr>
            <a:r>
              <a:rPr lang="sr-Latn-CS" altLang="en-US" sz="2400" i="1" dirty="0"/>
              <a:t>     m. </a:t>
            </a:r>
            <a:r>
              <a:rPr lang="sr-Latn-CS" altLang="en-US" sz="2400" i="1" dirty="0" err="1"/>
              <a:t>trapezius</a:t>
            </a:r>
            <a:endParaRPr lang="sr-Latn-CS" altLang="en-US" sz="2400" i="1" dirty="0"/>
          </a:p>
          <a:p>
            <a:pPr eaLnBrk="1" hangingPunct="1">
              <a:lnSpc>
                <a:spcPct val="80000"/>
              </a:lnSpc>
              <a:buFontTx/>
              <a:buNone/>
            </a:pPr>
            <a:r>
              <a:rPr lang="sr-Latn-CS" altLang="en-US" sz="2400" i="1" dirty="0"/>
              <a:t>     m. </a:t>
            </a:r>
            <a:r>
              <a:rPr lang="sr-Latn-CS" altLang="en-US" sz="2400" i="1" dirty="0" err="1"/>
              <a:t>latisimus</a:t>
            </a:r>
            <a:r>
              <a:rPr lang="sr-Latn-CS" altLang="en-US" sz="2400" i="1" dirty="0"/>
              <a:t> </a:t>
            </a:r>
            <a:r>
              <a:rPr lang="sr-Latn-CS" altLang="en-US" sz="2400" i="1" dirty="0" err="1"/>
              <a:t>dorsi</a:t>
            </a:r>
            <a:endParaRPr lang="sr-Latn-CS" altLang="en-US" sz="2400" i="1" dirty="0"/>
          </a:p>
          <a:p>
            <a:pPr eaLnBrk="1" hangingPunct="1">
              <a:lnSpc>
                <a:spcPct val="80000"/>
              </a:lnSpc>
              <a:buFontTx/>
              <a:buNone/>
            </a:pPr>
            <a:r>
              <a:rPr lang="sr-Latn-CS" altLang="en-US" sz="2400" i="1" dirty="0"/>
              <a:t>     m. </a:t>
            </a:r>
            <a:r>
              <a:rPr lang="sr-Latn-CS" altLang="en-US" sz="2400" i="1" dirty="0" err="1"/>
              <a:t>rhomboideus</a:t>
            </a:r>
            <a:endParaRPr lang="sr-Latn-CS" altLang="en-US" sz="2400" i="1" dirty="0"/>
          </a:p>
          <a:p>
            <a:pPr eaLnBrk="1" hangingPunct="1">
              <a:lnSpc>
                <a:spcPct val="80000"/>
              </a:lnSpc>
              <a:buFontTx/>
              <a:buNone/>
            </a:pPr>
            <a:r>
              <a:rPr lang="sr-Latn-CS" altLang="en-US" sz="2400" i="1" dirty="0"/>
              <a:t>     m. </a:t>
            </a:r>
            <a:r>
              <a:rPr lang="sr-Latn-CS" altLang="en-US" sz="2400" i="1" dirty="0" err="1"/>
              <a:t>levator</a:t>
            </a:r>
            <a:r>
              <a:rPr lang="sr-Latn-CS" altLang="en-US" sz="2400" i="1" dirty="0"/>
              <a:t> </a:t>
            </a:r>
            <a:r>
              <a:rPr lang="sr-Latn-CS" altLang="en-US" sz="2400" i="1" dirty="0" err="1"/>
              <a:t>scapulae</a:t>
            </a:r>
            <a:endParaRPr lang="sr-Latn-CS" altLang="en-US" sz="2400" i="1" dirty="0"/>
          </a:p>
          <a:p>
            <a:pPr eaLnBrk="1" hangingPunct="1">
              <a:lnSpc>
                <a:spcPct val="80000"/>
              </a:lnSpc>
              <a:buFontTx/>
              <a:buNone/>
            </a:pPr>
            <a:r>
              <a:rPr lang="sr-Latn-CS" altLang="en-US" sz="2400" i="1" dirty="0"/>
              <a:t>    m. </a:t>
            </a:r>
            <a:r>
              <a:rPr lang="sr-Latn-CS" altLang="en-US" sz="2400" i="1" dirty="0" err="1"/>
              <a:t>serratus</a:t>
            </a:r>
            <a:r>
              <a:rPr lang="sr-Latn-CS" altLang="en-US" sz="2400" i="1" dirty="0"/>
              <a:t> </a:t>
            </a:r>
            <a:r>
              <a:rPr lang="sr-Latn-CS" altLang="en-US" sz="2400" i="1" dirty="0" err="1"/>
              <a:t>posterior</a:t>
            </a:r>
            <a:r>
              <a:rPr lang="sr-Latn-CS" altLang="en-US" sz="2400" i="1" dirty="0"/>
              <a:t> </a:t>
            </a:r>
            <a:r>
              <a:rPr lang="sr-Latn-CS" altLang="en-US" sz="2400" i="1" dirty="0" err="1"/>
              <a:t>superior</a:t>
            </a:r>
            <a:endParaRPr lang="sr-Latn-CS" altLang="en-US" sz="2400" i="1" dirty="0"/>
          </a:p>
          <a:p>
            <a:pPr eaLnBrk="1" hangingPunct="1">
              <a:lnSpc>
                <a:spcPct val="80000"/>
              </a:lnSpc>
              <a:buFontTx/>
              <a:buNone/>
            </a:pPr>
            <a:r>
              <a:rPr lang="sr-Latn-CS" altLang="en-US" sz="2400" i="1" dirty="0"/>
              <a:t>    m. </a:t>
            </a:r>
            <a:r>
              <a:rPr lang="sr-Latn-CS" altLang="en-US" sz="2400" i="1" dirty="0" err="1"/>
              <a:t>serratus</a:t>
            </a:r>
            <a:r>
              <a:rPr lang="sr-Latn-CS" altLang="en-US" sz="2400" i="1" dirty="0"/>
              <a:t> </a:t>
            </a:r>
            <a:r>
              <a:rPr lang="sr-Latn-CS" altLang="en-US" sz="2400" i="1" dirty="0" err="1"/>
              <a:t>posterior</a:t>
            </a:r>
            <a:r>
              <a:rPr lang="sr-Latn-CS" altLang="en-US" sz="2400" i="1" dirty="0"/>
              <a:t> </a:t>
            </a:r>
            <a:r>
              <a:rPr lang="sr-Latn-CS" altLang="en-US" sz="2400" i="1" dirty="0" err="1"/>
              <a:t>inferior</a:t>
            </a:r>
            <a:endParaRPr lang="sr-Latn-CS" altLang="en-US" sz="2400" i="1" dirty="0"/>
          </a:p>
          <a:p>
            <a:pPr eaLnBrk="1" hangingPunct="1">
              <a:lnSpc>
                <a:spcPct val="80000"/>
              </a:lnSpc>
              <a:buFontTx/>
              <a:buNone/>
            </a:pPr>
            <a:endParaRPr lang="sr-Latn-CS" altLang="en-US" sz="2400" i="1" dirty="0"/>
          </a:p>
          <a:p>
            <a:pPr eaLnBrk="1" hangingPunct="1">
              <a:lnSpc>
                <a:spcPct val="80000"/>
              </a:lnSpc>
              <a:buFontTx/>
              <a:buNone/>
            </a:pPr>
            <a:r>
              <a:rPr lang="en-GB" altLang="en-US" sz="2000" b="1" dirty="0">
                <a:latin typeface="Cambria" panose="02040503050406030204" pitchFamily="18" charset="0"/>
              </a:rPr>
              <a:t>Deep muscles</a:t>
            </a:r>
            <a:r>
              <a:rPr lang="sr-Latn-CS" altLang="en-US" sz="2400" b="1" dirty="0"/>
              <a:t>:</a:t>
            </a:r>
          </a:p>
          <a:p>
            <a:pPr eaLnBrk="1" hangingPunct="1">
              <a:lnSpc>
                <a:spcPct val="80000"/>
              </a:lnSpc>
              <a:buFontTx/>
              <a:buNone/>
            </a:pPr>
            <a:r>
              <a:rPr lang="sr-Latn-CS" altLang="en-US" sz="2400" b="1" dirty="0"/>
              <a:t>* </a:t>
            </a:r>
            <a:r>
              <a:rPr lang="en-GB" altLang="en-US" sz="2000" i="1" dirty="0">
                <a:latin typeface="Cambria" panose="02040503050406030204" pitchFamily="18" charset="0"/>
              </a:rPr>
              <a:t>Superficial layer</a:t>
            </a:r>
            <a:endParaRPr lang="sr-Latn-CS" altLang="en-US" sz="2000" i="1" dirty="0"/>
          </a:p>
          <a:p>
            <a:pPr eaLnBrk="1" hangingPunct="1">
              <a:lnSpc>
                <a:spcPct val="80000"/>
              </a:lnSpc>
              <a:buFontTx/>
              <a:buNone/>
            </a:pPr>
            <a:r>
              <a:rPr lang="sr-Latn-CS" altLang="en-US" sz="2400" i="1" dirty="0"/>
              <a:t>   m. </a:t>
            </a:r>
            <a:r>
              <a:rPr lang="sr-Latn-CS" altLang="en-US" sz="2400" i="1" dirty="0" err="1"/>
              <a:t>erector</a:t>
            </a:r>
            <a:r>
              <a:rPr lang="sr-Latn-CS" altLang="en-US" sz="2400" i="1" dirty="0"/>
              <a:t> spine</a:t>
            </a:r>
          </a:p>
          <a:p>
            <a:pPr eaLnBrk="1" hangingPunct="1">
              <a:lnSpc>
                <a:spcPct val="80000"/>
              </a:lnSpc>
              <a:buFontTx/>
              <a:buNone/>
            </a:pPr>
            <a:r>
              <a:rPr lang="sr-Latn-CS" altLang="en-US" sz="2400" i="1" dirty="0"/>
              <a:t>     </a:t>
            </a:r>
            <a:r>
              <a:rPr lang="sr-Latn-CS" altLang="en-US" sz="2000" dirty="0"/>
              <a:t>- </a:t>
            </a:r>
            <a:r>
              <a:rPr lang="sr-Latn-CS" altLang="en-US" sz="2000" dirty="0" err="1"/>
              <a:t>m.iliocostalis</a:t>
            </a:r>
            <a:endParaRPr lang="sr-Latn-CS" altLang="en-US" sz="2000" dirty="0"/>
          </a:p>
          <a:p>
            <a:pPr eaLnBrk="1" hangingPunct="1">
              <a:lnSpc>
                <a:spcPct val="80000"/>
              </a:lnSpc>
              <a:buFontTx/>
              <a:buNone/>
            </a:pPr>
            <a:r>
              <a:rPr lang="sr-Latn-CS" altLang="en-US" sz="2000" dirty="0"/>
              <a:t>     - m. </a:t>
            </a:r>
            <a:r>
              <a:rPr lang="sr-Latn-CS" altLang="en-US" sz="2000" dirty="0" err="1"/>
              <a:t>longissimus</a:t>
            </a:r>
            <a:endParaRPr lang="sr-Latn-CS" altLang="en-US" sz="2000" dirty="0"/>
          </a:p>
          <a:p>
            <a:pPr eaLnBrk="1" hangingPunct="1">
              <a:lnSpc>
                <a:spcPct val="80000"/>
              </a:lnSpc>
              <a:buFontTx/>
              <a:buNone/>
            </a:pPr>
            <a:r>
              <a:rPr lang="sr-Latn-CS" altLang="en-US" sz="2000" dirty="0"/>
              <a:t>     - m. </a:t>
            </a:r>
            <a:r>
              <a:rPr lang="sr-Latn-CS" altLang="en-US" sz="2000" dirty="0" err="1"/>
              <a:t>spinalis</a:t>
            </a:r>
            <a:endParaRPr lang="sr-Latn-CS" altLang="en-US" sz="2000" dirty="0"/>
          </a:p>
          <a:p>
            <a:pPr eaLnBrk="1" hangingPunct="1">
              <a:lnSpc>
                <a:spcPct val="80000"/>
              </a:lnSpc>
              <a:buFontTx/>
              <a:buNone/>
            </a:pPr>
            <a:endParaRPr lang="en-US" altLang="en-US" sz="2400" i="1" dirty="0"/>
          </a:p>
        </p:txBody>
      </p:sp>
      <p:sp>
        <p:nvSpPr>
          <p:cNvPr id="43013" name="Line 8"/>
          <p:cNvSpPr>
            <a:spLocks noChangeShapeType="1"/>
          </p:cNvSpPr>
          <p:nvPr/>
        </p:nvSpPr>
        <p:spPr bwMode="auto">
          <a:xfrm>
            <a:off x="357188" y="1643063"/>
            <a:ext cx="3455987"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3014" name="Line 10"/>
          <p:cNvSpPr>
            <a:spLocks noChangeShapeType="1"/>
          </p:cNvSpPr>
          <p:nvPr/>
        </p:nvSpPr>
        <p:spPr bwMode="auto">
          <a:xfrm>
            <a:off x="4346416" y="908720"/>
            <a:ext cx="3455987" cy="0"/>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3015" name="Rectangle 6"/>
          <p:cNvSpPr>
            <a:spLocks noChangeArrowheads="1"/>
          </p:cNvSpPr>
          <p:nvPr/>
        </p:nvSpPr>
        <p:spPr bwMode="auto">
          <a:xfrm>
            <a:off x="6516216" y="4509120"/>
            <a:ext cx="2627784" cy="1341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lnSpc>
                <a:spcPct val="80000"/>
              </a:lnSpc>
              <a:spcBef>
                <a:spcPct val="0"/>
              </a:spcBef>
              <a:buClrTx/>
              <a:buSzTx/>
              <a:buFontTx/>
              <a:buNone/>
            </a:pPr>
            <a:r>
              <a:rPr lang="sr-Latn-CS" altLang="en-US" sz="2400" b="0" dirty="0"/>
              <a:t>* </a:t>
            </a:r>
            <a:r>
              <a:rPr lang="en-GB" altLang="en-US" sz="2000" b="0" dirty="0">
                <a:latin typeface="Cambria" panose="02040503050406030204" pitchFamily="18" charset="0"/>
              </a:rPr>
              <a:t>Deep layer</a:t>
            </a:r>
            <a:endParaRPr lang="sr-Latn-CS" altLang="en-US" sz="2000" b="0" dirty="0"/>
          </a:p>
          <a:p>
            <a:pPr eaLnBrk="1" hangingPunct="1">
              <a:lnSpc>
                <a:spcPct val="80000"/>
              </a:lnSpc>
              <a:spcBef>
                <a:spcPct val="0"/>
              </a:spcBef>
              <a:buClrTx/>
              <a:buSzTx/>
              <a:buFontTx/>
              <a:buNone/>
            </a:pPr>
            <a:r>
              <a:rPr lang="sr-Latn-CS" altLang="en-US" sz="2800" dirty="0"/>
              <a:t>   </a:t>
            </a:r>
            <a:r>
              <a:rPr lang="sr-Latn-CS" altLang="en-US" sz="2400" b="0" dirty="0"/>
              <a:t>mm. </a:t>
            </a:r>
            <a:r>
              <a:rPr lang="sr-Latn-CS" altLang="en-US" sz="2400" b="0" dirty="0" err="1"/>
              <a:t>transversospinales</a:t>
            </a:r>
            <a:endParaRPr lang="sr-Latn-CS" altLang="en-US" sz="2400" b="0" dirty="0"/>
          </a:p>
          <a:p>
            <a:pPr eaLnBrk="1" hangingPunct="1">
              <a:lnSpc>
                <a:spcPct val="80000"/>
              </a:lnSpc>
              <a:spcBef>
                <a:spcPct val="0"/>
              </a:spcBef>
              <a:buClrTx/>
              <a:buSzTx/>
              <a:buFontTx/>
              <a:buNone/>
            </a:pPr>
            <a:r>
              <a:rPr lang="sr-Latn-CS" altLang="en-US" sz="2400" b="0" dirty="0"/>
              <a:t>   mm. </a:t>
            </a:r>
            <a:r>
              <a:rPr lang="sr-Latn-CS" altLang="en-US" sz="2400" b="0" dirty="0" err="1"/>
              <a:t>interspinales</a:t>
            </a:r>
            <a:endParaRPr lang="sr-Latn-CS" altLang="en-US" sz="2400" b="0" dirty="0"/>
          </a:p>
          <a:p>
            <a:pPr eaLnBrk="1" hangingPunct="1">
              <a:lnSpc>
                <a:spcPct val="80000"/>
              </a:lnSpc>
              <a:spcBef>
                <a:spcPct val="0"/>
              </a:spcBef>
              <a:buClrTx/>
              <a:buSzTx/>
              <a:buFontTx/>
              <a:buNone/>
            </a:pPr>
            <a:r>
              <a:rPr lang="sr-Latn-CS" altLang="en-US" sz="2400" b="0" dirty="0"/>
              <a:t>   mm. </a:t>
            </a:r>
            <a:r>
              <a:rPr lang="sr-Latn-CS" altLang="en-US" sz="2400" b="0" dirty="0" err="1"/>
              <a:t>intertransversarii</a:t>
            </a:r>
            <a:endParaRPr lang="sr-Latn-CS" altLang="en-US" sz="2400" b="0" dirty="0"/>
          </a:p>
        </p:txBody>
      </p:sp>
    </p:spTree>
    <p:custDataLst>
      <p:tags r:id="rId1"/>
    </p:custData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p:cTn id="7" dur="500" fill="hold"/>
                                        <p:tgtEl>
                                          <p:spTgt spid="4608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608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6083">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46083">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46084">
                                            <p:txEl>
                                              <p:pRg st="0" end="0"/>
                                            </p:txEl>
                                          </p:spTgt>
                                        </p:tgtEl>
                                        <p:attrNameLst>
                                          <p:attrName>style.visibility</p:attrName>
                                        </p:attrNameLst>
                                      </p:cBhvr>
                                      <p:to>
                                        <p:strVal val="visible"/>
                                      </p:to>
                                    </p:set>
                                    <p:anim calcmode="lin" valueType="num">
                                      <p:cBhvr>
                                        <p:cTn id="15" dur="500" fill="hold"/>
                                        <p:tgtEl>
                                          <p:spTgt spid="46084">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6084">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46084">
                                            <p:txEl>
                                              <p:pRg st="0" end="0"/>
                                            </p:txEl>
                                          </p:spTgt>
                                        </p:tgtEl>
                                        <p:attrNameLst>
                                          <p:attrName>style.rotation</p:attrName>
                                        </p:attrNameLst>
                                      </p:cBhvr>
                                      <p:tavLst>
                                        <p:tav tm="0">
                                          <p:val>
                                            <p:fltVal val="90"/>
                                          </p:val>
                                        </p:tav>
                                        <p:tav tm="100000">
                                          <p:val>
                                            <p:fltVal val="0"/>
                                          </p:val>
                                        </p:tav>
                                      </p:tavLst>
                                    </p:anim>
                                    <p:animEffect transition="in" filter="fade">
                                      <p:cBhvr>
                                        <p:cTn id="18" dur="500"/>
                                        <p:tgtEl>
                                          <p:spTgt spid="4608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46084">
                                            <p:txEl>
                                              <p:pRg st="1" end="1"/>
                                            </p:txEl>
                                          </p:spTgt>
                                        </p:tgtEl>
                                        <p:attrNameLst>
                                          <p:attrName>style.visibility</p:attrName>
                                        </p:attrNameLst>
                                      </p:cBhvr>
                                      <p:to>
                                        <p:strVal val="visible"/>
                                      </p:to>
                                    </p:set>
                                    <p:anim calcmode="lin" valueType="num">
                                      <p:cBhvr>
                                        <p:cTn id="23" dur="500" fill="hold"/>
                                        <p:tgtEl>
                                          <p:spTgt spid="46084">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46084">
                                            <p:txEl>
                                              <p:pRg st="1" end="1"/>
                                            </p:txEl>
                                          </p:spTgt>
                                        </p:tgtEl>
                                        <p:attrNameLst>
                                          <p:attrName>ppt_h</p:attrName>
                                        </p:attrNameLst>
                                      </p:cBhvr>
                                      <p:tavLst>
                                        <p:tav tm="0">
                                          <p:val>
                                            <p:fltVal val="0"/>
                                          </p:val>
                                        </p:tav>
                                        <p:tav tm="100000">
                                          <p:val>
                                            <p:strVal val="#ppt_h"/>
                                          </p:val>
                                        </p:tav>
                                      </p:tavLst>
                                    </p:anim>
                                    <p:anim calcmode="lin" valueType="num">
                                      <p:cBhvr>
                                        <p:cTn id="25" dur="500" fill="hold"/>
                                        <p:tgtEl>
                                          <p:spTgt spid="46084">
                                            <p:txEl>
                                              <p:pRg st="1" end="1"/>
                                            </p:txEl>
                                          </p:spTgt>
                                        </p:tgtEl>
                                        <p:attrNameLst>
                                          <p:attrName>style.rotation</p:attrName>
                                        </p:attrNameLst>
                                      </p:cBhvr>
                                      <p:tavLst>
                                        <p:tav tm="0">
                                          <p:val>
                                            <p:fltVal val="90"/>
                                          </p:val>
                                        </p:tav>
                                        <p:tav tm="100000">
                                          <p:val>
                                            <p:fltVal val="0"/>
                                          </p:val>
                                        </p:tav>
                                      </p:tavLst>
                                    </p:anim>
                                    <p:animEffect transition="in" filter="fade">
                                      <p:cBhvr>
                                        <p:cTn id="26" dur="500"/>
                                        <p:tgtEl>
                                          <p:spTgt spid="46084">
                                            <p:txEl>
                                              <p:pRg st="1" end="1"/>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1" presetClass="entr" presetSubtype="0" fill="hold" nodeType="clickEffect">
                                  <p:stCondLst>
                                    <p:cond delay="0"/>
                                  </p:stCondLst>
                                  <p:iterate type="lt">
                                    <p:tmPct val="10000"/>
                                  </p:iterate>
                                  <p:childTnLst>
                                    <p:set>
                                      <p:cBhvr>
                                        <p:cTn id="30" dur="1" fill="hold">
                                          <p:stCondLst>
                                            <p:cond delay="0"/>
                                          </p:stCondLst>
                                        </p:cTn>
                                        <p:tgtEl>
                                          <p:spTgt spid="46083">
                                            <p:txEl>
                                              <p:pRg st="2" end="2"/>
                                            </p:txEl>
                                          </p:spTgt>
                                        </p:tgtEl>
                                        <p:attrNameLst>
                                          <p:attrName>style.visibility</p:attrName>
                                        </p:attrNameLst>
                                      </p:cBhvr>
                                      <p:to>
                                        <p:strVal val="visible"/>
                                      </p:to>
                                    </p:set>
                                    <p:anim calcmode="lin" valueType="num">
                                      <p:cBhvr>
                                        <p:cTn id="31" dur="1000" fill="hold"/>
                                        <p:tgtEl>
                                          <p:spTgt spid="4608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1000" fill="hold"/>
                                        <p:tgtEl>
                                          <p:spTgt spid="46083">
                                            <p:txEl>
                                              <p:pRg st="2" end="2"/>
                                            </p:txEl>
                                          </p:spTgt>
                                        </p:tgtEl>
                                        <p:attrNameLst>
                                          <p:attrName>ppt_y</p:attrName>
                                        </p:attrNameLst>
                                      </p:cBhvr>
                                      <p:tavLst>
                                        <p:tav tm="0">
                                          <p:val>
                                            <p:strVal val="#ppt_y"/>
                                          </p:val>
                                        </p:tav>
                                        <p:tav tm="100000">
                                          <p:val>
                                            <p:strVal val="#ppt_y"/>
                                          </p:val>
                                        </p:tav>
                                      </p:tavLst>
                                    </p:anim>
                                    <p:anim calcmode="lin" valueType="num">
                                      <p:cBhvr>
                                        <p:cTn id="33" dur="1000" fill="hold"/>
                                        <p:tgtEl>
                                          <p:spTgt spid="4608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1000" fill="hold"/>
                                        <p:tgtEl>
                                          <p:spTgt spid="4608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1000" tmFilter="0,0; .5, 1; 1, 1"/>
                                        <p:tgtEl>
                                          <p:spTgt spid="46083">
                                            <p:txEl>
                                              <p:pRg st="2" end="2"/>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1" presetClass="entr" presetSubtype="0" fill="hold" nodeType="clickEffect">
                                  <p:stCondLst>
                                    <p:cond delay="0"/>
                                  </p:stCondLst>
                                  <p:iterate type="lt">
                                    <p:tmPct val="10000"/>
                                  </p:iterate>
                                  <p:childTnLst>
                                    <p:set>
                                      <p:cBhvr>
                                        <p:cTn id="39" dur="1" fill="hold">
                                          <p:stCondLst>
                                            <p:cond delay="0"/>
                                          </p:stCondLst>
                                        </p:cTn>
                                        <p:tgtEl>
                                          <p:spTgt spid="46083">
                                            <p:txEl>
                                              <p:pRg st="7" end="7"/>
                                            </p:txEl>
                                          </p:spTgt>
                                        </p:tgtEl>
                                        <p:attrNameLst>
                                          <p:attrName>style.visibility</p:attrName>
                                        </p:attrNameLst>
                                      </p:cBhvr>
                                      <p:to>
                                        <p:strVal val="visible"/>
                                      </p:to>
                                    </p:set>
                                    <p:anim calcmode="lin" valueType="num">
                                      <p:cBhvr>
                                        <p:cTn id="40" dur="1000" fill="hold"/>
                                        <p:tgtEl>
                                          <p:spTgt spid="4608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1000" fill="hold"/>
                                        <p:tgtEl>
                                          <p:spTgt spid="46083">
                                            <p:txEl>
                                              <p:pRg st="7" end="7"/>
                                            </p:txEl>
                                          </p:spTgt>
                                        </p:tgtEl>
                                        <p:attrNameLst>
                                          <p:attrName>ppt_y</p:attrName>
                                        </p:attrNameLst>
                                      </p:cBhvr>
                                      <p:tavLst>
                                        <p:tav tm="0">
                                          <p:val>
                                            <p:strVal val="#ppt_y"/>
                                          </p:val>
                                        </p:tav>
                                        <p:tav tm="100000">
                                          <p:val>
                                            <p:strVal val="#ppt_y"/>
                                          </p:val>
                                        </p:tav>
                                      </p:tavLst>
                                    </p:anim>
                                    <p:anim calcmode="lin" valueType="num">
                                      <p:cBhvr>
                                        <p:cTn id="42" dur="1000" fill="hold"/>
                                        <p:tgtEl>
                                          <p:spTgt spid="4608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1000" fill="hold"/>
                                        <p:tgtEl>
                                          <p:spTgt spid="4608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1000" tmFilter="0,0; .5, 1; 1, 1"/>
                                        <p:tgtEl>
                                          <p:spTgt spid="46083">
                                            <p:txEl>
                                              <p:pRg st="7" end="7"/>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2" presetClass="entr" presetSubtype="0" fill="hold" nodeType="clickEffect">
                                  <p:stCondLst>
                                    <p:cond delay="0"/>
                                  </p:stCondLst>
                                  <p:childTnLst>
                                    <p:set>
                                      <p:cBhvr>
                                        <p:cTn id="48" dur="1" fill="hold">
                                          <p:stCondLst>
                                            <p:cond delay="0"/>
                                          </p:stCondLst>
                                        </p:cTn>
                                        <p:tgtEl>
                                          <p:spTgt spid="46083">
                                            <p:txEl>
                                              <p:pRg st="3" end="3"/>
                                            </p:txEl>
                                          </p:spTgt>
                                        </p:tgtEl>
                                        <p:attrNameLst>
                                          <p:attrName>style.visibility</p:attrName>
                                        </p:attrNameLst>
                                      </p:cBhvr>
                                      <p:to>
                                        <p:strVal val="visible"/>
                                      </p:to>
                                    </p:set>
                                    <p:animScale>
                                      <p:cBhvr>
                                        <p:cTn id="49" dur="1000" decel="50000" fill="hold">
                                          <p:stCondLst>
                                            <p:cond delay="0"/>
                                          </p:stCondLst>
                                        </p:cTn>
                                        <p:tgtEl>
                                          <p:spTgt spid="4608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46083">
                                            <p:txEl>
                                              <p:pRg st="3" end="3"/>
                                            </p:txEl>
                                          </p:spTgt>
                                        </p:tgtEl>
                                        <p:attrNameLst>
                                          <p:attrName>ppt_x,ppt_y</p:attrName>
                                        </p:attrNameLst>
                                      </p:cBhvr>
                                      <p:rCtr x="0" y="0"/>
                                    </p:animMotion>
                                    <p:animEffect transition="in" filter="fade">
                                      <p:cBhvr>
                                        <p:cTn id="51" dur="1000"/>
                                        <p:tgtEl>
                                          <p:spTgt spid="46083">
                                            <p:txEl>
                                              <p:pRg st="3" end="3"/>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2" presetClass="entr" presetSubtype="0" fill="hold" nodeType="clickEffect">
                                  <p:stCondLst>
                                    <p:cond delay="0"/>
                                  </p:stCondLst>
                                  <p:childTnLst>
                                    <p:set>
                                      <p:cBhvr>
                                        <p:cTn id="55" dur="1" fill="hold">
                                          <p:stCondLst>
                                            <p:cond delay="0"/>
                                          </p:stCondLst>
                                        </p:cTn>
                                        <p:tgtEl>
                                          <p:spTgt spid="46083">
                                            <p:txEl>
                                              <p:pRg st="4" end="4"/>
                                            </p:txEl>
                                          </p:spTgt>
                                        </p:tgtEl>
                                        <p:attrNameLst>
                                          <p:attrName>style.visibility</p:attrName>
                                        </p:attrNameLst>
                                      </p:cBhvr>
                                      <p:to>
                                        <p:strVal val="visible"/>
                                      </p:to>
                                    </p:set>
                                    <p:animScale>
                                      <p:cBhvr>
                                        <p:cTn id="56" dur="1000" decel="50000" fill="hold">
                                          <p:stCondLst>
                                            <p:cond delay="0"/>
                                          </p:stCondLst>
                                        </p:cTn>
                                        <p:tgtEl>
                                          <p:spTgt spid="4608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46083">
                                            <p:txEl>
                                              <p:pRg st="4" end="4"/>
                                            </p:txEl>
                                          </p:spTgt>
                                        </p:tgtEl>
                                        <p:attrNameLst>
                                          <p:attrName>ppt_x,ppt_y</p:attrName>
                                        </p:attrNameLst>
                                      </p:cBhvr>
                                      <p:rCtr x="0" y="0"/>
                                    </p:animMotion>
                                    <p:animEffect transition="in" filter="fade">
                                      <p:cBhvr>
                                        <p:cTn id="58" dur="1000"/>
                                        <p:tgtEl>
                                          <p:spTgt spid="46083">
                                            <p:txEl>
                                              <p:pRg st="4" end="4"/>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2" presetClass="entr" presetSubtype="0" fill="hold" nodeType="clickEffect">
                                  <p:stCondLst>
                                    <p:cond delay="0"/>
                                  </p:stCondLst>
                                  <p:childTnLst>
                                    <p:set>
                                      <p:cBhvr>
                                        <p:cTn id="62" dur="1" fill="hold">
                                          <p:stCondLst>
                                            <p:cond delay="0"/>
                                          </p:stCondLst>
                                        </p:cTn>
                                        <p:tgtEl>
                                          <p:spTgt spid="46083">
                                            <p:txEl>
                                              <p:pRg st="5" end="5"/>
                                            </p:txEl>
                                          </p:spTgt>
                                        </p:tgtEl>
                                        <p:attrNameLst>
                                          <p:attrName>style.visibility</p:attrName>
                                        </p:attrNameLst>
                                      </p:cBhvr>
                                      <p:to>
                                        <p:strVal val="visible"/>
                                      </p:to>
                                    </p:set>
                                    <p:animScale>
                                      <p:cBhvr>
                                        <p:cTn id="63" dur="1000" decel="50000" fill="hold">
                                          <p:stCondLst>
                                            <p:cond delay="0"/>
                                          </p:stCondLst>
                                        </p:cTn>
                                        <p:tgtEl>
                                          <p:spTgt spid="4608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4" dur="1000" decel="50000" fill="hold">
                                          <p:stCondLst>
                                            <p:cond delay="0"/>
                                          </p:stCondLst>
                                        </p:cTn>
                                        <p:tgtEl>
                                          <p:spTgt spid="46083">
                                            <p:txEl>
                                              <p:pRg st="5" end="5"/>
                                            </p:txEl>
                                          </p:spTgt>
                                        </p:tgtEl>
                                        <p:attrNameLst>
                                          <p:attrName>ppt_x,ppt_y</p:attrName>
                                        </p:attrNameLst>
                                      </p:cBhvr>
                                      <p:rCtr x="0" y="0"/>
                                    </p:animMotion>
                                    <p:animEffect transition="in" filter="fade">
                                      <p:cBhvr>
                                        <p:cTn id="65" dur="1000"/>
                                        <p:tgtEl>
                                          <p:spTgt spid="46083">
                                            <p:txEl>
                                              <p:pRg st="5" end="5"/>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nodeType="clickEffect">
                                  <p:stCondLst>
                                    <p:cond delay="0"/>
                                  </p:stCondLst>
                                  <p:childTnLst>
                                    <p:set>
                                      <p:cBhvr>
                                        <p:cTn id="69" dur="1" fill="hold">
                                          <p:stCondLst>
                                            <p:cond delay="0"/>
                                          </p:stCondLst>
                                        </p:cTn>
                                        <p:tgtEl>
                                          <p:spTgt spid="46083">
                                            <p:txEl>
                                              <p:pRg st="6" end="6"/>
                                            </p:txEl>
                                          </p:spTgt>
                                        </p:tgtEl>
                                        <p:attrNameLst>
                                          <p:attrName>style.visibility</p:attrName>
                                        </p:attrNameLst>
                                      </p:cBhvr>
                                      <p:to>
                                        <p:strVal val="visible"/>
                                      </p:to>
                                    </p:set>
                                    <p:animScale>
                                      <p:cBhvr>
                                        <p:cTn id="70" dur="1000" decel="50000" fill="hold">
                                          <p:stCondLst>
                                            <p:cond delay="0"/>
                                          </p:stCondLst>
                                        </p:cTn>
                                        <p:tgtEl>
                                          <p:spTgt spid="46083">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46083">
                                            <p:txEl>
                                              <p:pRg st="6" end="6"/>
                                            </p:txEl>
                                          </p:spTgt>
                                        </p:tgtEl>
                                        <p:attrNameLst>
                                          <p:attrName>ppt_x,ppt_y</p:attrName>
                                        </p:attrNameLst>
                                      </p:cBhvr>
                                      <p:rCtr x="0" y="0"/>
                                    </p:animMotion>
                                    <p:animEffect transition="in" filter="fade">
                                      <p:cBhvr>
                                        <p:cTn id="72" dur="1000"/>
                                        <p:tgtEl>
                                          <p:spTgt spid="46083">
                                            <p:txEl>
                                              <p:pRg st="6" end="6"/>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52" presetClass="entr" presetSubtype="0" fill="hold" nodeType="clickEffect">
                                  <p:stCondLst>
                                    <p:cond delay="0"/>
                                  </p:stCondLst>
                                  <p:childTnLst>
                                    <p:set>
                                      <p:cBhvr>
                                        <p:cTn id="76" dur="1" fill="hold">
                                          <p:stCondLst>
                                            <p:cond delay="0"/>
                                          </p:stCondLst>
                                        </p:cTn>
                                        <p:tgtEl>
                                          <p:spTgt spid="46083">
                                            <p:txEl>
                                              <p:pRg st="8" end="8"/>
                                            </p:txEl>
                                          </p:spTgt>
                                        </p:tgtEl>
                                        <p:attrNameLst>
                                          <p:attrName>style.visibility</p:attrName>
                                        </p:attrNameLst>
                                      </p:cBhvr>
                                      <p:to>
                                        <p:strVal val="visible"/>
                                      </p:to>
                                    </p:set>
                                    <p:animScale>
                                      <p:cBhvr>
                                        <p:cTn id="77" dur="1000" decel="50000" fill="hold">
                                          <p:stCondLst>
                                            <p:cond delay="0"/>
                                          </p:stCondLst>
                                        </p:cTn>
                                        <p:tgtEl>
                                          <p:spTgt spid="46083">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1000" decel="50000" fill="hold">
                                          <p:stCondLst>
                                            <p:cond delay="0"/>
                                          </p:stCondLst>
                                        </p:cTn>
                                        <p:tgtEl>
                                          <p:spTgt spid="46083">
                                            <p:txEl>
                                              <p:pRg st="8" end="8"/>
                                            </p:txEl>
                                          </p:spTgt>
                                        </p:tgtEl>
                                        <p:attrNameLst>
                                          <p:attrName>ppt_x,ppt_y</p:attrName>
                                        </p:attrNameLst>
                                      </p:cBhvr>
                                      <p:rCtr x="0" y="0"/>
                                    </p:animMotion>
                                    <p:animEffect transition="in" filter="fade">
                                      <p:cBhvr>
                                        <p:cTn id="79" dur="1000"/>
                                        <p:tgtEl>
                                          <p:spTgt spid="46083">
                                            <p:txEl>
                                              <p:pRg st="8" end="8"/>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52" presetClass="entr" presetSubtype="0" fill="hold" nodeType="clickEffect">
                                  <p:stCondLst>
                                    <p:cond delay="0"/>
                                  </p:stCondLst>
                                  <p:childTnLst>
                                    <p:set>
                                      <p:cBhvr>
                                        <p:cTn id="83" dur="1" fill="hold">
                                          <p:stCondLst>
                                            <p:cond delay="0"/>
                                          </p:stCondLst>
                                        </p:cTn>
                                        <p:tgtEl>
                                          <p:spTgt spid="46083">
                                            <p:txEl>
                                              <p:pRg st="9" end="9"/>
                                            </p:txEl>
                                          </p:spTgt>
                                        </p:tgtEl>
                                        <p:attrNameLst>
                                          <p:attrName>style.visibility</p:attrName>
                                        </p:attrNameLst>
                                      </p:cBhvr>
                                      <p:to>
                                        <p:strVal val="visible"/>
                                      </p:to>
                                    </p:set>
                                    <p:animScale>
                                      <p:cBhvr>
                                        <p:cTn id="84" dur="1000" decel="50000" fill="hold">
                                          <p:stCondLst>
                                            <p:cond delay="0"/>
                                          </p:stCondLst>
                                        </p:cTn>
                                        <p:tgtEl>
                                          <p:spTgt spid="46083">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1000" decel="50000" fill="hold">
                                          <p:stCondLst>
                                            <p:cond delay="0"/>
                                          </p:stCondLst>
                                        </p:cTn>
                                        <p:tgtEl>
                                          <p:spTgt spid="46083">
                                            <p:txEl>
                                              <p:pRg st="9" end="9"/>
                                            </p:txEl>
                                          </p:spTgt>
                                        </p:tgtEl>
                                        <p:attrNameLst>
                                          <p:attrName>ppt_x,ppt_y</p:attrName>
                                        </p:attrNameLst>
                                      </p:cBhvr>
                                      <p:rCtr x="0" y="0"/>
                                    </p:animMotion>
                                    <p:animEffect transition="in" filter="fade">
                                      <p:cBhvr>
                                        <p:cTn id="86" dur="1000"/>
                                        <p:tgtEl>
                                          <p:spTgt spid="46083">
                                            <p:txEl>
                                              <p:pRg st="9" end="9"/>
                                            </p:txEl>
                                          </p:spTgt>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52" presetClass="entr" presetSubtype="0" fill="hold" nodeType="clickEffect">
                                  <p:stCondLst>
                                    <p:cond delay="0"/>
                                  </p:stCondLst>
                                  <p:childTnLst>
                                    <p:set>
                                      <p:cBhvr>
                                        <p:cTn id="90" dur="1" fill="hold">
                                          <p:stCondLst>
                                            <p:cond delay="0"/>
                                          </p:stCondLst>
                                        </p:cTn>
                                        <p:tgtEl>
                                          <p:spTgt spid="46083">
                                            <p:txEl>
                                              <p:pRg st="10" end="10"/>
                                            </p:txEl>
                                          </p:spTgt>
                                        </p:tgtEl>
                                        <p:attrNameLst>
                                          <p:attrName>style.visibility</p:attrName>
                                        </p:attrNameLst>
                                      </p:cBhvr>
                                      <p:to>
                                        <p:strVal val="visible"/>
                                      </p:to>
                                    </p:set>
                                    <p:animScale>
                                      <p:cBhvr>
                                        <p:cTn id="91" dur="1000" decel="50000" fill="hold">
                                          <p:stCondLst>
                                            <p:cond delay="0"/>
                                          </p:stCondLst>
                                        </p:cTn>
                                        <p:tgtEl>
                                          <p:spTgt spid="46083">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2" dur="1000" decel="50000" fill="hold">
                                          <p:stCondLst>
                                            <p:cond delay="0"/>
                                          </p:stCondLst>
                                        </p:cTn>
                                        <p:tgtEl>
                                          <p:spTgt spid="46083">
                                            <p:txEl>
                                              <p:pRg st="10" end="10"/>
                                            </p:txEl>
                                          </p:spTgt>
                                        </p:tgtEl>
                                        <p:attrNameLst>
                                          <p:attrName>ppt_x,ppt_y</p:attrName>
                                        </p:attrNameLst>
                                      </p:cBhvr>
                                      <p:rCtr x="0" y="0"/>
                                    </p:animMotion>
                                    <p:animEffect transition="in" filter="fade">
                                      <p:cBhvr>
                                        <p:cTn id="93" dur="1000"/>
                                        <p:tgtEl>
                                          <p:spTgt spid="46083">
                                            <p:txEl>
                                              <p:pRg st="10" end="10"/>
                                            </p:txEl>
                                          </p:spTgt>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52" presetClass="entr" presetSubtype="0" fill="hold" nodeType="clickEffect">
                                  <p:stCondLst>
                                    <p:cond delay="0"/>
                                  </p:stCondLst>
                                  <p:childTnLst>
                                    <p:set>
                                      <p:cBhvr>
                                        <p:cTn id="97" dur="1" fill="hold">
                                          <p:stCondLst>
                                            <p:cond delay="0"/>
                                          </p:stCondLst>
                                        </p:cTn>
                                        <p:tgtEl>
                                          <p:spTgt spid="46083">
                                            <p:txEl>
                                              <p:pRg st="11" end="11"/>
                                            </p:txEl>
                                          </p:spTgt>
                                        </p:tgtEl>
                                        <p:attrNameLst>
                                          <p:attrName>style.visibility</p:attrName>
                                        </p:attrNameLst>
                                      </p:cBhvr>
                                      <p:to>
                                        <p:strVal val="visible"/>
                                      </p:to>
                                    </p:set>
                                    <p:animScale>
                                      <p:cBhvr>
                                        <p:cTn id="98" dur="1000" decel="50000" fill="hold">
                                          <p:stCondLst>
                                            <p:cond delay="0"/>
                                          </p:stCondLst>
                                        </p:cTn>
                                        <p:tgtEl>
                                          <p:spTgt spid="46083">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9" dur="1000" decel="50000" fill="hold">
                                          <p:stCondLst>
                                            <p:cond delay="0"/>
                                          </p:stCondLst>
                                        </p:cTn>
                                        <p:tgtEl>
                                          <p:spTgt spid="46083">
                                            <p:txEl>
                                              <p:pRg st="11" end="11"/>
                                            </p:txEl>
                                          </p:spTgt>
                                        </p:tgtEl>
                                        <p:attrNameLst>
                                          <p:attrName>ppt_x,ppt_y</p:attrName>
                                        </p:attrNameLst>
                                      </p:cBhvr>
                                      <p:rCtr x="0" y="0"/>
                                    </p:animMotion>
                                    <p:animEffect transition="in" filter="fade">
                                      <p:cBhvr>
                                        <p:cTn id="100" dur="1000"/>
                                        <p:tgtEl>
                                          <p:spTgt spid="46083">
                                            <p:txEl>
                                              <p:pRg st="11" end="11"/>
                                            </p:txEl>
                                          </p:spTgt>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52" presetClass="entr" presetSubtype="0" fill="hold" nodeType="clickEffect">
                                  <p:stCondLst>
                                    <p:cond delay="0"/>
                                  </p:stCondLst>
                                  <p:childTnLst>
                                    <p:set>
                                      <p:cBhvr>
                                        <p:cTn id="104" dur="1" fill="hold">
                                          <p:stCondLst>
                                            <p:cond delay="0"/>
                                          </p:stCondLst>
                                        </p:cTn>
                                        <p:tgtEl>
                                          <p:spTgt spid="46083">
                                            <p:txEl>
                                              <p:pRg st="12" end="12"/>
                                            </p:txEl>
                                          </p:spTgt>
                                        </p:tgtEl>
                                        <p:attrNameLst>
                                          <p:attrName>style.visibility</p:attrName>
                                        </p:attrNameLst>
                                      </p:cBhvr>
                                      <p:to>
                                        <p:strVal val="visible"/>
                                      </p:to>
                                    </p:set>
                                    <p:animScale>
                                      <p:cBhvr>
                                        <p:cTn id="105" dur="1000" decel="50000" fill="hold">
                                          <p:stCondLst>
                                            <p:cond delay="0"/>
                                          </p:stCondLst>
                                        </p:cTn>
                                        <p:tgtEl>
                                          <p:spTgt spid="46083">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6" dur="1000" decel="50000" fill="hold">
                                          <p:stCondLst>
                                            <p:cond delay="0"/>
                                          </p:stCondLst>
                                        </p:cTn>
                                        <p:tgtEl>
                                          <p:spTgt spid="46083">
                                            <p:txEl>
                                              <p:pRg st="12" end="12"/>
                                            </p:txEl>
                                          </p:spTgt>
                                        </p:tgtEl>
                                        <p:attrNameLst>
                                          <p:attrName>ppt_x,ppt_y</p:attrName>
                                        </p:attrNameLst>
                                      </p:cBhvr>
                                      <p:rCtr x="0" y="0"/>
                                    </p:animMotion>
                                    <p:animEffect transition="in" filter="fade">
                                      <p:cBhvr>
                                        <p:cTn id="107" dur="1000"/>
                                        <p:tgtEl>
                                          <p:spTgt spid="46083">
                                            <p:txEl>
                                              <p:pRg st="12" end="12"/>
                                            </p:txEl>
                                          </p:spTgt>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52" presetClass="entr" presetSubtype="0" fill="hold" nodeType="clickEffect">
                                  <p:stCondLst>
                                    <p:cond delay="0"/>
                                  </p:stCondLst>
                                  <p:childTnLst>
                                    <p:set>
                                      <p:cBhvr>
                                        <p:cTn id="111" dur="1" fill="hold">
                                          <p:stCondLst>
                                            <p:cond delay="0"/>
                                          </p:stCondLst>
                                        </p:cTn>
                                        <p:tgtEl>
                                          <p:spTgt spid="46083">
                                            <p:txEl>
                                              <p:pRg st="13" end="13"/>
                                            </p:txEl>
                                          </p:spTgt>
                                        </p:tgtEl>
                                        <p:attrNameLst>
                                          <p:attrName>style.visibility</p:attrName>
                                        </p:attrNameLst>
                                      </p:cBhvr>
                                      <p:to>
                                        <p:strVal val="visible"/>
                                      </p:to>
                                    </p:set>
                                    <p:animScale>
                                      <p:cBhvr>
                                        <p:cTn id="112" dur="1000" decel="50000" fill="hold">
                                          <p:stCondLst>
                                            <p:cond delay="0"/>
                                          </p:stCondLst>
                                        </p:cTn>
                                        <p:tgtEl>
                                          <p:spTgt spid="46083">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3" dur="1000" decel="50000" fill="hold">
                                          <p:stCondLst>
                                            <p:cond delay="0"/>
                                          </p:stCondLst>
                                        </p:cTn>
                                        <p:tgtEl>
                                          <p:spTgt spid="46083">
                                            <p:txEl>
                                              <p:pRg st="13" end="13"/>
                                            </p:txEl>
                                          </p:spTgt>
                                        </p:tgtEl>
                                        <p:attrNameLst>
                                          <p:attrName>ppt_x,ppt_y</p:attrName>
                                        </p:attrNameLst>
                                      </p:cBhvr>
                                      <p:rCtr x="0" y="0"/>
                                    </p:animMotion>
                                    <p:animEffect transition="in" filter="fade">
                                      <p:cBhvr>
                                        <p:cTn id="114" dur="1000"/>
                                        <p:tgtEl>
                                          <p:spTgt spid="46083">
                                            <p:txEl>
                                              <p:pRg st="13" end="13"/>
                                            </p:txEl>
                                          </p:spTgt>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52" presetClass="entr" presetSubtype="0" fill="hold" nodeType="clickEffect">
                                  <p:stCondLst>
                                    <p:cond delay="0"/>
                                  </p:stCondLst>
                                  <p:childTnLst>
                                    <p:set>
                                      <p:cBhvr>
                                        <p:cTn id="118" dur="1" fill="hold">
                                          <p:stCondLst>
                                            <p:cond delay="0"/>
                                          </p:stCondLst>
                                        </p:cTn>
                                        <p:tgtEl>
                                          <p:spTgt spid="46083">
                                            <p:txEl>
                                              <p:pRg st="14" end="14"/>
                                            </p:txEl>
                                          </p:spTgt>
                                        </p:tgtEl>
                                        <p:attrNameLst>
                                          <p:attrName>style.visibility</p:attrName>
                                        </p:attrNameLst>
                                      </p:cBhvr>
                                      <p:to>
                                        <p:strVal val="visible"/>
                                      </p:to>
                                    </p:set>
                                    <p:animScale>
                                      <p:cBhvr>
                                        <p:cTn id="119" dur="1000" decel="50000" fill="hold">
                                          <p:stCondLst>
                                            <p:cond delay="0"/>
                                          </p:stCondLst>
                                        </p:cTn>
                                        <p:tgtEl>
                                          <p:spTgt spid="46083">
                                            <p:txEl>
                                              <p:pRg st="14" end="1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0" dur="1000" decel="50000" fill="hold">
                                          <p:stCondLst>
                                            <p:cond delay="0"/>
                                          </p:stCondLst>
                                        </p:cTn>
                                        <p:tgtEl>
                                          <p:spTgt spid="46083">
                                            <p:txEl>
                                              <p:pRg st="14" end="14"/>
                                            </p:txEl>
                                          </p:spTgt>
                                        </p:tgtEl>
                                        <p:attrNameLst>
                                          <p:attrName>ppt_x,ppt_y</p:attrName>
                                        </p:attrNameLst>
                                      </p:cBhvr>
                                      <p:rCtr x="0" y="0"/>
                                    </p:animMotion>
                                    <p:animEffect transition="in" filter="fade">
                                      <p:cBhvr>
                                        <p:cTn id="121" dur="1000"/>
                                        <p:tgtEl>
                                          <p:spTgt spid="46083">
                                            <p:txEl>
                                              <p:pRg st="14" end="14"/>
                                            </p:txEl>
                                          </p:spTgt>
                                        </p:tgtEl>
                                      </p:cBhvr>
                                    </p:animEffect>
                                  </p:childTnLst>
                                </p:cTn>
                              </p:par>
                            </p:childTnLst>
                          </p:cTn>
                        </p:par>
                      </p:childTnLst>
                    </p:cTn>
                  </p:par>
                  <p:par>
                    <p:cTn id="122" fill="hold" nodeType="clickPar">
                      <p:stCondLst>
                        <p:cond delay="indefinite"/>
                      </p:stCondLst>
                      <p:childTnLst>
                        <p:par>
                          <p:cTn id="123" fill="hold" nodeType="withGroup">
                            <p:stCondLst>
                              <p:cond delay="0"/>
                            </p:stCondLst>
                            <p:childTnLst>
                              <p:par>
                                <p:cTn id="124" presetID="41" presetClass="entr" presetSubtype="0" fill="hold" nodeType="clickEffect">
                                  <p:stCondLst>
                                    <p:cond delay="0"/>
                                  </p:stCondLst>
                                  <p:iterate type="lt">
                                    <p:tmPct val="10000"/>
                                  </p:iterate>
                                  <p:childTnLst>
                                    <p:set>
                                      <p:cBhvr>
                                        <p:cTn id="125" dur="1" fill="hold">
                                          <p:stCondLst>
                                            <p:cond delay="0"/>
                                          </p:stCondLst>
                                        </p:cTn>
                                        <p:tgtEl>
                                          <p:spTgt spid="46084">
                                            <p:txEl>
                                              <p:pRg st="3" end="3"/>
                                            </p:txEl>
                                          </p:spTgt>
                                        </p:tgtEl>
                                        <p:attrNameLst>
                                          <p:attrName>style.visibility</p:attrName>
                                        </p:attrNameLst>
                                      </p:cBhvr>
                                      <p:to>
                                        <p:strVal val="visible"/>
                                      </p:to>
                                    </p:set>
                                    <p:anim calcmode="lin" valueType="num">
                                      <p:cBhvr>
                                        <p:cTn id="126" dur="1000" fill="hold"/>
                                        <p:tgtEl>
                                          <p:spTgt spid="4608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7" dur="1000" fill="hold"/>
                                        <p:tgtEl>
                                          <p:spTgt spid="46084">
                                            <p:txEl>
                                              <p:pRg st="3" end="3"/>
                                            </p:txEl>
                                          </p:spTgt>
                                        </p:tgtEl>
                                        <p:attrNameLst>
                                          <p:attrName>ppt_y</p:attrName>
                                        </p:attrNameLst>
                                      </p:cBhvr>
                                      <p:tavLst>
                                        <p:tav tm="0">
                                          <p:val>
                                            <p:strVal val="#ppt_y"/>
                                          </p:val>
                                        </p:tav>
                                        <p:tav tm="100000">
                                          <p:val>
                                            <p:strVal val="#ppt_y"/>
                                          </p:val>
                                        </p:tav>
                                      </p:tavLst>
                                    </p:anim>
                                    <p:anim calcmode="lin" valueType="num">
                                      <p:cBhvr>
                                        <p:cTn id="128" dur="1000" fill="hold"/>
                                        <p:tgtEl>
                                          <p:spTgt spid="4608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9" dur="1000" fill="hold"/>
                                        <p:tgtEl>
                                          <p:spTgt spid="4608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1000" tmFilter="0,0; .5, 1; 1, 1"/>
                                        <p:tgtEl>
                                          <p:spTgt spid="46084">
                                            <p:txEl>
                                              <p:pRg st="3" end="3"/>
                                            </p:txEl>
                                          </p:spTgt>
                                        </p:tgtEl>
                                      </p:cBhvr>
                                    </p:animEffec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41" presetClass="entr" presetSubtype="0" fill="hold" nodeType="clickEffect">
                                  <p:stCondLst>
                                    <p:cond delay="0"/>
                                  </p:stCondLst>
                                  <p:iterate type="lt">
                                    <p:tmPct val="10000"/>
                                  </p:iterate>
                                  <p:childTnLst>
                                    <p:set>
                                      <p:cBhvr>
                                        <p:cTn id="134" dur="1" fill="hold">
                                          <p:stCondLst>
                                            <p:cond delay="0"/>
                                          </p:stCondLst>
                                        </p:cTn>
                                        <p:tgtEl>
                                          <p:spTgt spid="46084">
                                            <p:txEl>
                                              <p:pRg st="11" end="11"/>
                                            </p:txEl>
                                          </p:spTgt>
                                        </p:tgtEl>
                                        <p:attrNameLst>
                                          <p:attrName>style.visibility</p:attrName>
                                        </p:attrNameLst>
                                      </p:cBhvr>
                                      <p:to>
                                        <p:strVal val="visible"/>
                                      </p:to>
                                    </p:set>
                                    <p:anim calcmode="lin" valueType="num">
                                      <p:cBhvr>
                                        <p:cTn id="135" dur="1000" fill="hold"/>
                                        <p:tgtEl>
                                          <p:spTgt spid="46084">
                                            <p:txEl>
                                              <p:pRg st="11" end="1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6" dur="1000" fill="hold"/>
                                        <p:tgtEl>
                                          <p:spTgt spid="46084">
                                            <p:txEl>
                                              <p:pRg st="11" end="11"/>
                                            </p:txEl>
                                          </p:spTgt>
                                        </p:tgtEl>
                                        <p:attrNameLst>
                                          <p:attrName>ppt_y</p:attrName>
                                        </p:attrNameLst>
                                      </p:cBhvr>
                                      <p:tavLst>
                                        <p:tav tm="0">
                                          <p:val>
                                            <p:strVal val="#ppt_y"/>
                                          </p:val>
                                        </p:tav>
                                        <p:tav tm="100000">
                                          <p:val>
                                            <p:strVal val="#ppt_y"/>
                                          </p:val>
                                        </p:tav>
                                      </p:tavLst>
                                    </p:anim>
                                    <p:anim calcmode="lin" valueType="num">
                                      <p:cBhvr>
                                        <p:cTn id="137" dur="1000" fill="hold"/>
                                        <p:tgtEl>
                                          <p:spTgt spid="46084">
                                            <p:txEl>
                                              <p:pRg st="11" end="1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8" dur="1000" fill="hold"/>
                                        <p:tgtEl>
                                          <p:spTgt spid="46084">
                                            <p:txEl>
                                              <p:pRg st="11" end="1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1000" tmFilter="0,0; .5, 1; 1, 1"/>
                                        <p:tgtEl>
                                          <p:spTgt spid="46084">
                                            <p:txEl>
                                              <p:pRg st="11" end="11"/>
                                            </p:txEl>
                                          </p:spTgt>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52" presetClass="entr" presetSubtype="0" fill="hold" nodeType="clickEffect">
                                  <p:stCondLst>
                                    <p:cond delay="0"/>
                                  </p:stCondLst>
                                  <p:childTnLst>
                                    <p:set>
                                      <p:cBhvr>
                                        <p:cTn id="143" dur="1" fill="hold">
                                          <p:stCondLst>
                                            <p:cond delay="0"/>
                                          </p:stCondLst>
                                        </p:cTn>
                                        <p:tgtEl>
                                          <p:spTgt spid="46084">
                                            <p:txEl>
                                              <p:pRg st="4" end="4"/>
                                            </p:txEl>
                                          </p:spTgt>
                                        </p:tgtEl>
                                        <p:attrNameLst>
                                          <p:attrName>style.visibility</p:attrName>
                                        </p:attrNameLst>
                                      </p:cBhvr>
                                      <p:to>
                                        <p:strVal val="visible"/>
                                      </p:to>
                                    </p:set>
                                    <p:animScale>
                                      <p:cBhvr>
                                        <p:cTn id="144" dur="1000" decel="50000" fill="hold">
                                          <p:stCondLst>
                                            <p:cond delay="0"/>
                                          </p:stCondLst>
                                        </p:cTn>
                                        <p:tgtEl>
                                          <p:spTgt spid="46084">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5" dur="1000" decel="50000" fill="hold">
                                          <p:stCondLst>
                                            <p:cond delay="0"/>
                                          </p:stCondLst>
                                        </p:cTn>
                                        <p:tgtEl>
                                          <p:spTgt spid="46084">
                                            <p:txEl>
                                              <p:pRg st="4" end="4"/>
                                            </p:txEl>
                                          </p:spTgt>
                                        </p:tgtEl>
                                        <p:attrNameLst>
                                          <p:attrName>ppt_x,ppt_y</p:attrName>
                                        </p:attrNameLst>
                                      </p:cBhvr>
                                      <p:rCtr x="0" y="0"/>
                                    </p:animMotion>
                                    <p:animEffect transition="in" filter="fade">
                                      <p:cBhvr>
                                        <p:cTn id="146" dur="1000"/>
                                        <p:tgtEl>
                                          <p:spTgt spid="46084">
                                            <p:txEl>
                                              <p:pRg st="4" end="4"/>
                                            </p:txEl>
                                          </p:spTgt>
                                        </p:tgtEl>
                                      </p:cBhvr>
                                    </p:animEffect>
                                  </p:childTnLst>
                                </p:cTn>
                              </p:par>
                              <p:par>
                                <p:cTn id="147" presetID="52" presetClass="entr" presetSubtype="0" fill="hold" nodeType="withEffect">
                                  <p:stCondLst>
                                    <p:cond delay="0"/>
                                  </p:stCondLst>
                                  <p:childTnLst>
                                    <p:set>
                                      <p:cBhvr>
                                        <p:cTn id="148" dur="1" fill="hold">
                                          <p:stCondLst>
                                            <p:cond delay="0"/>
                                          </p:stCondLst>
                                        </p:cTn>
                                        <p:tgtEl>
                                          <p:spTgt spid="46084">
                                            <p:txEl>
                                              <p:pRg st="5" end="5"/>
                                            </p:txEl>
                                          </p:spTgt>
                                        </p:tgtEl>
                                        <p:attrNameLst>
                                          <p:attrName>style.visibility</p:attrName>
                                        </p:attrNameLst>
                                      </p:cBhvr>
                                      <p:to>
                                        <p:strVal val="visible"/>
                                      </p:to>
                                    </p:set>
                                    <p:animScale>
                                      <p:cBhvr>
                                        <p:cTn id="149" dur="1000" decel="50000" fill="hold">
                                          <p:stCondLst>
                                            <p:cond delay="0"/>
                                          </p:stCondLst>
                                        </p:cTn>
                                        <p:tgtEl>
                                          <p:spTgt spid="46084">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0" dur="1000" decel="50000" fill="hold">
                                          <p:stCondLst>
                                            <p:cond delay="0"/>
                                          </p:stCondLst>
                                        </p:cTn>
                                        <p:tgtEl>
                                          <p:spTgt spid="46084">
                                            <p:txEl>
                                              <p:pRg st="5" end="5"/>
                                            </p:txEl>
                                          </p:spTgt>
                                        </p:tgtEl>
                                        <p:attrNameLst>
                                          <p:attrName>ppt_x,ppt_y</p:attrName>
                                        </p:attrNameLst>
                                      </p:cBhvr>
                                      <p:rCtr x="0" y="0"/>
                                    </p:animMotion>
                                    <p:animEffect transition="in" filter="fade">
                                      <p:cBhvr>
                                        <p:cTn id="151" dur="1000"/>
                                        <p:tgtEl>
                                          <p:spTgt spid="46084">
                                            <p:txEl>
                                              <p:pRg st="5" end="5"/>
                                            </p:txEl>
                                          </p:spTgt>
                                        </p:tgtEl>
                                      </p:cBhvr>
                                    </p:animEffect>
                                  </p:childTnLst>
                                </p:cTn>
                              </p:par>
                            </p:childTnLst>
                          </p:cTn>
                        </p:par>
                      </p:childTnLst>
                    </p:cTn>
                  </p:par>
                  <p:par>
                    <p:cTn id="152" fill="hold" nodeType="clickPar">
                      <p:stCondLst>
                        <p:cond delay="indefinite"/>
                      </p:stCondLst>
                      <p:childTnLst>
                        <p:par>
                          <p:cTn id="153" fill="hold" nodeType="withGroup">
                            <p:stCondLst>
                              <p:cond delay="0"/>
                            </p:stCondLst>
                            <p:childTnLst>
                              <p:par>
                                <p:cTn id="154" presetID="52" presetClass="entr" presetSubtype="0" fill="hold" nodeType="clickEffect">
                                  <p:stCondLst>
                                    <p:cond delay="0"/>
                                  </p:stCondLst>
                                  <p:childTnLst>
                                    <p:set>
                                      <p:cBhvr>
                                        <p:cTn id="155" dur="1" fill="hold">
                                          <p:stCondLst>
                                            <p:cond delay="0"/>
                                          </p:stCondLst>
                                        </p:cTn>
                                        <p:tgtEl>
                                          <p:spTgt spid="46084">
                                            <p:txEl>
                                              <p:pRg st="6" end="6"/>
                                            </p:txEl>
                                          </p:spTgt>
                                        </p:tgtEl>
                                        <p:attrNameLst>
                                          <p:attrName>style.visibility</p:attrName>
                                        </p:attrNameLst>
                                      </p:cBhvr>
                                      <p:to>
                                        <p:strVal val="visible"/>
                                      </p:to>
                                    </p:set>
                                    <p:animScale>
                                      <p:cBhvr>
                                        <p:cTn id="156" dur="1000" decel="50000" fill="hold">
                                          <p:stCondLst>
                                            <p:cond delay="0"/>
                                          </p:stCondLst>
                                        </p:cTn>
                                        <p:tgtEl>
                                          <p:spTgt spid="46084">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7" dur="1000" decel="50000" fill="hold">
                                          <p:stCondLst>
                                            <p:cond delay="0"/>
                                          </p:stCondLst>
                                        </p:cTn>
                                        <p:tgtEl>
                                          <p:spTgt spid="46084">
                                            <p:txEl>
                                              <p:pRg st="6" end="6"/>
                                            </p:txEl>
                                          </p:spTgt>
                                        </p:tgtEl>
                                        <p:attrNameLst>
                                          <p:attrName>ppt_x,ppt_y</p:attrName>
                                        </p:attrNameLst>
                                      </p:cBhvr>
                                      <p:rCtr x="0" y="0"/>
                                    </p:animMotion>
                                    <p:animEffect transition="in" filter="fade">
                                      <p:cBhvr>
                                        <p:cTn id="158" dur="1000"/>
                                        <p:tgtEl>
                                          <p:spTgt spid="46084">
                                            <p:txEl>
                                              <p:pRg st="6" end="6"/>
                                            </p:txEl>
                                          </p:spTgt>
                                        </p:tgtEl>
                                      </p:cBhvr>
                                    </p:animEffect>
                                  </p:childTnLst>
                                </p:cTn>
                              </p:par>
                              <p:par>
                                <p:cTn id="159" presetID="52" presetClass="entr" presetSubtype="0" fill="hold" nodeType="withEffect">
                                  <p:stCondLst>
                                    <p:cond delay="0"/>
                                  </p:stCondLst>
                                  <p:childTnLst>
                                    <p:set>
                                      <p:cBhvr>
                                        <p:cTn id="160" dur="1" fill="hold">
                                          <p:stCondLst>
                                            <p:cond delay="0"/>
                                          </p:stCondLst>
                                        </p:cTn>
                                        <p:tgtEl>
                                          <p:spTgt spid="46084">
                                            <p:txEl>
                                              <p:pRg st="7" end="7"/>
                                            </p:txEl>
                                          </p:spTgt>
                                        </p:tgtEl>
                                        <p:attrNameLst>
                                          <p:attrName>style.visibility</p:attrName>
                                        </p:attrNameLst>
                                      </p:cBhvr>
                                      <p:to>
                                        <p:strVal val="visible"/>
                                      </p:to>
                                    </p:set>
                                    <p:animScale>
                                      <p:cBhvr>
                                        <p:cTn id="161" dur="1000" decel="50000" fill="hold">
                                          <p:stCondLst>
                                            <p:cond delay="0"/>
                                          </p:stCondLst>
                                        </p:cTn>
                                        <p:tgtEl>
                                          <p:spTgt spid="46084">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2" dur="1000" decel="50000" fill="hold">
                                          <p:stCondLst>
                                            <p:cond delay="0"/>
                                          </p:stCondLst>
                                        </p:cTn>
                                        <p:tgtEl>
                                          <p:spTgt spid="46084">
                                            <p:txEl>
                                              <p:pRg st="7" end="7"/>
                                            </p:txEl>
                                          </p:spTgt>
                                        </p:tgtEl>
                                        <p:attrNameLst>
                                          <p:attrName>ppt_x,ppt_y</p:attrName>
                                        </p:attrNameLst>
                                      </p:cBhvr>
                                      <p:rCtr x="0" y="0"/>
                                    </p:animMotion>
                                    <p:animEffect transition="in" filter="fade">
                                      <p:cBhvr>
                                        <p:cTn id="163" dur="1000"/>
                                        <p:tgtEl>
                                          <p:spTgt spid="46084">
                                            <p:txEl>
                                              <p:pRg st="7" end="7"/>
                                            </p:txEl>
                                          </p:spTgt>
                                        </p:tgtEl>
                                      </p:cBhvr>
                                    </p:animEffect>
                                  </p:childTnLst>
                                </p:cTn>
                              </p:par>
                            </p:childTnLst>
                          </p:cTn>
                        </p:par>
                      </p:childTnLst>
                    </p:cTn>
                  </p:par>
                  <p:par>
                    <p:cTn id="164" fill="hold" nodeType="clickPar">
                      <p:stCondLst>
                        <p:cond delay="indefinite"/>
                      </p:stCondLst>
                      <p:childTnLst>
                        <p:par>
                          <p:cTn id="165" fill="hold" nodeType="withGroup">
                            <p:stCondLst>
                              <p:cond delay="0"/>
                            </p:stCondLst>
                            <p:childTnLst>
                              <p:par>
                                <p:cTn id="166" presetID="52" presetClass="entr" presetSubtype="0" fill="hold" nodeType="clickEffect">
                                  <p:stCondLst>
                                    <p:cond delay="0"/>
                                  </p:stCondLst>
                                  <p:childTnLst>
                                    <p:set>
                                      <p:cBhvr>
                                        <p:cTn id="167" dur="1" fill="hold">
                                          <p:stCondLst>
                                            <p:cond delay="0"/>
                                          </p:stCondLst>
                                        </p:cTn>
                                        <p:tgtEl>
                                          <p:spTgt spid="46084">
                                            <p:txEl>
                                              <p:pRg st="8" end="8"/>
                                            </p:txEl>
                                          </p:spTgt>
                                        </p:tgtEl>
                                        <p:attrNameLst>
                                          <p:attrName>style.visibility</p:attrName>
                                        </p:attrNameLst>
                                      </p:cBhvr>
                                      <p:to>
                                        <p:strVal val="visible"/>
                                      </p:to>
                                    </p:set>
                                    <p:animScale>
                                      <p:cBhvr>
                                        <p:cTn id="168" dur="1000" decel="50000" fill="hold">
                                          <p:stCondLst>
                                            <p:cond delay="0"/>
                                          </p:stCondLst>
                                        </p:cTn>
                                        <p:tgtEl>
                                          <p:spTgt spid="46084">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9" dur="1000" decel="50000" fill="hold">
                                          <p:stCondLst>
                                            <p:cond delay="0"/>
                                          </p:stCondLst>
                                        </p:cTn>
                                        <p:tgtEl>
                                          <p:spTgt spid="46084">
                                            <p:txEl>
                                              <p:pRg st="8" end="8"/>
                                            </p:txEl>
                                          </p:spTgt>
                                        </p:tgtEl>
                                        <p:attrNameLst>
                                          <p:attrName>ppt_x,ppt_y</p:attrName>
                                        </p:attrNameLst>
                                      </p:cBhvr>
                                      <p:rCtr x="0" y="0"/>
                                    </p:animMotion>
                                    <p:animEffect transition="in" filter="fade">
                                      <p:cBhvr>
                                        <p:cTn id="170" dur="1000"/>
                                        <p:tgtEl>
                                          <p:spTgt spid="46084">
                                            <p:txEl>
                                              <p:pRg st="8" end="8"/>
                                            </p:txEl>
                                          </p:spTgt>
                                        </p:tgtEl>
                                      </p:cBhvr>
                                    </p:animEffect>
                                  </p:childTnLst>
                                </p:cTn>
                              </p:par>
                              <p:par>
                                <p:cTn id="171" presetID="52" presetClass="entr" presetSubtype="0" fill="hold" nodeType="withEffect">
                                  <p:stCondLst>
                                    <p:cond delay="0"/>
                                  </p:stCondLst>
                                  <p:childTnLst>
                                    <p:set>
                                      <p:cBhvr>
                                        <p:cTn id="172" dur="1" fill="hold">
                                          <p:stCondLst>
                                            <p:cond delay="0"/>
                                          </p:stCondLst>
                                        </p:cTn>
                                        <p:tgtEl>
                                          <p:spTgt spid="46084">
                                            <p:txEl>
                                              <p:pRg st="9" end="9"/>
                                            </p:txEl>
                                          </p:spTgt>
                                        </p:tgtEl>
                                        <p:attrNameLst>
                                          <p:attrName>style.visibility</p:attrName>
                                        </p:attrNameLst>
                                      </p:cBhvr>
                                      <p:to>
                                        <p:strVal val="visible"/>
                                      </p:to>
                                    </p:set>
                                    <p:animScale>
                                      <p:cBhvr>
                                        <p:cTn id="173" dur="1000" decel="50000" fill="hold">
                                          <p:stCondLst>
                                            <p:cond delay="0"/>
                                          </p:stCondLst>
                                        </p:cTn>
                                        <p:tgtEl>
                                          <p:spTgt spid="46084">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4" dur="1000" decel="50000" fill="hold">
                                          <p:stCondLst>
                                            <p:cond delay="0"/>
                                          </p:stCondLst>
                                        </p:cTn>
                                        <p:tgtEl>
                                          <p:spTgt spid="46084">
                                            <p:txEl>
                                              <p:pRg st="9" end="9"/>
                                            </p:txEl>
                                          </p:spTgt>
                                        </p:tgtEl>
                                        <p:attrNameLst>
                                          <p:attrName>ppt_x,ppt_y</p:attrName>
                                        </p:attrNameLst>
                                      </p:cBhvr>
                                      <p:rCtr x="0" y="0"/>
                                    </p:animMotion>
                                    <p:animEffect transition="in" filter="fade">
                                      <p:cBhvr>
                                        <p:cTn id="175" dur="1000"/>
                                        <p:tgtEl>
                                          <p:spTgt spid="46084">
                                            <p:txEl>
                                              <p:pRg st="9" end="9"/>
                                            </p:txEl>
                                          </p:spTgt>
                                        </p:tgtEl>
                                      </p:cBhvr>
                                    </p:animEffect>
                                  </p:childTnLst>
                                </p:cTn>
                              </p:par>
                            </p:childTnLst>
                          </p:cTn>
                        </p:par>
                      </p:childTnLst>
                    </p:cTn>
                  </p:par>
                  <p:par>
                    <p:cTn id="176" fill="hold" nodeType="clickPar">
                      <p:stCondLst>
                        <p:cond delay="indefinite"/>
                      </p:stCondLst>
                      <p:childTnLst>
                        <p:par>
                          <p:cTn id="177" fill="hold" nodeType="withGroup">
                            <p:stCondLst>
                              <p:cond delay="0"/>
                            </p:stCondLst>
                            <p:childTnLst>
                              <p:par>
                                <p:cTn id="178" presetID="52" presetClass="entr" presetSubtype="0" fill="hold" nodeType="clickEffect">
                                  <p:stCondLst>
                                    <p:cond delay="0"/>
                                  </p:stCondLst>
                                  <p:childTnLst>
                                    <p:set>
                                      <p:cBhvr>
                                        <p:cTn id="179" dur="1" fill="hold">
                                          <p:stCondLst>
                                            <p:cond delay="0"/>
                                          </p:stCondLst>
                                        </p:cTn>
                                        <p:tgtEl>
                                          <p:spTgt spid="46084">
                                            <p:txEl>
                                              <p:pRg st="12" end="12"/>
                                            </p:txEl>
                                          </p:spTgt>
                                        </p:tgtEl>
                                        <p:attrNameLst>
                                          <p:attrName>style.visibility</p:attrName>
                                        </p:attrNameLst>
                                      </p:cBhvr>
                                      <p:to>
                                        <p:strVal val="visible"/>
                                      </p:to>
                                    </p:set>
                                    <p:animScale>
                                      <p:cBhvr>
                                        <p:cTn id="180" dur="1000" decel="50000" fill="hold">
                                          <p:stCondLst>
                                            <p:cond delay="0"/>
                                          </p:stCondLst>
                                        </p:cTn>
                                        <p:tgtEl>
                                          <p:spTgt spid="46084">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81" dur="1000" decel="50000" fill="hold">
                                          <p:stCondLst>
                                            <p:cond delay="0"/>
                                          </p:stCondLst>
                                        </p:cTn>
                                        <p:tgtEl>
                                          <p:spTgt spid="46084">
                                            <p:txEl>
                                              <p:pRg st="12" end="12"/>
                                            </p:txEl>
                                          </p:spTgt>
                                        </p:tgtEl>
                                        <p:attrNameLst>
                                          <p:attrName>ppt_x,ppt_y</p:attrName>
                                        </p:attrNameLst>
                                      </p:cBhvr>
                                      <p:rCtr x="0" y="0"/>
                                    </p:animMotion>
                                    <p:animEffect transition="in" filter="fade">
                                      <p:cBhvr>
                                        <p:cTn id="182" dur="1000"/>
                                        <p:tgtEl>
                                          <p:spTgt spid="46084">
                                            <p:txEl>
                                              <p:pRg st="12" end="12"/>
                                            </p:txEl>
                                          </p:spTgt>
                                        </p:tgtEl>
                                      </p:cBhvr>
                                    </p:animEffect>
                                  </p:childTnLst>
                                </p:cTn>
                              </p:par>
                              <p:par>
                                <p:cTn id="183" presetID="52" presetClass="entr" presetSubtype="0" fill="hold" nodeType="withEffect">
                                  <p:stCondLst>
                                    <p:cond delay="0"/>
                                  </p:stCondLst>
                                  <p:childTnLst>
                                    <p:set>
                                      <p:cBhvr>
                                        <p:cTn id="184" dur="1" fill="hold">
                                          <p:stCondLst>
                                            <p:cond delay="0"/>
                                          </p:stCondLst>
                                        </p:cTn>
                                        <p:tgtEl>
                                          <p:spTgt spid="46084">
                                            <p:txEl>
                                              <p:pRg st="13" end="13"/>
                                            </p:txEl>
                                          </p:spTgt>
                                        </p:tgtEl>
                                        <p:attrNameLst>
                                          <p:attrName>style.visibility</p:attrName>
                                        </p:attrNameLst>
                                      </p:cBhvr>
                                      <p:to>
                                        <p:strVal val="visible"/>
                                      </p:to>
                                    </p:set>
                                    <p:animScale>
                                      <p:cBhvr>
                                        <p:cTn id="185" dur="1000" decel="50000" fill="hold">
                                          <p:stCondLst>
                                            <p:cond delay="0"/>
                                          </p:stCondLst>
                                        </p:cTn>
                                        <p:tgtEl>
                                          <p:spTgt spid="46084">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86" dur="1000" decel="50000" fill="hold">
                                          <p:stCondLst>
                                            <p:cond delay="0"/>
                                          </p:stCondLst>
                                        </p:cTn>
                                        <p:tgtEl>
                                          <p:spTgt spid="46084">
                                            <p:txEl>
                                              <p:pRg st="13" end="13"/>
                                            </p:txEl>
                                          </p:spTgt>
                                        </p:tgtEl>
                                        <p:attrNameLst>
                                          <p:attrName>ppt_x,ppt_y</p:attrName>
                                        </p:attrNameLst>
                                      </p:cBhvr>
                                      <p:rCtr x="0" y="0"/>
                                    </p:animMotion>
                                    <p:animEffect transition="in" filter="fade">
                                      <p:cBhvr>
                                        <p:cTn id="187" dur="1000"/>
                                        <p:tgtEl>
                                          <p:spTgt spid="46084">
                                            <p:txEl>
                                              <p:pRg st="13" end="13"/>
                                            </p:txEl>
                                          </p:spTgt>
                                        </p:tgtEl>
                                      </p:cBhvr>
                                    </p:animEffect>
                                  </p:childTnLst>
                                </p:cTn>
                              </p:par>
                              <p:par>
                                <p:cTn id="188" presetID="52" presetClass="entr" presetSubtype="0" fill="hold" nodeType="withEffect">
                                  <p:stCondLst>
                                    <p:cond delay="0"/>
                                  </p:stCondLst>
                                  <p:childTnLst>
                                    <p:set>
                                      <p:cBhvr>
                                        <p:cTn id="189" dur="1" fill="hold">
                                          <p:stCondLst>
                                            <p:cond delay="0"/>
                                          </p:stCondLst>
                                        </p:cTn>
                                        <p:tgtEl>
                                          <p:spTgt spid="46084">
                                            <p:txEl>
                                              <p:pRg st="14" end="14"/>
                                            </p:txEl>
                                          </p:spTgt>
                                        </p:tgtEl>
                                        <p:attrNameLst>
                                          <p:attrName>style.visibility</p:attrName>
                                        </p:attrNameLst>
                                      </p:cBhvr>
                                      <p:to>
                                        <p:strVal val="visible"/>
                                      </p:to>
                                    </p:set>
                                    <p:animScale>
                                      <p:cBhvr>
                                        <p:cTn id="190" dur="1000" decel="50000" fill="hold">
                                          <p:stCondLst>
                                            <p:cond delay="0"/>
                                          </p:stCondLst>
                                        </p:cTn>
                                        <p:tgtEl>
                                          <p:spTgt spid="46084">
                                            <p:txEl>
                                              <p:pRg st="14" end="1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1" dur="1000" decel="50000" fill="hold">
                                          <p:stCondLst>
                                            <p:cond delay="0"/>
                                          </p:stCondLst>
                                        </p:cTn>
                                        <p:tgtEl>
                                          <p:spTgt spid="46084">
                                            <p:txEl>
                                              <p:pRg st="14" end="14"/>
                                            </p:txEl>
                                          </p:spTgt>
                                        </p:tgtEl>
                                        <p:attrNameLst>
                                          <p:attrName>ppt_x,ppt_y</p:attrName>
                                        </p:attrNameLst>
                                      </p:cBhvr>
                                      <p:rCtr x="0" y="0"/>
                                    </p:animMotion>
                                    <p:animEffect transition="in" filter="fade">
                                      <p:cBhvr>
                                        <p:cTn id="192" dur="1000"/>
                                        <p:tgtEl>
                                          <p:spTgt spid="46084">
                                            <p:txEl>
                                              <p:pRg st="14" end="14"/>
                                            </p:txEl>
                                          </p:spTgt>
                                        </p:tgtEl>
                                      </p:cBhvr>
                                    </p:animEffect>
                                  </p:childTnLst>
                                </p:cTn>
                              </p:par>
                              <p:par>
                                <p:cTn id="193" presetID="52" presetClass="entr" presetSubtype="0" fill="hold" nodeType="withEffect">
                                  <p:stCondLst>
                                    <p:cond delay="0"/>
                                  </p:stCondLst>
                                  <p:childTnLst>
                                    <p:set>
                                      <p:cBhvr>
                                        <p:cTn id="194" dur="1" fill="hold">
                                          <p:stCondLst>
                                            <p:cond delay="0"/>
                                          </p:stCondLst>
                                        </p:cTn>
                                        <p:tgtEl>
                                          <p:spTgt spid="46084">
                                            <p:txEl>
                                              <p:pRg st="15" end="15"/>
                                            </p:txEl>
                                          </p:spTgt>
                                        </p:tgtEl>
                                        <p:attrNameLst>
                                          <p:attrName>style.visibility</p:attrName>
                                        </p:attrNameLst>
                                      </p:cBhvr>
                                      <p:to>
                                        <p:strVal val="visible"/>
                                      </p:to>
                                    </p:set>
                                    <p:animScale>
                                      <p:cBhvr>
                                        <p:cTn id="195" dur="1000" decel="50000" fill="hold">
                                          <p:stCondLst>
                                            <p:cond delay="0"/>
                                          </p:stCondLst>
                                        </p:cTn>
                                        <p:tgtEl>
                                          <p:spTgt spid="46084">
                                            <p:txEl>
                                              <p:pRg st="15" end="1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6" dur="1000" decel="50000" fill="hold">
                                          <p:stCondLst>
                                            <p:cond delay="0"/>
                                          </p:stCondLst>
                                        </p:cTn>
                                        <p:tgtEl>
                                          <p:spTgt spid="46084">
                                            <p:txEl>
                                              <p:pRg st="15" end="15"/>
                                            </p:txEl>
                                          </p:spTgt>
                                        </p:tgtEl>
                                        <p:attrNameLst>
                                          <p:attrName>ppt_x,ppt_y</p:attrName>
                                        </p:attrNameLst>
                                      </p:cBhvr>
                                      <p:rCtr x="0" y="0"/>
                                    </p:animMotion>
                                    <p:animEffect transition="in" filter="fade">
                                      <p:cBhvr>
                                        <p:cTn id="197" dur="1000"/>
                                        <p:tgtEl>
                                          <p:spTgt spid="46084">
                                            <p:txEl>
                                              <p:pRg st="15" end="15"/>
                                            </p:txEl>
                                          </p:spTgt>
                                        </p:tgtEl>
                                      </p:cBhvr>
                                    </p:animEffect>
                                  </p:childTnLst>
                                </p:cTn>
                              </p:par>
                              <p:par>
                                <p:cTn id="198" presetID="52" presetClass="entr" presetSubtype="0" fill="hold" nodeType="withEffect">
                                  <p:stCondLst>
                                    <p:cond delay="0"/>
                                  </p:stCondLst>
                                  <p:childTnLst>
                                    <p:set>
                                      <p:cBhvr>
                                        <p:cTn id="199" dur="1" fill="hold">
                                          <p:stCondLst>
                                            <p:cond delay="0"/>
                                          </p:stCondLst>
                                        </p:cTn>
                                        <p:tgtEl>
                                          <p:spTgt spid="46084">
                                            <p:txEl>
                                              <p:pRg st="16" end="16"/>
                                            </p:txEl>
                                          </p:spTgt>
                                        </p:tgtEl>
                                        <p:attrNameLst>
                                          <p:attrName>style.visibility</p:attrName>
                                        </p:attrNameLst>
                                      </p:cBhvr>
                                      <p:to>
                                        <p:strVal val="visible"/>
                                      </p:to>
                                    </p:set>
                                    <p:animScale>
                                      <p:cBhvr>
                                        <p:cTn id="200" dur="1000" decel="50000" fill="hold">
                                          <p:stCondLst>
                                            <p:cond delay="0"/>
                                          </p:stCondLst>
                                        </p:cTn>
                                        <p:tgtEl>
                                          <p:spTgt spid="46084">
                                            <p:txEl>
                                              <p:pRg st="16" end="1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1" dur="1000" decel="50000" fill="hold">
                                          <p:stCondLst>
                                            <p:cond delay="0"/>
                                          </p:stCondLst>
                                        </p:cTn>
                                        <p:tgtEl>
                                          <p:spTgt spid="46084">
                                            <p:txEl>
                                              <p:pRg st="16" end="16"/>
                                            </p:txEl>
                                          </p:spTgt>
                                        </p:tgtEl>
                                        <p:attrNameLst>
                                          <p:attrName>ppt_x,ppt_y</p:attrName>
                                        </p:attrNameLst>
                                      </p:cBhvr>
                                      <p:rCtr x="0" y="0"/>
                                    </p:animMotion>
                                    <p:animEffect transition="in" filter="fade">
                                      <p:cBhvr>
                                        <p:cTn id="202" dur="1000"/>
                                        <p:tgtEl>
                                          <p:spTgt spid="46084">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1"/>
          <p:cNvSpPr>
            <a:spLocks noGrp="1" noChangeArrowheads="1"/>
          </p:cNvSpPr>
          <p:nvPr>
            <p:ph type="title" idx="4294967295"/>
          </p:nvPr>
        </p:nvSpPr>
        <p:spPr>
          <a:xfrm>
            <a:off x="2096776" y="115888"/>
            <a:ext cx="5183807" cy="561975"/>
          </a:xfrm>
        </p:spPr>
        <p:txBody>
          <a:bodyPr/>
          <a:lstStyle/>
          <a:p>
            <a:pPr eaLnBrk="1" hangingPunct="1">
              <a:defRPr/>
            </a:pPr>
            <a:r>
              <a:rPr lang="en-GB" altLang="en-US" sz="2800" b="1" dirty="0">
                <a:solidFill>
                  <a:srgbClr val="990000"/>
                </a:solidFill>
                <a:effectLst>
                  <a:outerShdw blurRad="38100" dist="38100" dir="2700000" algn="tl">
                    <a:srgbClr val="C0C0C0"/>
                  </a:outerShdw>
                </a:effectLst>
                <a:latin typeface="Cambria" panose="02040503050406030204" pitchFamily="18" charset="0"/>
              </a:rPr>
              <a:t>MUSCLES OF THORACIC WALL</a:t>
            </a:r>
            <a:endParaRPr lang="en-US" altLang="en-US" sz="2800" b="1" dirty="0">
              <a:solidFill>
                <a:srgbClr val="990000"/>
              </a:solidFill>
              <a:effectLst>
                <a:outerShdw blurRad="38100" dist="38100" dir="2700000" algn="tl">
                  <a:srgbClr val="C0C0C0"/>
                </a:outerShdw>
              </a:effectLst>
              <a:latin typeface="Perpetua" panose="02020502060401020303" pitchFamily="18" charset="0"/>
            </a:endParaRPr>
          </a:p>
        </p:txBody>
      </p:sp>
      <p:sp>
        <p:nvSpPr>
          <p:cNvPr id="47107" name="Rectangle 12"/>
          <p:cNvSpPr>
            <a:spLocks noGrp="1" noChangeArrowheads="1"/>
          </p:cNvSpPr>
          <p:nvPr>
            <p:ph type="body" sz="half" idx="4294967295"/>
          </p:nvPr>
        </p:nvSpPr>
        <p:spPr>
          <a:xfrm>
            <a:off x="0" y="836613"/>
            <a:ext cx="5003800" cy="6840537"/>
          </a:xfrm>
        </p:spPr>
        <p:txBody>
          <a:bodyPr/>
          <a:lstStyle/>
          <a:p>
            <a:pPr eaLnBrk="1" hangingPunct="1">
              <a:lnSpc>
                <a:spcPct val="80000"/>
              </a:lnSpc>
              <a:buFontTx/>
              <a:buNone/>
            </a:pPr>
            <a:r>
              <a:rPr lang="sr-Latn-CS" altLang="en-US" sz="2800" b="1" dirty="0"/>
              <a:t>A</a:t>
            </a:r>
            <a:r>
              <a:rPr lang="sr-Latn-CS" altLang="en-US" sz="2200" b="1" dirty="0"/>
              <a:t>) </a:t>
            </a:r>
            <a:r>
              <a:rPr lang="en-GB" altLang="en-US" sz="2200" b="1" dirty="0">
                <a:latin typeface="Cambria" panose="02040503050406030204" pitchFamily="18" charset="0"/>
              </a:rPr>
              <a:t>Anterior-lateral group</a:t>
            </a:r>
            <a:endParaRPr lang="sr-Latn-CS" altLang="en-US" sz="2200" b="1" dirty="0"/>
          </a:p>
          <a:p>
            <a:pPr eaLnBrk="1" hangingPunct="1">
              <a:lnSpc>
                <a:spcPct val="80000"/>
              </a:lnSpc>
              <a:buFontTx/>
              <a:buNone/>
            </a:pPr>
            <a:endParaRPr lang="sr-Latn-CS" altLang="en-US" sz="800" b="1" dirty="0"/>
          </a:p>
          <a:p>
            <a:pPr eaLnBrk="1" hangingPunct="1">
              <a:lnSpc>
                <a:spcPct val="80000"/>
              </a:lnSpc>
              <a:buFontTx/>
              <a:buNone/>
            </a:pPr>
            <a:r>
              <a:rPr lang="sr-Latn-CS" altLang="en-US" sz="2200" b="1" dirty="0"/>
              <a:t>  1. </a:t>
            </a:r>
            <a:r>
              <a:rPr lang="en-GB" altLang="en-US" sz="2200" b="1" dirty="0" err="1">
                <a:latin typeface="Cambria" panose="02040503050406030204" pitchFamily="18" charset="0"/>
              </a:rPr>
              <a:t>Axio</a:t>
            </a:r>
            <a:r>
              <a:rPr lang="en-GB" altLang="en-US" sz="2200" b="1" dirty="0">
                <a:latin typeface="Cambria" panose="02040503050406030204" pitchFamily="18" charset="0"/>
              </a:rPr>
              <a:t>-appendicular muscles</a:t>
            </a:r>
            <a:r>
              <a:rPr lang="sr-Latn-CS" altLang="en-US" sz="2200" b="1" dirty="0"/>
              <a:t>:</a:t>
            </a:r>
          </a:p>
          <a:p>
            <a:pPr eaLnBrk="1" hangingPunct="1">
              <a:lnSpc>
                <a:spcPct val="80000"/>
              </a:lnSpc>
              <a:buFontTx/>
              <a:buNone/>
            </a:pPr>
            <a:r>
              <a:rPr lang="sr-Latn-CS" altLang="en-US" sz="2200" b="1" dirty="0"/>
              <a:t>     </a:t>
            </a:r>
            <a:r>
              <a:rPr lang="sr-Latn-CS" altLang="en-US" sz="2200" b="1" i="1" dirty="0"/>
              <a:t>m. </a:t>
            </a:r>
            <a:r>
              <a:rPr lang="sr-Latn-CS" altLang="en-US" sz="2200" b="1" i="1" dirty="0" err="1"/>
              <a:t>pectoralis</a:t>
            </a:r>
            <a:r>
              <a:rPr lang="sr-Latn-CS" altLang="en-US" sz="2200" b="1" i="1" dirty="0"/>
              <a:t> major</a:t>
            </a:r>
          </a:p>
          <a:p>
            <a:pPr eaLnBrk="1" hangingPunct="1">
              <a:lnSpc>
                <a:spcPct val="80000"/>
              </a:lnSpc>
              <a:buFontTx/>
              <a:buNone/>
            </a:pPr>
            <a:r>
              <a:rPr lang="sr-Latn-CS" altLang="en-US" sz="2200" b="1" i="1" dirty="0"/>
              <a:t>     m. </a:t>
            </a:r>
            <a:r>
              <a:rPr lang="sr-Latn-CS" altLang="en-US" sz="2200" b="1" i="1" dirty="0" err="1"/>
              <a:t>pectoralis</a:t>
            </a:r>
            <a:r>
              <a:rPr lang="sr-Latn-CS" altLang="en-US" sz="2200" b="1" i="1" dirty="0"/>
              <a:t> </a:t>
            </a:r>
            <a:r>
              <a:rPr lang="sr-Latn-CS" altLang="en-US" sz="2200" b="1" i="1" dirty="0" err="1"/>
              <a:t>minor</a:t>
            </a:r>
            <a:endParaRPr lang="sr-Latn-CS" altLang="en-US" sz="2200" b="1" i="1" dirty="0"/>
          </a:p>
          <a:p>
            <a:pPr eaLnBrk="1" hangingPunct="1">
              <a:lnSpc>
                <a:spcPct val="80000"/>
              </a:lnSpc>
              <a:buFontTx/>
              <a:buNone/>
            </a:pPr>
            <a:r>
              <a:rPr lang="sr-Latn-CS" altLang="en-US" sz="2200" b="1" i="1" dirty="0"/>
              <a:t>     m. </a:t>
            </a:r>
            <a:r>
              <a:rPr lang="en-GB" altLang="en-US" sz="2200" b="1" i="1" dirty="0"/>
              <a:t>serratus anterior (inferior part)</a:t>
            </a:r>
          </a:p>
          <a:p>
            <a:pPr eaLnBrk="1" hangingPunct="1">
              <a:lnSpc>
                <a:spcPct val="80000"/>
              </a:lnSpc>
              <a:buFontTx/>
              <a:buNone/>
            </a:pPr>
            <a:r>
              <a:rPr lang="en-GB" altLang="en-US" sz="2200" b="1" i="1" dirty="0"/>
              <a:t>     mm. scaleni (from neck region)</a:t>
            </a:r>
            <a:endParaRPr lang="sr-Latn-CS" altLang="en-US" sz="2200" b="1" i="1" dirty="0"/>
          </a:p>
          <a:p>
            <a:pPr eaLnBrk="1" hangingPunct="1">
              <a:lnSpc>
                <a:spcPct val="80000"/>
              </a:lnSpc>
              <a:buFontTx/>
              <a:buNone/>
              <a:defRPr/>
            </a:pPr>
            <a:endParaRPr lang="sr-Latn-CS" altLang="en-US" sz="2400" i="1" dirty="0">
              <a:effectLst>
                <a:outerShdw blurRad="38100" dist="38100" dir="2700000" algn="tl">
                  <a:srgbClr val="C0C0C0"/>
                </a:outerShdw>
              </a:effectLst>
            </a:endParaRPr>
          </a:p>
          <a:p>
            <a:pPr eaLnBrk="1" hangingPunct="1">
              <a:lnSpc>
                <a:spcPct val="80000"/>
              </a:lnSpc>
              <a:buFontTx/>
              <a:buNone/>
              <a:defRPr/>
            </a:pPr>
            <a:r>
              <a:rPr lang="sr-Latn-CS" altLang="en-US" sz="2400" i="1" dirty="0">
                <a:effectLst>
                  <a:outerShdw blurRad="38100" dist="38100" dir="2700000" algn="tl">
                    <a:srgbClr val="C0C0C0"/>
                  </a:outerShdw>
                </a:effectLst>
              </a:rPr>
              <a:t> </a:t>
            </a:r>
            <a:endParaRPr lang="sr-Latn-CS" altLang="en-US" sz="2400" b="1" dirty="0">
              <a:solidFill>
                <a:srgbClr val="990000"/>
              </a:solidFill>
              <a:effectLst>
                <a:outerShdw blurRad="38100" dist="38100" dir="2700000" algn="tl">
                  <a:srgbClr val="C0C0C0"/>
                </a:outerShdw>
              </a:effectLst>
            </a:endParaRPr>
          </a:p>
          <a:p>
            <a:pPr eaLnBrk="1" hangingPunct="1">
              <a:lnSpc>
                <a:spcPct val="80000"/>
              </a:lnSpc>
              <a:buFontTx/>
              <a:buNone/>
              <a:defRPr/>
            </a:pPr>
            <a:r>
              <a:rPr lang="sr-Latn-CS" altLang="en-US" sz="2400" i="1" dirty="0">
                <a:solidFill>
                  <a:srgbClr val="990000"/>
                </a:solidFill>
                <a:effectLst>
                  <a:outerShdw blurRad="38100" dist="38100" dir="2700000" algn="tl">
                    <a:srgbClr val="C0C0C0"/>
                  </a:outerShdw>
                </a:effectLst>
              </a:rPr>
              <a:t>     </a:t>
            </a:r>
            <a:endParaRPr lang="en-US" altLang="en-US" sz="2400" i="1" dirty="0">
              <a:solidFill>
                <a:srgbClr val="99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45A9915C-C1D3-96B6-6054-F225F64AF973}"/>
              </a:ext>
            </a:extLst>
          </p:cNvPr>
          <p:cNvPicPr>
            <a:picLocks noChangeAspect="1"/>
          </p:cNvPicPr>
          <p:nvPr/>
        </p:nvPicPr>
        <p:blipFill rotWithShape="1">
          <a:blip r:embed="rId2"/>
          <a:srcRect l="2962" t="13855"/>
          <a:stretch/>
        </p:blipFill>
        <p:spPr>
          <a:xfrm>
            <a:off x="1115616" y="3351379"/>
            <a:ext cx="7146129" cy="3390733"/>
          </a:xfrm>
          <a:prstGeom prst="rect">
            <a:avLst/>
          </a:prstGeom>
        </p:spPr>
      </p:pic>
    </p:spTree>
  </p:cSld>
  <p:clrMapOvr>
    <a:masterClrMapping/>
  </p:clrMapOvr>
  <p:transition spd="slow">
    <p:zo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3"/>
          <p:cNvPicPr>
            <a:picLocks noChangeAspect="1" noChangeArrowheads="1"/>
          </p:cNvPicPr>
          <p:nvPr/>
        </p:nvPicPr>
        <p:blipFill>
          <a:blip r:embed="rId2">
            <a:extLst>
              <a:ext uri="{28A0092B-C50C-407E-A947-70E740481C1C}">
                <a14:useLocalDpi xmlns:a14="http://schemas.microsoft.com/office/drawing/2010/main" val="0"/>
              </a:ext>
            </a:extLst>
          </a:blip>
          <a:srcRect l="65942" t="-327" b="47099"/>
          <a:stretch>
            <a:fillRect/>
          </a:stretch>
        </p:blipFill>
        <p:spPr bwMode="auto">
          <a:xfrm>
            <a:off x="6256338" y="3519488"/>
            <a:ext cx="2922587"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Rectangle 12"/>
          <p:cNvSpPr>
            <a:spLocks noGrp="1" noChangeArrowheads="1"/>
          </p:cNvSpPr>
          <p:nvPr>
            <p:ph type="body" sz="half" idx="4294967295"/>
          </p:nvPr>
        </p:nvSpPr>
        <p:spPr>
          <a:xfrm>
            <a:off x="0" y="642938"/>
            <a:ext cx="5357813" cy="6840537"/>
          </a:xfrm>
        </p:spPr>
        <p:txBody>
          <a:bodyPr/>
          <a:lstStyle/>
          <a:p>
            <a:pPr eaLnBrk="1" hangingPunct="1">
              <a:lnSpc>
                <a:spcPct val="80000"/>
              </a:lnSpc>
              <a:buNone/>
              <a:defRPr/>
            </a:pPr>
            <a:r>
              <a:rPr lang="sr-Latn-CS" altLang="en-US" sz="2800" b="1" dirty="0">
                <a:effectLst>
                  <a:outerShdw blurRad="38100" dist="38100" dir="2700000" algn="tl">
                    <a:srgbClr val="C0C0C0"/>
                  </a:outerShdw>
                </a:effectLst>
              </a:rPr>
              <a:t>A) </a:t>
            </a:r>
            <a:r>
              <a:rPr lang="en-GB" altLang="en-US" sz="2400" b="1" dirty="0">
                <a:latin typeface="Cambria" panose="02040503050406030204" pitchFamily="18" charset="0"/>
              </a:rPr>
              <a:t>Anterior-lateral group</a:t>
            </a:r>
            <a:endParaRPr lang="sr-Latn-CS" altLang="en-US" sz="2400" b="1" dirty="0">
              <a:effectLst>
                <a:outerShdw blurRad="38100" dist="38100" dir="2700000" algn="tl">
                  <a:srgbClr val="C0C0C0"/>
                </a:outerShdw>
              </a:effectLst>
            </a:endParaRPr>
          </a:p>
          <a:p>
            <a:pPr eaLnBrk="1" hangingPunct="1">
              <a:lnSpc>
                <a:spcPct val="80000"/>
              </a:lnSpc>
              <a:buFontTx/>
              <a:buNone/>
              <a:defRPr/>
            </a:pPr>
            <a:endParaRPr lang="sr-Latn-CS" altLang="en-US" sz="2400" i="1" dirty="0">
              <a:effectLst>
                <a:outerShdw blurRad="38100" dist="38100" dir="2700000" algn="tl">
                  <a:srgbClr val="C0C0C0"/>
                </a:outerShdw>
              </a:effectLst>
            </a:endParaRPr>
          </a:p>
          <a:p>
            <a:pPr eaLnBrk="1" hangingPunct="1">
              <a:lnSpc>
                <a:spcPct val="80000"/>
              </a:lnSpc>
              <a:buFontTx/>
              <a:buNone/>
            </a:pPr>
            <a:r>
              <a:rPr lang="sr-Latn-CS" altLang="en-US" sz="2400" i="1" dirty="0">
                <a:effectLst>
                  <a:outerShdw blurRad="38100" dist="38100" dir="2700000" algn="tl">
                    <a:srgbClr val="C0C0C0"/>
                  </a:outerShdw>
                </a:effectLst>
              </a:rPr>
              <a:t> </a:t>
            </a:r>
            <a:r>
              <a:rPr lang="sr-Latn-CS" altLang="en-US" sz="2400" b="1" i="1" dirty="0">
                <a:solidFill>
                  <a:srgbClr val="800000"/>
                </a:solidFill>
                <a:effectLst>
                  <a:outerShdw blurRad="38100" dist="38100" dir="2700000" algn="tl">
                    <a:srgbClr val="C0C0C0"/>
                  </a:outerShdw>
                </a:effectLst>
              </a:rPr>
              <a:t>2.</a:t>
            </a:r>
            <a:r>
              <a:rPr lang="sr-Latn-CS" altLang="en-US" sz="2400" i="1" dirty="0">
                <a:solidFill>
                  <a:srgbClr val="800000"/>
                </a:solidFill>
                <a:effectLst>
                  <a:outerShdw blurRad="38100" dist="38100" dir="2700000" algn="tl">
                    <a:srgbClr val="C0C0C0"/>
                  </a:outerShdw>
                </a:effectLst>
              </a:rPr>
              <a:t> </a:t>
            </a:r>
            <a:r>
              <a:rPr lang="en-GB" altLang="en-US" sz="2000" b="1" dirty="0">
                <a:latin typeface="Cambria" panose="02040503050406030204" pitchFamily="18" charset="0"/>
              </a:rPr>
              <a:t>True muscles of thoracic wall</a:t>
            </a:r>
            <a:r>
              <a:rPr lang="sr-Cyrl-CS" altLang="en-US" sz="2000" b="1" dirty="0">
                <a:latin typeface="Cambria" panose="02040503050406030204" pitchFamily="18" charset="0"/>
              </a:rPr>
              <a:t>:</a:t>
            </a:r>
            <a:endParaRPr lang="sr-Latn-CS" altLang="en-US" sz="2000" b="1" dirty="0"/>
          </a:p>
          <a:p>
            <a:pPr eaLnBrk="1" hangingPunct="1">
              <a:lnSpc>
                <a:spcPct val="80000"/>
              </a:lnSpc>
              <a:buFont typeface="Wingdings 2" panose="05020102010507070707" pitchFamily="18" charset="2"/>
              <a:buNone/>
              <a:defRPr/>
            </a:pPr>
            <a:r>
              <a:rPr lang="sr-Latn-CS" altLang="en-US" sz="2400" i="1" dirty="0">
                <a:effectLst>
                  <a:outerShdw blurRad="38100" dist="38100" dir="2700000" algn="tl">
                    <a:srgbClr val="C0C0C0"/>
                  </a:outerShdw>
                </a:effectLst>
              </a:rPr>
              <a:t>  </a:t>
            </a:r>
            <a:r>
              <a:rPr lang="sr-Latn-CS" altLang="en-US" sz="2400" i="1" dirty="0"/>
              <a:t>mm. </a:t>
            </a:r>
            <a:r>
              <a:rPr lang="sr-Latn-CS" altLang="en-US" sz="2400" i="1" dirty="0" err="1"/>
              <a:t>intercostales</a:t>
            </a:r>
            <a:r>
              <a:rPr lang="sr-Latn-CS" altLang="en-US" sz="2400" i="1" dirty="0"/>
              <a:t> </a:t>
            </a:r>
            <a:r>
              <a:rPr lang="sr-Latn-CS" altLang="en-US" sz="2400" i="1" dirty="0" err="1"/>
              <a:t>externi</a:t>
            </a:r>
            <a:r>
              <a:rPr lang="sr-Latn-CS" altLang="en-US" sz="2400" i="1" dirty="0"/>
              <a:t>    m. </a:t>
            </a:r>
            <a:r>
              <a:rPr lang="sr-Latn-CS" altLang="en-US" sz="2400" i="1" dirty="0" err="1"/>
              <a:t>transversus</a:t>
            </a:r>
            <a:r>
              <a:rPr lang="sr-Latn-CS" altLang="en-US" sz="2400" i="1" dirty="0"/>
              <a:t> </a:t>
            </a:r>
            <a:r>
              <a:rPr lang="sr-Latn-CS" altLang="en-US" sz="2400" i="1" dirty="0" err="1"/>
              <a:t>thoracis</a:t>
            </a:r>
            <a:endParaRPr lang="sr-Latn-CS" altLang="en-US" sz="2400" i="1" dirty="0"/>
          </a:p>
          <a:p>
            <a:pPr eaLnBrk="1" hangingPunct="1">
              <a:lnSpc>
                <a:spcPct val="80000"/>
              </a:lnSpc>
              <a:buFont typeface="Wingdings 2" panose="05020102010507070707" pitchFamily="18" charset="2"/>
              <a:buNone/>
              <a:defRPr/>
            </a:pPr>
            <a:r>
              <a:rPr lang="sr-Latn-CS" altLang="en-US" sz="2400" i="1" dirty="0"/>
              <a:t>  mm. </a:t>
            </a:r>
            <a:r>
              <a:rPr lang="sr-Latn-CS" altLang="en-US" sz="2400" i="1" dirty="0" err="1"/>
              <a:t>intercostales</a:t>
            </a:r>
            <a:r>
              <a:rPr lang="sr-Latn-CS" altLang="en-US" sz="2400" i="1" dirty="0"/>
              <a:t> interni    mm. </a:t>
            </a:r>
            <a:r>
              <a:rPr lang="sr-Latn-CS" altLang="en-US" sz="2400" i="1" dirty="0" err="1"/>
              <a:t>subcostales</a:t>
            </a:r>
            <a:endParaRPr lang="sr-Latn-CS" altLang="en-US" sz="2400" i="1" dirty="0"/>
          </a:p>
          <a:p>
            <a:pPr eaLnBrk="1" hangingPunct="1">
              <a:lnSpc>
                <a:spcPct val="80000"/>
              </a:lnSpc>
              <a:buFont typeface="Wingdings 2" panose="05020102010507070707" pitchFamily="18" charset="2"/>
              <a:buNone/>
              <a:defRPr/>
            </a:pPr>
            <a:r>
              <a:rPr lang="sr-Latn-CS" altLang="en-US" sz="2400" i="1" dirty="0"/>
              <a:t>  mm. </a:t>
            </a:r>
            <a:r>
              <a:rPr lang="sr-Latn-CS" altLang="en-US" sz="2400" i="1" dirty="0" err="1"/>
              <a:t>intercostales</a:t>
            </a:r>
            <a:r>
              <a:rPr lang="sr-Latn-CS" altLang="en-US" sz="2400" i="1" dirty="0"/>
              <a:t> intimi     mm. </a:t>
            </a:r>
            <a:r>
              <a:rPr lang="sr-Latn-CS" altLang="en-US" sz="2400" i="1" dirty="0" err="1"/>
              <a:t>levatores</a:t>
            </a:r>
            <a:r>
              <a:rPr lang="sr-Latn-CS" altLang="en-US" sz="2400" i="1" dirty="0"/>
              <a:t> </a:t>
            </a:r>
            <a:r>
              <a:rPr lang="sr-Latn-CS" altLang="en-US" sz="2400" i="1" dirty="0" err="1"/>
              <a:t>costarum</a:t>
            </a:r>
            <a:endParaRPr lang="sr-Latn-CS" altLang="en-US" sz="2400" i="1" dirty="0"/>
          </a:p>
          <a:p>
            <a:pPr eaLnBrk="1" hangingPunct="1">
              <a:lnSpc>
                <a:spcPct val="80000"/>
              </a:lnSpc>
              <a:buFontTx/>
              <a:buNone/>
              <a:defRPr/>
            </a:pPr>
            <a:r>
              <a:rPr lang="sr-Latn-CS" altLang="en-US" sz="2400" i="1" dirty="0"/>
              <a:t>  </a:t>
            </a:r>
            <a:r>
              <a:rPr lang="sr-Latn-CS" altLang="en-US" sz="2400" i="1" dirty="0" err="1"/>
              <a:t>diaphragma</a:t>
            </a:r>
            <a:r>
              <a:rPr lang="sr-Latn-CS" altLang="en-US" sz="2400" i="1" dirty="0"/>
              <a:t>  </a:t>
            </a:r>
          </a:p>
          <a:p>
            <a:pPr eaLnBrk="1" hangingPunct="1">
              <a:lnSpc>
                <a:spcPct val="80000"/>
              </a:lnSpc>
              <a:buFontTx/>
              <a:buNone/>
              <a:defRPr/>
            </a:pPr>
            <a:r>
              <a:rPr lang="sr-Latn-CS" altLang="en-US" sz="2400" i="1" dirty="0">
                <a:solidFill>
                  <a:srgbClr val="990000"/>
                </a:solidFill>
                <a:effectLst>
                  <a:outerShdw blurRad="38100" dist="38100" dir="2700000" algn="tl">
                    <a:srgbClr val="C0C0C0"/>
                  </a:outerShdw>
                </a:effectLst>
              </a:rPr>
              <a:t> </a:t>
            </a:r>
            <a:endParaRPr lang="sr-Latn-CS" altLang="en-US" sz="2400" b="1" dirty="0">
              <a:solidFill>
                <a:srgbClr val="990000"/>
              </a:solidFill>
              <a:effectLst>
                <a:outerShdw blurRad="38100" dist="38100" dir="2700000" algn="tl">
                  <a:srgbClr val="C0C0C0"/>
                </a:outerShdw>
              </a:effectLst>
            </a:endParaRPr>
          </a:p>
          <a:p>
            <a:pPr eaLnBrk="1" hangingPunct="1">
              <a:lnSpc>
                <a:spcPct val="80000"/>
              </a:lnSpc>
              <a:buFontTx/>
              <a:buNone/>
              <a:defRPr/>
            </a:pPr>
            <a:r>
              <a:rPr lang="sr-Latn-CS" altLang="en-US" sz="2400" i="1" dirty="0">
                <a:solidFill>
                  <a:srgbClr val="990000"/>
                </a:solidFill>
                <a:effectLst>
                  <a:outerShdw blurRad="38100" dist="38100" dir="2700000" algn="tl">
                    <a:srgbClr val="C0C0C0"/>
                  </a:outerShdw>
                </a:effectLst>
              </a:rPr>
              <a:t>     </a:t>
            </a:r>
            <a:endParaRPr lang="en-US" altLang="en-US" sz="2400" i="1" dirty="0">
              <a:solidFill>
                <a:srgbClr val="990000"/>
              </a:solidFill>
              <a:effectLst>
                <a:outerShdw blurRad="38100" dist="38100" dir="2700000" algn="tl">
                  <a:srgbClr val="C0C0C0"/>
                </a:outerShdw>
              </a:effectLst>
            </a:endParaRPr>
          </a:p>
        </p:txBody>
      </p:sp>
      <p:pic>
        <p:nvPicPr>
          <p:cNvPr id="45061" name="Picture 2"/>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497513" y="519113"/>
            <a:ext cx="3646487" cy="3054350"/>
          </a:xfrm>
        </p:spPr>
      </p:pic>
      <p:pic>
        <p:nvPicPr>
          <p:cNvPr id="4506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716338"/>
            <a:ext cx="3721100" cy="311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1100" y="3589338"/>
            <a:ext cx="33528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1">
            <a:extLst>
              <a:ext uri="{FF2B5EF4-FFF2-40B4-BE49-F238E27FC236}">
                <a16:creationId xmlns:a16="http://schemas.microsoft.com/office/drawing/2014/main" id="{0D071460-41C2-DFA6-002D-E16993C31234}"/>
              </a:ext>
            </a:extLst>
          </p:cNvPr>
          <p:cNvSpPr txBox="1">
            <a:spLocks noChangeArrowheads="1"/>
          </p:cNvSpPr>
          <p:nvPr/>
        </p:nvSpPr>
        <p:spPr bwMode="auto">
          <a:xfrm>
            <a:off x="2096776" y="115888"/>
            <a:ext cx="5183807"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eaLnBrk="1" hangingPunct="1">
              <a:defRPr/>
            </a:pPr>
            <a:r>
              <a:rPr lang="en-GB" altLang="en-US" sz="2800" b="1" i="0">
                <a:solidFill>
                  <a:srgbClr val="990000"/>
                </a:solidFill>
                <a:effectLst>
                  <a:outerShdw blurRad="38100" dist="38100" dir="2700000" algn="tl">
                    <a:srgbClr val="C0C0C0"/>
                  </a:outerShdw>
                </a:effectLst>
                <a:latin typeface="Cambria" panose="02040503050406030204" pitchFamily="18" charset="0"/>
              </a:rPr>
              <a:t>MUSCLES OF THORACIC WALL</a:t>
            </a:r>
            <a:endParaRPr lang="en-US" altLang="en-US" sz="2800" b="1" i="0" dirty="0">
              <a:solidFill>
                <a:srgbClr val="990000"/>
              </a:solidFill>
              <a:effectLst>
                <a:outerShdw blurRad="38100" dist="38100" dir="2700000" algn="tl">
                  <a:srgbClr val="C0C0C0"/>
                </a:outerShdw>
              </a:effectLst>
              <a:latin typeface="Perpetua" panose="02020502060401020303" pitchFamily="18" charset="0"/>
            </a:endParaRPr>
          </a:p>
        </p:txBody>
      </p:sp>
    </p:spTree>
  </p:cSld>
  <p:clrMapOvr>
    <a:masterClrMapping/>
  </p:clrMapOvr>
  <p:transition spd="slow">
    <p:zo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body" sz="half" idx="4294967295"/>
          </p:nvPr>
        </p:nvSpPr>
        <p:spPr>
          <a:xfrm>
            <a:off x="179388" y="549275"/>
            <a:ext cx="6840884" cy="5732463"/>
          </a:xfrm>
        </p:spPr>
        <p:txBody>
          <a:bodyPr/>
          <a:lstStyle/>
          <a:p>
            <a:pPr eaLnBrk="1" hangingPunct="1">
              <a:lnSpc>
                <a:spcPct val="90000"/>
              </a:lnSpc>
              <a:buFontTx/>
              <a:buNone/>
              <a:defRPr/>
            </a:pPr>
            <a:r>
              <a:rPr lang="en-GB" altLang="en-US" sz="2800" b="1" dirty="0">
                <a:solidFill>
                  <a:srgbClr val="800000"/>
                </a:solidFill>
                <a:effectLst>
                  <a:outerShdw blurRad="38100" dist="38100" dir="2700000" algn="tl">
                    <a:srgbClr val="C0C0C0"/>
                  </a:outerShdw>
                </a:effectLst>
              </a:rPr>
              <a:t>Intercostal space (</a:t>
            </a:r>
            <a:r>
              <a:rPr lang="sr-Latn-CS" altLang="en-US" sz="2800" b="1" dirty="0" err="1">
                <a:solidFill>
                  <a:srgbClr val="800000"/>
                </a:solidFill>
                <a:effectLst>
                  <a:outerShdw blurRad="38100" dist="38100" dir="2700000" algn="tl">
                    <a:srgbClr val="C0C0C0"/>
                  </a:outerShdw>
                </a:effectLst>
              </a:rPr>
              <a:t>Spati</a:t>
            </a:r>
            <a:r>
              <a:rPr lang="en-GB" altLang="en-US" sz="2800" b="1" dirty="0">
                <a:solidFill>
                  <a:srgbClr val="800000"/>
                </a:solidFill>
                <a:effectLst>
                  <a:outerShdw blurRad="38100" dist="38100" dir="2700000" algn="tl">
                    <a:srgbClr val="C0C0C0"/>
                  </a:outerShdw>
                </a:effectLst>
              </a:rPr>
              <a:t>um</a:t>
            </a:r>
            <a:r>
              <a:rPr lang="sr-Latn-CS" altLang="en-US" sz="2800" b="1" dirty="0">
                <a:solidFill>
                  <a:srgbClr val="800000"/>
                </a:solidFill>
                <a:effectLst>
                  <a:outerShdw blurRad="38100" dist="38100" dir="2700000" algn="tl">
                    <a:srgbClr val="C0C0C0"/>
                  </a:outerShdw>
                </a:effectLst>
              </a:rPr>
              <a:t> </a:t>
            </a:r>
            <a:r>
              <a:rPr lang="sr-Latn-CS" altLang="en-US" sz="2800" b="1" dirty="0" err="1">
                <a:solidFill>
                  <a:srgbClr val="800000"/>
                </a:solidFill>
                <a:effectLst>
                  <a:outerShdw blurRad="38100" dist="38100" dir="2700000" algn="tl">
                    <a:srgbClr val="C0C0C0"/>
                  </a:outerShdw>
                </a:effectLst>
              </a:rPr>
              <a:t>intercostal</a:t>
            </a:r>
            <a:r>
              <a:rPr lang="en-GB" altLang="en-US" sz="2800" b="1" dirty="0">
                <a:solidFill>
                  <a:srgbClr val="800000"/>
                </a:solidFill>
                <a:effectLst>
                  <a:outerShdw blurRad="38100" dist="38100" dir="2700000" algn="tl">
                    <a:srgbClr val="C0C0C0"/>
                  </a:outerShdw>
                </a:effectLst>
              </a:rPr>
              <a:t>e)</a:t>
            </a:r>
            <a:endParaRPr lang="sr-Latn-CS" altLang="en-US" sz="2800" b="1" dirty="0">
              <a:solidFill>
                <a:srgbClr val="800000"/>
              </a:solidFill>
              <a:effectLst>
                <a:outerShdw blurRad="38100" dist="38100" dir="2700000" algn="tl">
                  <a:srgbClr val="C0C0C0"/>
                </a:outerShdw>
              </a:effectLst>
            </a:endParaRPr>
          </a:p>
          <a:p>
            <a:pPr eaLnBrk="1" hangingPunct="1">
              <a:lnSpc>
                <a:spcPct val="90000"/>
              </a:lnSpc>
              <a:buFontTx/>
              <a:buNone/>
              <a:defRPr/>
            </a:pPr>
            <a:endParaRPr lang="sr-Latn-CS" altLang="en-US" sz="2800" b="1" dirty="0">
              <a:solidFill>
                <a:srgbClr val="CC3300"/>
              </a:solidFill>
              <a:effectLst>
                <a:outerShdw blurRad="38100" dist="38100" dir="2700000" algn="tl">
                  <a:srgbClr val="C0C0C0"/>
                </a:outerShdw>
              </a:effectLst>
            </a:endParaRPr>
          </a:p>
          <a:p>
            <a:pPr eaLnBrk="1" hangingPunct="1">
              <a:lnSpc>
                <a:spcPct val="90000"/>
              </a:lnSpc>
              <a:buFontTx/>
              <a:buNone/>
              <a:defRPr/>
            </a:pPr>
            <a:r>
              <a:rPr lang="en-GB" altLang="en-US" sz="1800" b="1" i="1" dirty="0">
                <a:effectLst>
                  <a:outerShdw blurRad="38100" dist="38100" dir="2700000" algn="tl">
                    <a:srgbClr val="C0C0C0"/>
                  </a:outerShdw>
                </a:effectLst>
                <a:latin typeface="Cambria" panose="02040503050406030204" pitchFamily="18" charset="0"/>
              </a:rPr>
              <a:t>Boundaries:</a:t>
            </a:r>
            <a:endParaRPr lang="sr-Latn-CS" altLang="en-US" sz="1800" b="1" i="1" dirty="0">
              <a:effectLst>
                <a:outerShdw blurRad="38100" dist="38100" dir="2700000" algn="tl">
                  <a:srgbClr val="C0C0C0"/>
                </a:outerShdw>
              </a:effectLst>
            </a:endParaRPr>
          </a:p>
          <a:p>
            <a:pPr eaLnBrk="1" hangingPunct="1">
              <a:lnSpc>
                <a:spcPct val="90000"/>
              </a:lnSpc>
              <a:buFontTx/>
              <a:buNone/>
              <a:defRPr/>
            </a:pPr>
            <a:endParaRPr lang="sr-Latn-CS" altLang="en-US" sz="1800" b="1" i="1" dirty="0">
              <a:effectLst>
                <a:outerShdw blurRad="38100" dist="38100" dir="2700000" algn="tl">
                  <a:srgbClr val="C0C0C0"/>
                </a:outerShdw>
              </a:effectLst>
            </a:endParaRPr>
          </a:p>
          <a:p>
            <a:pPr eaLnBrk="1" hangingPunct="1">
              <a:lnSpc>
                <a:spcPct val="90000"/>
              </a:lnSpc>
              <a:buFontTx/>
              <a:buNone/>
              <a:defRPr/>
            </a:pPr>
            <a:r>
              <a:rPr lang="en-GB" altLang="en-US" sz="1800" b="1" i="1" dirty="0">
                <a:effectLst>
                  <a:outerShdw blurRad="38100" dist="38100" dir="2700000" algn="tl">
                    <a:srgbClr val="C0C0C0"/>
                  </a:outerShdw>
                </a:effectLst>
                <a:latin typeface="Cambria" panose="02040503050406030204" pitchFamily="18" charset="0"/>
              </a:rPr>
              <a:t>Superior</a:t>
            </a:r>
            <a:r>
              <a:rPr lang="sr-Latn-CS" altLang="en-US" sz="1800" i="1" dirty="0">
                <a:effectLst>
                  <a:outerShdw blurRad="38100" dist="38100" dir="2700000" algn="tl">
                    <a:srgbClr val="C0C0C0"/>
                  </a:outerShdw>
                </a:effectLst>
              </a:rPr>
              <a:t> – </a:t>
            </a:r>
            <a:r>
              <a:rPr lang="en-GB" altLang="en-US" sz="1800" dirty="0">
                <a:effectLst>
                  <a:outerShdw blurRad="38100" dist="38100" dir="2700000" algn="tl">
                    <a:srgbClr val="C0C0C0"/>
                  </a:outerShdw>
                </a:effectLst>
                <a:latin typeface="Cambria" panose="02040503050406030204" pitchFamily="18" charset="0"/>
              </a:rPr>
              <a:t>inferior border of upper rib</a:t>
            </a:r>
            <a:r>
              <a:rPr lang="sr-Latn-CS" altLang="en-US" sz="1800" dirty="0">
                <a:effectLst>
                  <a:outerShdw blurRad="38100" dist="38100" dir="2700000" algn="tl">
                    <a:srgbClr val="C0C0C0"/>
                  </a:outerShdw>
                </a:effectLst>
              </a:rPr>
              <a:t>;</a:t>
            </a:r>
          </a:p>
          <a:p>
            <a:pPr eaLnBrk="1" hangingPunct="1">
              <a:lnSpc>
                <a:spcPct val="90000"/>
              </a:lnSpc>
              <a:buFontTx/>
              <a:buNone/>
              <a:defRPr/>
            </a:pPr>
            <a:endParaRPr lang="sr-Latn-CS" altLang="en-US" sz="1800" dirty="0">
              <a:effectLst>
                <a:outerShdw blurRad="38100" dist="38100" dir="2700000" algn="tl">
                  <a:srgbClr val="C0C0C0"/>
                </a:outerShdw>
              </a:effectLst>
            </a:endParaRPr>
          </a:p>
          <a:p>
            <a:pPr eaLnBrk="1" hangingPunct="1">
              <a:lnSpc>
                <a:spcPct val="90000"/>
              </a:lnSpc>
              <a:buFontTx/>
              <a:buNone/>
              <a:defRPr/>
            </a:pPr>
            <a:r>
              <a:rPr lang="en-GB" altLang="en-US" sz="1800" b="1" i="1" dirty="0">
                <a:effectLst>
                  <a:outerShdw blurRad="38100" dist="38100" dir="2700000" algn="tl">
                    <a:srgbClr val="C0C0C0"/>
                  </a:outerShdw>
                </a:effectLst>
                <a:latin typeface="Cambria" panose="02040503050406030204" pitchFamily="18" charset="0"/>
              </a:rPr>
              <a:t>Inferior</a:t>
            </a:r>
            <a:r>
              <a:rPr lang="sr-Latn-CS" altLang="en-US" sz="1800" i="1" dirty="0">
                <a:effectLst>
                  <a:outerShdw blurRad="38100" dist="38100" dir="2700000" algn="tl">
                    <a:srgbClr val="C0C0C0"/>
                  </a:outerShdw>
                </a:effectLst>
              </a:rPr>
              <a:t> – </a:t>
            </a:r>
            <a:r>
              <a:rPr lang="en-GB" altLang="en-US" sz="1800" dirty="0">
                <a:effectLst>
                  <a:outerShdw blurRad="38100" dist="38100" dir="2700000" algn="tl">
                    <a:srgbClr val="C0C0C0"/>
                  </a:outerShdw>
                </a:effectLst>
                <a:latin typeface="Cambria" panose="02040503050406030204" pitchFamily="18" charset="0"/>
              </a:rPr>
              <a:t>superior border of adjacent</a:t>
            </a:r>
            <a:br>
              <a:rPr lang="en-GB" altLang="en-US" sz="1800" dirty="0">
                <a:effectLst>
                  <a:outerShdw blurRad="38100" dist="38100" dir="2700000" algn="tl">
                    <a:srgbClr val="C0C0C0"/>
                  </a:outerShdw>
                </a:effectLst>
                <a:latin typeface="Cambria" panose="02040503050406030204" pitchFamily="18" charset="0"/>
              </a:rPr>
            </a:br>
            <a:r>
              <a:rPr lang="en-GB" altLang="en-US" sz="1800" dirty="0">
                <a:effectLst>
                  <a:outerShdw blurRad="38100" dist="38100" dir="2700000" algn="tl">
                    <a:srgbClr val="C0C0C0"/>
                  </a:outerShdw>
                </a:effectLst>
                <a:latin typeface="Cambria" panose="02040503050406030204" pitchFamily="18" charset="0"/>
              </a:rPr>
              <a:t>               lower rib</a:t>
            </a:r>
            <a:r>
              <a:rPr lang="sr-Latn-CS" altLang="en-US" sz="1800" dirty="0">
                <a:effectLst>
                  <a:outerShdw blurRad="38100" dist="38100" dir="2700000" algn="tl">
                    <a:srgbClr val="C0C0C0"/>
                  </a:outerShdw>
                </a:effectLst>
              </a:rPr>
              <a:t>;</a:t>
            </a:r>
          </a:p>
          <a:p>
            <a:pPr eaLnBrk="1" hangingPunct="1">
              <a:lnSpc>
                <a:spcPct val="90000"/>
              </a:lnSpc>
              <a:buFontTx/>
              <a:buNone/>
              <a:defRPr/>
            </a:pPr>
            <a:endParaRPr lang="sr-Latn-CS" altLang="en-US" sz="1800" dirty="0">
              <a:effectLst>
                <a:outerShdw blurRad="38100" dist="38100" dir="2700000" algn="tl">
                  <a:srgbClr val="C0C0C0"/>
                </a:outerShdw>
              </a:effectLst>
            </a:endParaRPr>
          </a:p>
          <a:p>
            <a:pPr eaLnBrk="1" hangingPunct="1">
              <a:lnSpc>
                <a:spcPct val="90000"/>
              </a:lnSpc>
              <a:buFontTx/>
              <a:buNone/>
              <a:defRPr/>
            </a:pPr>
            <a:r>
              <a:rPr lang="en-GB" altLang="en-US" sz="1800" b="1" i="1" dirty="0">
                <a:effectLst>
                  <a:outerShdw blurRad="38100" dist="38100" dir="2700000" algn="tl">
                    <a:srgbClr val="C0C0C0"/>
                  </a:outerShdw>
                </a:effectLst>
                <a:latin typeface="Cambria" panose="02040503050406030204" pitchFamily="18" charset="0"/>
              </a:rPr>
              <a:t>Posterior</a:t>
            </a:r>
            <a:r>
              <a:rPr lang="sr-Latn-CS" altLang="en-US" sz="1800" b="1" i="1" dirty="0">
                <a:effectLst>
                  <a:outerShdw blurRad="38100" dist="38100" dir="2700000" algn="tl">
                    <a:srgbClr val="C0C0C0"/>
                  </a:outerShdw>
                </a:effectLst>
              </a:rPr>
              <a:t> </a:t>
            </a:r>
            <a:r>
              <a:rPr lang="sr-Latn-CS" altLang="en-US" sz="1800" i="1" dirty="0">
                <a:effectLst>
                  <a:outerShdw blurRad="38100" dist="38100" dir="2700000" algn="tl">
                    <a:srgbClr val="C0C0C0"/>
                  </a:outerShdw>
                </a:effectLst>
              </a:rPr>
              <a:t>–</a:t>
            </a:r>
            <a:r>
              <a:rPr lang="en-GB" altLang="en-US" sz="1800" i="1" dirty="0">
                <a:effectLst>
                  <a:outerShdw blurRad="38100" dist="38100" dir="2700000" algn="tl">
                    <a:srgbClr val="C0C0C0"/>
                  </a:outerShdw>
                </a:effectLst>
              </a:rPr>
              <a:t> </a:t>
            </a:r>
            <a:r>
              <a:rPr lang="en-GB" altLang="en-US" sz="1800" dirty="0">
                <a:effectLst>
                  <a:outerShdw blurRad="38100" dist="38100" dir="2700000" algn="tl">
                    <a:srgbClr val="C0C0C0"/>
                  </a:outerShdw>
                </a:effectLst>
                <a:latin typeface="Cambria" panose="02040503050406030204" pitchFamily="18" charset="0"/>
              </a:rPr>
              <a:t>thoracic part of</a:t>
            </a:r>
            <a:endParaRPr lang="sr-Latn-CS" altLang="en-US" sz="1800" dirty="0">
              <a:effectLst>
                <a:outerShdw blurRad="38100" dist="38100" dir="2700000" algn="tl">
                  <a:srgbClr val="C0C0C0"/>
                </a:outerShdw>
              </a:effectLst>
            </a:endParaRPr>
          </a:p>
          <a:p>
            <a:pPr eaLnBrk="1" hangingPunct="1">
              <a:lnSpc>
                <a:spcPct val="90000"/>
              </a:lnSpc>
              <a:buFontTx/>
              <a:buNone/>
              <a:defRPr/>
            </a:pPr>
            <a:r>
              <a:rPr lang="sr-Latn-CS" altLang="en-US" sz="1800" dirty="0">
                <a:effectLst>
                  <a:outerShdw blurRad="38100" dist="38100" dir="2700000" algn="tl">
                    <a:srgbClr val="C0C0C0"/>
                  </a:outerShdw>
                </a:effectLst>
              </a:rPr>
              <a:t>                  </a:t>
            </a:r>
            <a:r>
              <a:rPr lang="en-GB" altLang="en-US" sz="1800" dirty="0">
                <a:effectLst>
                  <a:outerShdw blurRad="38100" dist="38100" dir="2700000" algn="tl">
                    <a:srgbClr val="C0C0C0"/>
                  </a:outerShdw>
                </a:effectLst>
              </a:rPr>
              <a:t>     </a:t>
            </a:r>
            <a:r>
              <a:rPr lang="sr-Latn-CS" altLang="en-US" sz="1800" dirty="0">
                <a:effectLst>
                  <a:outerShdw blurRad="38100" dist="38100" dir="2700000" algn="tl">
                    <a:srgbClr val="C0C0C0"/>
                  </a:outerShdw>
                </a:effectLst>
              </a:rPr>
              <a:t> </a:t>
            </a:r>
            <a:r>
              <a:rPr lang="en-GB" altLang="en-US" sz="1800" dirty="0">
                <a:effectLst>
                  <a:outerShdw blurRad="38100" dist="38100" dir="2700000" algn="tl">
                    <a:srgbClr val="C0C0C0"/>
                  </a:outerShdw>
                </a:effectLst>
                <a:latin typeface="Cambria" panose="02040503050406030204" pitchFamily="18" charset="0"/>
              </a:rPr>
              <a:t>vertebral column</a:t>
            </a:r>
            <a:r>
              <a:rPr lang="sr-Latn-CS" altLang="en-US" sz="1800" dirty="0">
                <a:effectLst>
                  <a:outerShdw blurRad="38100" dist="38100" dir="2700000" algn="tl">
                    <a:srgbClr val="C0C0C0"/>
                  </a:outerShdw>
                </a:effectLst>
              </a:rPr>
              <a:t>;</a:t>
            </a:r>
          </a:p>
          <a:p>
            <a:pPr eaLnBrk="1" hangingPunct="1">
              <a:lnSpc>
                <a:spcPct val="90000"/>
              </a:lnSpc>
              <a:buFontTx/>
              <a:buNone/>
              <a:defRPr/>
            </a:pPr>
            <a:endParaRPr lang="sr-Latn-CS" altLang="en-US" sz="1800" dirty="0">
              <a:effectLst>
                <a:outerShdw blurRad="38100" dist="38100" dir="2700000" algn="tl">
                  <a:srgbClr val="C0C0C0"/>
                </a:outerShdw>
              </a:effectLst>
            </a:endParaRPr>
          </a:p>
          <a:p>
            <a:pPr eaLnBrk="1" hangingPunct="1">
              <a:lnSpc>
                <a:spcPct val="90000"/>
              </a:lnSpc>
              <a:buFontTx/>
              <a:buNone/>
              <a:defRPr/>
            </a:pPr>
            <a:r>
              <a:rPr lang="en-GB" altLang="en-US" sz="1800" b="1" i="1" dirty="0">
                <a:effectLst>
                  <a:outerShdw blurRad="38100" dist="38100" dir="2700000" algn="tl">
                    <a:srgbClr val="C0C0C0"/>
                  </a:outerShdw>
                </a:effectLst>
                <a:latin typeface="Cambria" panose="02040503050406030204" pitchFamily="18" charset="0"/>
              </a:rPr>
              <a:t>Anterior</a:t>
            </a:r>
            <a:r>
              <a:rPr lang="sr-Latn-CS" altLang="en-US" sz="1800" i="1" dirty="0">
                <a:effectLst>
                  <a:outerShdw blurRad="38100" dist="38100" dir="2700000" algn="tl">
                    <a:srgbClr val="C0C0C0"/>
                  </a:outerShdw>
                </a:effectLst>
              </a:rPr>
              <a:t> –</a:t>
            </a:r>
            <a:r>
              <a:rPr lang="en-GB" altLang="en-US" sz="1800" i="1" dirty="0">
                <a:effectLst>
                  <a:outerShdw blurRad="38100" dist="38100" dir="2700000" algn="tl">
                    <a:srgbClr val="C0C0C0"/>
                  </a:outerShdw>
                </a:effectLst>
              </a:rPr>
              <a:t> </a:t>
            </a:r>
            <a:r>
              <a:rPr lang="en-GB" altLang="en-US" sz="1800" dirty="0">
                <a:effectLst>
                  <a:outerShdw blurRad="38100" dist="38100" dir="2700000" algn="tl">
                    <a:srgbClr val="C0C0C0"/>
                  </a:outerShdw>
                </a:effectLst>
                <a:latin typeface="Cambria" panose="02040503050406030204" pitchFamily="18" charset="0"/>
              </a:rPr>
              <a:t>lateral sternal border</a:t>
            </a:r>
            <a:endParaRPr lang="sr-Latn-CS" altLang="en-US" sz="1800" dirty="0">
              <a:effectLst>
                <a:outerShdw blurRad="38100" dist="38100" dir="2700000" algn="tl">
                  <a:srgbClr val="C0C0C0"/>
                </a:outerShdw>
              </a:effectLst>
            </a:endParaRPr>
          </a:p>
          <a:p>
            <a:pPr eaLnBrk="1" hangingPunct="1">
              <a:lnSpc>
                <a:spcPct val="90000"/>
              </a:lnSpc>
              <a:buFontTx/>
              <a:buNone/>
              <a:defRPr/>
            </a:pPr>
            <a:r>
              <a:rPr lang="en-GB" altLang="en-US" sz="2200" dirty="0">
                <a:effectLst>
                  <a:outerShdw blurRad="38100" dist="38100" dir="2700000" algn="tl">
                    <a:srgbClr val="C0C0C0"/>
                  </a:outerShdw>
                </a:effectLst>
              </a:rPr>
              <a:t>                 (intercostal space </a:t>
            </a:r>
            <a:r>
              <a:rPr lang="sr-Latn-CS" altLang="en-US" sz="2200" dirty="0">
                <a:effectLst>
                  <a:outerShdw blurRad="38100" dist="38100" dir="2700000" algn="tl">
                    <a:srgbClr val="C0C0C0"/>
                  </a:outerShdw>
                </a:effectLst>
              </a:rPr>
              <a:t>I-VI</a:t>
            </a:r>
            <a:r>
              <a:rPr lang="sr-Latn-CS" altLang="en-US" sz="1800" dirty="0">
                <a:effectLst>
                  <a:outerShdw blurRad="38100" dist="38100" dir="2700000" algn="tl">
                    <a:srgbClr val="C0C0C0"/>
                  </a:outerShdw>
                </a:effectLst>
              </a:rPr>
              <a:t>)</a:t>
            </a:r>
          </a:p>
          <a:p>
            <a:pPr eaLnBrk="1" hangingPunct="1">
              <a:lnSpc>
                <a:spcPct val="90000"/>
              </a:lnSpc>
              <a:buNone/>
              <a:defRPr/>
            </a:pPr>
            <a:r>
              <a:rPr lang="sr-Latn-CS" altLang="en-US" sz="1800" dirty="0">
                <a:effectLst>
                  <a:outerShdw blurRad="38100" dist="38100" dir="2700000" algn="tl">
                    <a:srgbClr val="C0C0C0"/>
                  </a:outerShdw>
                </a:effectLst>
              </a:rPr>
              <a:t>      </a:t>
            </a:r>
            <a:r>
              <a:rPr lang="en-GB" altLang="en-US" sz="1800" dirty="0">
                <a:effectLst>
                  <a:outerShdw blurRad="38100" dist="38100" dir="2700000" algn="tl">
                    <a:srgbClr val="C0C0C0"/>
                  </a:outerShdw>
                </a:effectLst>
              </a:rPr>
              <a:t>            </a:t>
            </a:r>
            <a:r>
              <a:rPr lang="en-GB" altLang="en-US" sz="1800" dirty="0">
                <a:effectLst>
                  <a:outerShdw blurRad="38100" dist="38100" dir="2700000" algn="tl">
                    <a:srgbClr val="C0C0C0"/>
                  </a:outerShdw>
                </a:effectLst>
                <a:latin typeface="Cambria" panose="02040503050406030204" pitchFamily="18" charset="0"/>
                <a:ea typeface="Cambria" panose="02040503050406030204" pitchFamily="18" charset="0"/>
              </a:rPr>
              <a:t>- space bordered by </a:t>
            </a:r>
            <a:br>
              <a:rPr lang="en-GB" altLang="en-US" sz="1800" dirty="0">
                <a:effectLst>
                  <a:outerShdw blurRad="38100" dist="38100" dir="2700000" algn="tl">
                    <a:srgbClr val="C0C0C0"/>
                  </a:outerShdw>
                </a:effectLst>
                <a:latin typeface="Cambria" panose="02040503050406030204" pitchFamily="18" charset="0"/>
                <a:ea typeface="Cambria" panose="02040503050406030204" pitchFamily="18" charset="0"/>
              </a:rPr>
            </a:br>
            <a:r>
              <a:rPr lang="en-GB" altLang="en-US" sz="1800" dirty="0">
                <a:effectLst>
                  <a:outerShdw blurRad="38100" dist="38100" dir="2700000" algn="tl">
                    <a:srgbClr val="C0C0C0"/>
                  </a:outerShdw>
                </a:effectLst>
                <a:latin typeface="Cambria" panose="02040503050406030204" pitchFamily="18" charset="0"/>
                <a:ea typeface="Cambria" panose="02040503050406030204" pitchFamily="18" charset="0"/>
              </a:rPr>
              <a:t>               </a:t>
            </a:r>
            <a:r>
              <a:rPr lang="en-GB" altLang="en-US" sz="1800" dirty="0" err="1">
                <a:effectLst>
                  <a:outerShdw blurRad="38100" dist="38100" dir="2700000" algn="tl">
                    <a:srgbClr val="C0C0C0"/>
                  </a:outerShdw>
                </a:effectLst>
                <a:latin typeface="Cambria" panose="02040503050406030204" pitchFamily="18" charset="0"/>
                <a:ea typeface="Cambria" panose="02040503050406030204" pitchFamily="18" charset="0"/>
              </a:rPr>
              <a:t>interchondral</a:t>
            </a:r>
            <a:r>
              <a:rPr lang="en-GB" altLang="en-US" sz="1800" dirty="0">
                <a:effectLst>
                  <a:outerShdw blurRad="38100" dist="38100" dir="2700000" algn="tl">
                    <a:srgbClr val="C0C0C0"/>
                  </a:outerShdw>
                </a:effectLst>
                <a:latin typeface="Cambria" panose="02040503050406030204" pitchFamily="18" charset="0"/>
                <a:ea typeface="Cambria" panose="02040503050406030204" pitchFamily="18" charset="0"/>
              </a:rPr>
              <a:t> joints </a:t>
            </a:r>
            <a:br>
              <a:rPr lang="en-GB" altLang="en-US" sz="1800" dirty="0">
                <a:effectLst>
                  <a:outerShdw blurRad="38100" dist="38100" dir="2700000" algn="tl">
                    <a:srgbClr val="C0C0C0"/>
                  </a:outerShdw>
                </a:effectLst>
                <a:latin typeface="Cambria" panose="02040503050406030204" pitchFamily="18" charset="0"/>
                <a:ea typeface="Cambria" panose="02040503050406030204" pitchFamily="18" charset="0"/>
              </a:rPr>
            </a:br>
            <a:r>
              <a:rPr lang="en-GB" altLang="en-US" sz="1800" dirty="0">
                <a:effectLst>
                  <a:outerShdw blurRad="38100" dist="38100" dir="2700000" algn="tl">
                    <a:srgbClr val="C0C0C0"/>
                  </a:outerShdw>
                </a:effectLst>
                <a:latin typeface="Cambria" panose="02040503050406030204" pitchFamily="18" charset="0"/>
                <a:ea typeface="Cambria" panose="02040503050406030204" pitchFamily="18" charset="0"/>
              </a:rPr>
              <a:t>               (intercostal space VII-IX</a:t>
            </a:r>
            <a:r>
              <a:rPr lang="sr-Latn-CS" altLang="en-US" sz="1800" dirty="0">
                <a:effectLst>
                  <a:outerShdw blurRad="38100" dist="38100" dir="2700000" algn="tl">
                    <a:srgbClr val="C0C0C0"/>
                  </a:outerShdw>
                </a:effectLst>
                <a:latin typeface="Cambria" panose="02040503050406030204" pitchFamily="18" charset="0"/>
                <a:ea typeface="Cambria" panose="02040503050406030204" pitchFamily="18" charset="0"/>
              </a:rPr>
              <a:t>)</a:t>
            </a:r>
          </a:p>
          <a:p>
            <a:pPr eaLnBrk="1" hangingPunct="1">
              <a:lnSpc>
                <a:spcPct val="90000"/>
              </a:lnSpc>
              <a:buFontTx/>
              <a:buNone/>
              <a:defRPr/>
            </a:pPr>
            <a:endParaRPr lang="en-US" altLang="en-US" sz="1800" i="1" dirty="0">
              <a:effectLst>
                <a:outerShdw blurRad="38100" dist="38100" dir="2700000" algn="tl">
                  <a:srgbClr val="C0C0C0"/>
                </a:outerShdw>
              </a:effectLst>
              <a:latin typeface="Cambria" panose="02040503050406030204" pitchFamily="18" charset="0"/>
              <a:ea typeface="Cambria" panose="02040503050406030204" pitchFamily="18" charset="0"/>
            </a:endParaRPr>
          </a:p>
        </p:txBody>
      </p:sp>
      <p:pic>
        <p:nvPicPr>
          <p:cNvPr id="46083" name="Picture 4" descr="0038 mm respirat"/>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313442" y="1340768"/>
            <a:ext cx="4830558" cy="4690938"/>
          </a:xfrm>
        </p:spPr>
      </p:pic>
    </p:spTree>
  </p:cSld>
  <p:clrMapOvr>
    <a:masterClrMapping/>
  </p:clrMapOvr>
  <p:transition spd="slow">
    <p:zo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a:xfrm>
            <a:off x="0" y="61438"/>
            <a:ext cx="4608513" cy="792163"/>
          </a:xfrm>
        </p:spPr>
        <p:txBody>
          <a:bodyPr/>
          <a:lstStyle/>
          <a:p>
            <a:pPr eaLnBrk="1" hangingPunct="1">
              <a:defRPr/>
            </a:pPr>
            <a:r>
              <a:rPr lang="sr-Latn-CS" altLang="en-US" sz="3600" b="1" dirty="0" err="1">
                <a:solidFill>
                  <a:srgbClr val="800000"/>
                </a:solidFill>
                <a:effectLst>
                  <a:outerShdw blurRad="38100" dist="38100" dir="2700000" algn="tl">
                    <a:srgbClr val="C0C0C0"/>
                  </a:outerShdw>
                </a:effectLst>
                <a:latin typeface="Perpetua" panose="02020502060401020303" pitchFamily="18" charset="0"/>
              </a:rPr>
              <a:t>Mm</a:t>
            </a:r>
            <a:r>
              <a:rPr lang="sr-Latn-CS" altLang="en-US" sz="3600" b="1" dirty="0">
                <a:solidFill>
                  <a:srgbClr val="800000"/>
                </a:solidFill>
                <a:effectLst>
                  <a:outerShdw blurRad="38100" dist="38100" dir="2700000" algn="tl">
                    <a:srgbClr val="C0C0C0"/>
                  </a:outerShdw>
                </a:effectLst>
                <a:latin typeface="Perpetua" panose="02020502060401020303" pitchFamily="18" charset="0"/>
              </a:rPr>
              <a:t>. </a:t>
            </a:r>
            <a:r>
              <a:rPr lang="sr-Latn-CS" altLang="en-US" sz="3600" b="1" dirty="0" err="1">
                <a:solidFill>
                  <a:srgbClr val="800000"/>
                </a:solidFill>
                <a:effectLst>
                  <a:outerShdw blurRad="38100" dist="38100" dir="2700000" algn="tl">
                    <a:srgbClr val="C0C0C0"/>
                  </a:outerShdw>
                </a:effectLst>
                <a:latin typeface="Perpetua" panose="02020502060401020303" pitchFamily="18" charset="0"/>
              </a:rPr>
              <a:t>intercostales</a:t>
            </a:r>
            <a:endParaRPr lang="en-US" altLang="en-US" sz="3600" b="1" dirty="0">
              <a:solidFill>
                <a:srgbClr val="800000"/>
              </a:solidFill>
              <a:effectLst>
                <a:outerShdw blurRad="38100" dist="38100" dir="2700000" algn="tl">
                  <a:srgbClr val="C0C0C0"/>
                </a:outerShdw>
              </a:effectLst>
              <a:latin typeface="Perpetua" panose="02020502060401020303" pitchFamily="18" charset="0"/>
            </a:endParaRPr>
          </a:p>
        </p:txBody>
      </p:sp>
      <p:sp>
        <p:nvSpPr>
          <p:cNvPr id="53251" name="Rectangle 3"/>
          <p:cNvSpPr>
            <a:spLocks noGrp="1" noChangeArrowheads="1"/>
          </p:cNvSpPr>
          <p:nvPr>
            <p:ph type="body" sz="half" idx="4294967295"/>
          </p:nvPr>
        </p:nvSpPr>
        <p:spPr>
          <a:xfrm>
            <a:off x="-22696" y="803915"/>
            <a:ext cx="6156176" cy="5793437"/>
          </a:xfrm>
        </p:spPr>
        <p:txBody>
          <a:bodyPr/>
          <a:lstStyle/>
          <a:p>
            <a:pPr eaLnBrk="1" hangingPunct="1">
              <a:buFontTx/>
              <a:buNone/>
              <a:defRPr/>
            </a:pPr>
            <a:r>
              <a:rPr lang="sr-Latn-CS" altLang="en-US" sz="2400" b="1" i="1" dirty="0">
                <a:effectLst>
                  <a:outerShdw blurRad="38100" dist="38100" dir="2700000" algn="tl">
                    <a:srgbClr val="C0C0C0"/>
                  </a:outerShdw>
                </a:effectLst>
              </a:rPr>
              <a:t>M. </a:t>
            </a:r>
            <a:r>
              <a:rPr lang="sr-Latn-CS" altLang="en-US" sz="2400" b="1" i="1" dirty="0" err="1">
                <a:effectLst>
                  <a:outerShdw blurRad="38100" dist="38100" dir="2700000" algn="tl">
                    <a:srgbClr val="C0C0C0"/>
                  </a:outerShdw>
                </a:effectLst>
              </a:rPr>
              <a:t>intercostalis</a:t>
            </a:r>
            <a:r>
              <a:rPr lang="sr-Latn-CS" altLang="en-US" sz="2400" b="1" i="1" dirty="0">
                <a:effectLst>
                  <a:outerShdw blurRad="38100" dist="38100" dir="2700000" algn="tl">
                    <a:srgbClr val="C0C0C0"/>
                  </a:outerShdw>
                </a:effectLst>
              </a:rPr>
              <a:t> </a:t>
            </a:r>
            <a:r>
              <a:rPr lang="sr-Latn-CS" altLang="en-US" sz="2400" b="1" i="1" dirty="0" err="1">
                <a:effectLst>
                  <a:outerShdw blurRad="38100" dist="38100" dir="2700000" algn="tl">
                    <a:srgbClr val="C0C0C0"/>
                  </a:outerShdw>
                </a:effectLst>
              </a:rPr>
              <a:t>externus</a:t>
            </a:r>
            <a:r>
              <a:rPr lang="en-GB" altLang="en-US" sz="2400" b="1" i="1" dirty="0">
                <a:effectLst>
                  <a:outerShdw blurRad="38100" dist="38100" dir="2700000" algn="tl">
                    <a:srgbClr val="C0C0C0"/>
                  </a:outerShdw>
                </a:effectLst>
              </a:rPr>
              <a:t> (11 pairs)</a:t>
            </a:r>
            <a:endParaRPr lang="sr-Latn-CS" altLang="en-US" sz="2400" b="1" i="1" dirty="0">
              <a:effectLst>
                <a:outerShdw blurRad="38100" dist="38100" dir="2700000" algn="tl">
                  <a:srgbClr val="C0C0C0"/>
                </a:outerShdw>
              </a:effectLst>
            </a:endParaRPr>
          </a:p>
          <a:p>
            <a:pPr eaLnBrk="1" hangingPunct="1">
              <a:buFontTx/>
              <a:buNone/>
              <a:defRPr/>
            </a:pPr>
            <a:r>
              <a:rPr lang="sr-Latn-CS" altLang="en-US" sz="1800" dirty="0">
                <a:effectLst>
                  <a:outerShdw blurRad="38100" dist="38100" dir="2700000" algn="tl">
                    <a:srgbClr val="C0C0C0"/>
                  </a:outerShdw>
                </a:effectLst>
              </a:rPr>
              <a:t>(</a:t>
            </a:r>
            <a:r>
              <a:rPr lang="en-GB" altLang="en-US" sz="1800" dirty="0">
                <a:effectLst>
                  <a:outerShdw blurRad="38100" dist="38100" dir="2700000" algn="tl">
                    <a:srgbClr val="C0C0C0"/>
                  </a:outerShdw>
                </a:effectLst>
                <a:latin typeface="Cambria" panose="02040503050406030204" pitchFamily="18" charset="0"/>
              </a:rPr>
              <a:t>posterior</a:t>
            </a:r>
            <a:r>
              <a:rPr lang="sr-Latn-CS" altLang="en-US" sz="2000" dirty="0">
                <a:effectLst>
                  <a:outerShdw blurRad="38100" dist="38100" dir="2700000" algn="tl">
                    <a:srgbClr val="C0C0C0"/>
                  </a:outerShdw>
                </a:effectLst>
              </a:rPr>
              <a:t> </a:t>
            </a:r>
            <a:r>
              <a:rPr lang="sr-Latn-CS" altLang="en-US" sz="1800" dirty="0">
                <a:effectLst>
                  <a:outerShdw blurRad="38100" dist="38100" dir="2700000" algn="tl">
                    <a:srgbClr val="C0C0C0"/>
                  </a:outerShdw>
                </a:effectLst>
              </a:rPr>
              <a:t>2/3 </a:t>
            </a:r>
            <a:r>
              <a:rPr lang="en-GB" altLang="en-US" sz="1800" dirty="0">
                <a:effectLst>
                  <a:outerShdw blurRad="38100" dist="38100" dir="2700000" algn="tl">
                    <a:srgbClr val="C0C0C0"/>
                  </a:outerShdw>
                </a:effectLst>
                <a:latin typeface="Cambria" panose="02040503050406030204" pitchFamily="18" charset="0"/>
              </a:rPr>
              <a:t>of intercostal space</a:t>
            </a:r>
          </a:p>
          <a:p>
            <a:pPr eaLnBrk="1" hangingPunct="1">
              <a:buFontTx/>
              <a:buNone/>
              <a:defRPr/>
            </a:pPr>
            <a:r>
              <a:rPr lang="en-GB" altLang="en-US" sz="1800" dirty="0">
                <a:effectLst>
                  <a:outerShdw blurRad="38100" dist="38100" dir="2700000" algn="tl">
                    <a:srgbClr val="C0C0C0"/>
                  </a:outerShdw>
                </a:effectLst>
              </a:rPr>
              <a:t>from tubercles of the ribs posteriorly, to </a:t>
            </a:r>
            <a:r>
              <a:rPr lang="en-GB" altLang="en-US" sz="1800" dirty="0" err="1">
                <a:effectLst>
                  <a:outerShdw blurRad="38100" dist="38100" dir="2700000" algn="tl">
                    <a:srgbClr val="C0C0C0"/>
                  </a:outerShdw>
                </a:effectLst>
              </a:rPr>
              <a:t>costrochodral</a:t>
            </a:r>
            <a:r>
              <a:rPr lang="en-GB" altLang="en-US" sz="1800" dirty="0">
                <a:effectLst>
                  <a:outerShdw blurRad="38100" dist="38100" dir="2700000" algn="tl">
                    <a:srgbClr val="C0C0C0"/>
                  </a:outerShdw>
                </a:effectLst>
              </a:rPr>
              <a:t> joint anteriorly</a:t>
            </a:r>
            <a:endParaRPr lang="sr-Latn-CS" altLang="en-US" sz="1800" dirty="0">
              <a:effectLst>
                <a:outerShdw blurRad="38100" dist="38100" dir="2700000" algn="tl">
                  <a:srgbClr val="C0C0C0"/>
                </a:outerShdw>
              </a:effectLst>
            </a:endParaRPr>
          </a:p>
          <a:p>
            <a:pPr eaLnBrk="1" hangingPunct="1">
              <a:buFontTx/>
              <a:buNone/>
              <a:defRPr/>
            </a:pPr>
            <a:r>
              <a:rPr lang="sr-Cyrl-RS" altLang="en-US" sz="2000" i="1" dirty="0">
                <a:effectLst>
                  <a:outerShdw blurRad="38100" dist="38100" dir="2700000" algn="tl">
                    <a:srgbClr val="C0C0C0"/>
                  </a:outerShdw>
                </a:effectLst>
              </a:rPr>
              <a:t>- </a:t>
            </a:r>
            <a:r>
              <a:rPr lang="en-GB" altLang="en-US" sz="2000" i="1" dirty="0">
                <a:effectLst>
                  <a:outerShdw blurRad="38100" dist="38100" dir="2700000" algn="tl">
                    <a:srgbClr val="C0C0C0"/>
                  </a:outerShdw>
                </a:effectLst>
              </a:rPr>
              <a:t>in anterior </a:t>
            </a:r>
            <a:r>
              <a:rPr lang="sr-Cyrl-RS" altLang="en-US" sz="2000" i="1" dirty="0">
                <a:effectLst>
                  <a:outerShdw blurRad="38100" dist="38100" dir="2700000" algn="tl">
                    <a:srgbClr val="C0C0C0"/>
                  </a:outerShdw>
                </a:effectLst>
              </a:rPr>
              <a:t>1/3 </a:t>
            </a:r>
            <a:r>
              <a:rPr lang="en-GB" altLang="en-US" sz="2000" i="1" dirty="0">
                <a:effectLst>
                  <a:outerShdw blurRad="38100" dist="38100" dir="2700000" algn="tl">
                    <a:srgbClr val="C0C0C0"/>
                  </a:outerShdw>
                </a:effectLst>
              </a:rPr>
              <a:t>replaced by</a:t>
            </a:r>
            <a:br>
              <a:rPr lang="sr-Cyrl-RS" altLang="en-US" sz="1600" i="1" dirty="0">
                <a:effectLst>
                  <a:outerShdw blurRad="38100" dist="38100" dir="2700000" algn="tl">
                    <a:srgbClr val="C0C0C0"/>
                  </a:outerShdw>
                </a:effectLst>
              </a:rPr>
            </a:br>
            <a:r>
              <a:rPr lang="sr-Cyrl-RS" altLang="en-US" sz="1600" i="1" dirty="0">
                <a:effectLst>
                  <a:outerShdw blurRad="38100" dist="38100" dir="2700000" algn="tl">
                    <a:srgbClr val="C0C0C0"/>
                  </a:outerShdw>
                </a:effectLst>
              </a:rPr>
              <a:t> </a:t>
            </a:r>
            <a:r>
              <a:rPr lang="sr-Latn-CS" altLang="en-US" sz="2400" i="1" dirty="0">
                <a:effectLst>
                  <a:outerShdw blurRad="38100" dist="38100" dir="2700000" algn="tl">
                    <a:srgbClr val="C0C0C0"/>
                  </a:outerShdw>
                </a:effectLst>
              </a:rPr>
              <a:t>membrana </a:t>
            </a:r>
            <a:r>
              <a:rPr lang="sr-Latn-CS" altLang="en-US" sz="2400" i="1" dirty="0" err="1">
                <a:effectLst>
                  <a:outerShdw blurRad="38100" dist="38100" dir="2700000" algn="tl">
                    <a:srgbClr val="C0C0C0"/>
                  </a:outerShdw>
                </a:effectLst>
              </a:rPr>
              <a:t>intercostalis</a:t>
            </a:r>
            <a:r>
              <a:rPr lang="sr-Latn-CS" altLang="en-US" sz="2400" i="1" dirty="0">
                <a:effectLst>
                  <a:outerShdw blurRad="38100" dist="38100" dir="2700000" algn="tl">
                    <a:srgbClr val="C0C0C0"/>
                  </a:outerShdw>
                </a:effectLst>
              </a:rPr>
              <a:t> </a:t>
            </a:r>
            <a:r>
              <a:rPr lang="sr-Latn-CS" altLang="en-US" sz="2400" i="1" dirty="0" err="1">
                <a:effectLst>
                  <a:outerShdw blurRad="38100" dist="38100" dir="2700000" algn="tl">
                    <a:srgbClr val="C0C0C0"/>
                  </a:outerShdw>
                </a:effectLst>
              </a:rPr>
              <a:t>ext</a:t>
            </a:r>
            <a:r>
              <a:rPr lang="en-GB" altLang="en-US" sz="2400" i="1" dirty="0" err="1">
                <a:effectLst>
                  <a:outerShdw blurRad="38100" dist="38100" dir="2700000" algn="tl">
                    <a:srgbClr val="C0C0C0"/>
                  </a:outerShdw>
                </a:effectLst>
              </a:rPr>
              <a:t>erna</a:t>
            </a:r>
            <a:endParaRPr lang="sr-Latn-CS" altLang="en-US" sz="2400" i="1" dirty="0">
              <a:effectLst>
                <a:outerShdw blurRad="38100" dist="38100" dir="2700000" algn="tl">
                  <a:srgbClr val="C0C0C0"/>
                </a:outerShdw>
              </a:effectLst>
            </a:endParaRPr>
          </a:p>
          <a:p>
            <a:pPr eaLnBrk="1" hangingPunct="1">
              <a:buFontTx/>
              <a:buNone/>
              <a:defRPr/>
            </a:pPr>
            <a:endParaRPr lang="sr-Latn-CS" altLang="en-US" sz="1000" i="1" dirty="0">
              <a:effectLst>
                <a:outerShdw blurRad="38100" dist="38100" dir="2700000" algn="tl">
                  <a:srgbClr val="C0C0C0"/>
                </a:outerShdw>
              </a:effectLst>
            </a:endParaRPr>
          </a:p>
          <a:p>
            <a:pPr eaLnBrk="1" hangingPunct="1">
              <a:buFontTx/>
              <a:buNone/>
              <a:defRPr/>
            </a:pPr>
            <a:r>
              <a:rPr lang="sr-Latn-CS" altLang="en-US" sz="2400" b="1" i="1" dirty="0">
                <a:effectLst>
                  <a:outerShdw blurRad="38100" dist="38100" dir="2700000" algn="tl">
                    <a:srgbClr val="C0C0C0"/>
                  </a:outerShdw>
                </a:effectLst>
              </a:rPr>
              <a:t>M. intercostalis internus</a:t>
            </a:r>
          </a:p>
          <a:p>
            <a:pPr eaLnBrk="1" hangingPunct="1">
              <a:buFontTx/>
              <a:buNone/>
              <a:defRPr/>
            </a:pPr>
            <a:r>
              <a:rPr lang="sr-Latn-CS" altLang="en-US" sz="1800" dirty="0">
                <a:effectLst>
                  <a:outerShdw blurRad="38100" dist="38100" dir="2700000" algn="tl">
                    <a:srgbClr val="C0C0C0"/>
                  </a:outerShdw>
                </a:effectLst>
              </a:rPr>
              <a:t>(</a:t>
            </a:r>
            <a:r>
              <a:rPr lang="en-GB" altLang="en-US" sz="1800" dirty="0">
                <a:effectLst>
                  <a:outerShdw blurRad="38100" dist="38100" dir="2700000" algn="tl">
                    <a:srgbClr val="C0C0C0"/>
                  </a:outerShdw>
                </a:effectLst>
                <a:latin typeface="Cambria" panose="02040503050406030204" pitchFamily="18" charset="0"/>
              </a:rPr>
              <a:t>anterior</a:t>
            </a:r>
            <a:r>
              <a:rPr lang="sr-Latn-CS" altLang="en-US" sz="2000" dirty="0">
                <a:effectLst>
                  <a:outerShdw blurRad="38100" dist="38100" dir="2700000" algn="tl">
                    <a:srgbClr val="C0C0C0"/>
                  </a:outerShdw>
                </a:effectLst>
              </a:rPr>
              <a:t> </a:t>
            </a:r>
            <a:r>
              <a:rPr lang="sr-Latn-CS" altLang="en-US" sz="1800" dirty="0">
                <a:effectLst>
                  <a:outerShdw blurRad="38100" dist="38100" dir="2700000" algn="tl">
                    <a:srgbClr val="C0C0C0"/>
                  </a:outerShdw>
                </a:effectLst>
              </a:rPr>
              <a:t>2/3 </a:t>
            </a:r>
            <a:r>
              <a:rPr lang="en-GB" altLang="en-US" sz="1800" dirty="0">
                <a:effectLst>
                  <a:outerShdw blurRad="38100" dist="38100" dir="2700000" algn="tl">
                    <a:srgbClr val="C0C0C0"/>
                  </a:outerShdw>
                </a:effectLst>
                <a:latin typeface="Cambria" panose="02040503050406030204" pitchFamily="18" charset="0"/>
              </a:rPr>
              <a:t>of intercostal space</a:t>
            </a:r>
            <a:r>
              <a:rPr lang="sr-Latn-CS" altLang="en-US" sz="1800" dirty="0">
                <a:effectLst>
                  <a:outerShdw blurRad="38100" dist="38100" dir="2700000" algn="tl">
                    <a:srgbClr val="C0C0C0"/>
                  </a:outerShdw>
                </a:effectLst>
              </a:rPr>
              <a:t>)</a:t>
            </a:r>
            <a:endParaRPr lang="en-GB" altLang="en-US" sz="1800" dirty="0">
              <a:effectLst>
                <a:outerShdw blurRad="38100" dist="38100" dir="2700000" algn="tl">
                  <a:srgbClr val="C0C0C0"/>
                </a:outerShdw>
              </a:effectLst>
            </a:endParaRPr>
          </a:p>
          <a:p>
            <a:pPr eaLnBrk="1" hangingPunct="1">
              <a:spcBef>
                <a:spcPts val="0"/>
              </a:spcBef>
              <a:buNone/>
              <a:defRPr/>
            </a:pPr>
            <a:r>
              <a:rPr lang="en-GB" altLang="en-US" sz="1800" dirty="0">
                <a:effectLst>
                  <a:outerShdw blurRad="38100" dist="38100" dir="2700000" algn="tl">
                    <a:srgbClr val="C0C0C0"/>
                  </a:outerShdw>
                </a:effectLst>
              </a:rPr>
              <a:t>from sternum or </a:t>
            </a:r>
            <a:r>
              <a:rPr lang="en-GB" altLang="en-US" sz="1800" dirty="0" err="1">
                <a:effectLst>
                  <a:outerShdw blurRad="38100" dist="38100" dir="2700000" algn="tl">
                    <a:srgbClr val="C0C0C0"/>
                  </a:outerShdw>
                </a:effectLst>
              </a:rPr>
              <a:t>interchondral</a:t>
            </a:r>
            <a:r>
              <a:rPr lang="en-GB" altLang="en-US" sz="1800" dirty="0">
                <a:effectLst>
                  <a:outerShdw blurRad="38100" dist="38100" dir="2700000" algn="tl">
                    <a:srgbClr val="C0C0C0"/>
                  </a:outerShdw>
                </a:effectLst>
              </a:rPr>
              <a:t> joints anteriorly, to the angles of</a:t>
            </a:r>
          </a:p>
          <a:p>
            <a:pPr eaLnBrk="1" hangingPunct="1">
              <a:spcBef>
                <a:spcPts val="0"/>
              </a:spcBef>
              <a:buNone/>
              <a:defRPr/>
            </a:pPr>
            <a:r>
              <a:rPr lang="en-GB" altLang="en-US" sz="1800" dirty="0">
                <a:effectLst>
                  <a:outerShdw blurRad="38100" dist="38100" dir="2700000" algn="tl">
                    <a:srgbClr val="C0C0C0"/>
                  </a:outerShdw>
                </a:effectLst>
              </a:rPr>
              <a:t>the ribs posteriorly</a:t>
            </a:r>
            <a:endParaRPr lang="sr-Latn-CS" altLang="en-US" sz="1800" dirty="0">
              <a:effectLst>
                <a:outerShdw blurRad="38100" dist="38100" dir="2700000" algn="tl">
                  <a:srgbClr val="C0C0C0"/>
                </a:outerShdw>
              </a:effectLst>
            </a:endParaRPr>
          </a:p>
          <a:p>
            <a:pPr eaLnBrk="1" hangingPunct="1">
              <a:buFontTx/>
              <a:buNone/>
              <a:defRPr/>
            </a:pPr>
            <a:r>
              <a:rPr lang="sr-Cyrl-RS" altLang="en-US" sz="2000" i="1" dirty="0">
                <a:effectLst>
                  <a:outerShdw blurRad="38100" dist="38100" dir="2700000" algn="tl">
                    <a:srgbClr val="C0C0C0"/>
                  </a:outerShdw>
                </a:effectLst>
              </a:rPr>
              <a:t>- </a:t>
            </a:r>
            <a:r>
              <a:rPr lang="en-GB" altLang="en-US" sz="2000" i="1" dirty="0">
                <a:effectLst>
                  <a:outerShdw blurRad="38100" dist="38100" dir="2700000" algn="tl">
                    <a:srgbClr val="C0C0C0"/>
                  </a:outerShdw>
                </a:effectLst>
              </a:rPr>
              <a:t>in posterior </a:t>
            </a:r>
            <a:r>
              <a:rPr lang="sr-Cyrl-RS" altLang="en-US" sz="2000" i="1" dirty="0">
                <a:effectLst>
                  <a:outerShdw blurRad="38100" dist="38100" dir="2700000" algn="tl">
                    <a:srgbClr val="C0C0C0"/>
                  </a:outerShdw>
                </a:effectLst>
              </a:rPr>
              <a:t>1/3 </a:t>
            </a:r>
            <a:r>
              <a:rPr lang="en-GB" altLang="en-US" sz="2000" i="1" dirty="0">
                <a:effectLst>
                  <a:outerShdw blurRad="38100" dist="38100" dir="2700000" algn="tl">
                    <a:srgbClr val="C0C0C0"/>
                  </a:outerShdw>
                </a:effectLst>
              </a:rPr>
              <a:t>replaced by</a:t>
            </a:r>
            <a:br>
              <a:rPr lang="sr-Cyrl-RS" altLang="en-US" sz="2400" i="1" dirty="0">
                <a:effectLst>
                  <a:outerShdw blurRad="38100" dist="38100" dir="2700000" algn="tl">
                    <a:srgbClr val="C0C0C0"/>
                  </a:outerShdw>
                </a:effectLst>
              </a:rPr>
            </a:br>
            <a:r>
              <a:rPr lang="sr-Latn-CS" altLang="en-US" sz="2400" i="1" dirty="0">
                <a:effectLst>
                  <a:outerShdw blurRad="38100" dist="38100" dir="2700000" algn="tl">
                    <a:srgbClr val="C0C0C0"/>
                  </a:outerShdw>
                </a:effectLst>
              </a:rPr>
              <a:t>membrana </a:t>
            </a:r>
            <a:r>
              <a:rPr lang="sr-Latn-CS" altLang="en-US" sz="2400" i="1" dirty="0" err="1">
                <a:effectLst>
                  <a:outerShdw blurRad="38100" dist="38100" dir="2700000" algn="tl">
                    <a:srgbClr val="C0C0C0"/>
                  </a:outerShdw>
                </a:effectLst>
              </a:rPr>
              <a:t>intercostalis</a:t>
            </a:r>
            <a:r>
              <a:rPr lang="sr-Latn-CS" altLang="en-US" sz="2400" i="1" dirty="0">
                <a:effectLst>
                  <a:outerShdw blurRad="38100" dist="38100" dir="2700000" algn="tl">
                    <a:srgbClr val="C0C0C0"/>
                  </a:outerShdw>
                </a:effectLst>
              </a:rPr>
              <a:t> </a:t>
            </a:r>
            <a:r>
              <a:rPr lang="sr-Latn-CS" altLang="en-US" sz="2400" i="1" dirty="0" err="1">
                <a:effectLst>
                  <a:outerShdw blurRad="38100" dist="38100" dir="2700000" algn="tl">
                    <a:srgbClr val="C0C0C0"/>
                  </a:outerShdw>
                </a:effectLst>
              </a:rPr>
              <a:t>int</a:t>
            </a:r>
            <a:r>
              <a:rPr lang="en-GB" altLang="en-US" sz="2400" i="1" dirty="0" err="1">
                <a:effectLst>
                  <a:outerShdw blurRad="38100" dist="38100" dir="2700000" algn="tl">
                    <a:srgbClr val="C0C0C0"/>
                  </a:outerShdw>
                </a:effectLst>
              </a:rPr>
              <a:t>erna</a:t>
            </a:r>
            <a:endParaRPr lang="sr-Latn-CS" altLang="en-US" sz="2400" i="1" dirty="0">
              <a:effectLst>
                <a:outerShdw blurRad="38100" dist="38100" dir="2700000" algn="tl">
                  <a:srgbClr val="C0C0C0"/>
                </a:outerShdw>
              </a:effectLst>
            </a:endParaRPr>
          </a:p>
          <a:p>
            <a:pPr eaLnBrk="1" hangingPunct="1">
              <a:buFontTx/>
              <a:buNone/>
              <a:defRPr/>
            </a:pPr>
            <a:endParaRPr lang="sr-Latn-CS" altLang="en-US" sz="1000" i="1" dirty="0">
              <a:effectLst>
                <a:outerShdw blurRad="38100" dist="38100" dir="2700000" algn="tl">
                  <a:srgbClr val="C0C0C0"/>
                </a:outerShdw>
              </a:effectLst>
            </a:endParaRPr>
          </a:p>
          <a:p>
            <a:pPr eaLnBrk="1" hangingPunct="1">
              <a:buFontTx/>
              <a:buNone/>
              <a:defRPr/>
            </a:pPr>
            <a:r>
              <a:rPr lang="sr-Latn-CS" altLang="en-US" sz="2400" b="1" i="1" dirty="0">
                <a:effectLst>
                  <a:outerShdw blurRad="38100" dist="38100" dir="2700000" algn="tl">
                    <a:srgbClr val="C0C0C0"/>
                  </a:outerShdw>
                </a:effectLst>
              </a:rPr>
              <a:t>M. intercostalis intimus</a:t>
            </a:r>
          </a:p>
          <a:p>
            <a:pPr eaLnBrk="1" hangingPunct="1">
              <a:buFontTx/>
              <a:buNone/>
              <a:defRPr/>
            </a:pPr>
            <a:r>
              <a:rPr lang="sr-Latn-CS" altLang="en-US" sz="2000" dirty="0">
                <a:effectLst>
                  <a:outerShdw blurRad="38100" dist="38100" dir="2700000" algn="tl">
                    <a:srgbClr val="C0C0C0"/>
                  </a:outerShdw>
                </a:effectLst>
              </a:rPr>
              <a:t>(</a:t>
            </a:r>
            <a:r>
              <a:rPr lang="en-GB" altLang="en-US" sz="2000" dirty="0">
                <a:effectLst>
                  <a:outerShdw blurRad="38100" dist="38100" dir="2700000" algn="tl">
                    <a:srgbClr val="C0C0C0"/>
                  </a:outerShdw>
                </a:effectLst>
              </a:rPr>
              <a:t>deep part of </a:t>
            </a:r>
            <a:r>
              <a:rPr lang="sr-Latn-CS" altLang="en-US" sz="2000" dirty="0">
                <a:effectLst>
                  <a:outerShdw blurRad="38100" dist="38100" dir="2700000" algn="tl">
                    <a:srgbClr val="C0C0C0"/>
                  </a:outerShdw>
                </a:effectLst>
              </a:rPr>
              <a:t>m. </a:t>
            </a:r>
            <a:r>
              <a:rPr lang="sr-Latn-CS" altLang="en-US" sz="2000" dirty="0" err="1">
                <a:effectLst>
                  <a:outerShdw blurRad="38100" dist="38100" dir="2700000" algn="tl">
                    <a:srgbClr val="C0C0C0"/>
                  </a:outerShdw>
                </a:effectLst>
              </a:rPr>
              <a:t>intercostalis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internus</a:t>
            </a:r>
            <a:endParaRPr lang="sr-Latn-CS" altLang="en-US" sz="2000" dirty="0">
              <a:effectLst>
                <a:outerShdw blurRad="38100" dist="38100" dir="2700000" algn="tl">
                  <a:srgbClr val="C0C0C0"/>
                </a:outerShdw>
              </a:effectLst>
            </a:endParaRPr>
          </a:p>
          <a:p>
            <a:pPr eaLnBrk="1" hangingPunct="1">
              <a:buFontTx/>
              <a:buNone/>
              <a:defRPr/>
            </a:pPr>
            <a:r>
              <a:rPr lang="en-GB" altLang="en-US" sz="2000" dirty="0">
                <a:effectLst>
                  <a:outerShdw blurRad="38100" dist="38100" dir="2700000" algn="tl">
                    <a:srgbClr val="C0C0C0"/>
                  </a:outerShdw>
                </a:effectLst>
              </a:rPr>
              <a:t>in the middle part of intercostal space</a:t>
            </a:r>
            <a:r>
              <a:rPr lang="sr-Latn-CS" altLang="en-US" sz="2000" dirty="0">
                <a:effectLst>
                  <a:outerShdw blurRad="38100" dist="38100" dir="2700000" algn="tl">
                    <a:srgbClr val="C0C0C0"/>
                  </a:outerShdw>
                </a:effectLst>
              </a:rPr>
              <a:t>)</a:t>
            </a:r>
          </a:p>
        </p:txBody>
      </p:sp>
      <p:pic>
        <p:nvPicPr>
          <p:cNvPr id="471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7025" y="190207"/>
            <a:ext cx="3239031" cy="310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4"/>
          <p:cNvPicPr>
            <a:picLocks noGrp="1" noChangeAspect="1" noChangeArrowheads="1"/>
          </p:cNvPicPr>
          <p:nvPr>
            <p:ph sz="half" idx="4294967295"/>
          </p:nvPr>
        </p:nvPicPr>
        <p:blipFill>
          <a:blip r:embed="rId4">
            <a:extLst>
              <a:ext uri="{28A0092B-C50C-407E-A947-70E740481C1C}">
                <a14:useLocalDpi xmlns:a14="http://schemas.microsoft.com/office/drawing/2010/main" val="0"/>
              </a:ext>
            </a:extLst>
          </a:blip>
          <a:srcRect/>
          <a:stretch>
            <a:fillRect/>
          </a:stretch>
        </p:blipFill>
        <p:spPr>
          <a:xfrm>
            <a:off x="5652120" y="3739300"/>
            <a:ext cx="3491880" cy="2928493"/>
          </a:xfrm>
        </p:spPr>
      </p:pic>
      <p:pic>
        <p:nvPicPr>
          <p:cNvPr id="6"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185" t="44801" r="17277" b="814"/>
          <a:stretch/>
        </p:blipFill>
        <p:spPr bwMode="auto">
          <a:xfrm>
            <a:off x="3546278" y="2007367"/>
            <a:ext cx="2340747" cy="16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slow">
    <p:zo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a:extLst>
              <a:ext uri="{FF2B5EF4-FFF2-40B4-BE49-F238E27FC236}">
                <a16:creationId xmlns:a16="http://schemas.microsoft.com/office/drawing/2014/main" id="{87F7199D-ABE4-1A60-CE92-0937E4F26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8393" y="4092663"/>
            <a:ext cx="3003047" cy="25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074FD50D-1B86-D9E9-2368-5E374DA94E94}"/>
              </a:ext>
            </a:extLst>
          </p:cNvPr>
          <p:cNvPicPr>
            <a:picLocks noChangeAspect="1"/>
          </p:cNvPicPr>
          <p:nvPr/>
        </p:nvPicPr>
        <p:blipFill rotWithShape="1">
          <a:blip r:embed="rId3"/>
          <a:srcRect t="47453" b="13276"/>
          <a:stretch/>
        </p:blipFill>
        <p:spPr>
          <a:xfrm>
            <a:off x="62723" y="692696"/>
            <a:ext cx="9045781" cy="1853664"/>
          </a:xfrm>
          <a:prstGeom prst="rect">
            <a:avLst/>
          </a:prstGeom>
        </p:spPr>
      </p:pic>
      <p:pic>
        <p:nvPicPr>
          <p:cNvPr id="5" name="Picture 4">
            <a:extLst>
              <a:ext uri="{FF2B5EF4-FFF2-40B4-BE49-F238E27FC236}">
                <a16:creationId xmlns:a16="http://schemas.microsoft.com/office/drawing/2014/main" id="{752FD5D8-DBEE-1331-0E1A-E1304D7ADD68}"/>
              </a:ext>
            </a:extLst>
          </p:cNvPr>
          <p:cNvPicPr>
            <a:picLocks noChangeAspect="1"/>
          </p:cNvPicPr>
          <p:nvPr/>
        </p:nvPicPr>
        <p:blipFill rotWithShape="1">
          <a:blip r:embed="rId3"/>
          <a:srcRect b="88360"/>
          <a:stretch/>
        </p:blipFill>
        <p:spPr>
          <a:xfrm>
            <a:off x="71499" y="260648"/>
            <a:ext cx="9001001" cy="546711"/>
          </a:xfrm>
          <a:prstGeom prst="rect">
            <a:avLst/>
          </a:prstGeom>
        </p:spPr>
      </p:pic>
      <p:pic>
        <p:nvPicPr>
          <p:cNvPr id="6" name="Picture 2">
            <a:extLst>
              <a:ext uri="{FF2B5EF4-FFF2-40B4-BE49-F238E27FC236}">
                <a16:creationId xmlns:a16="http://schemas.microsoft.com/office/drawing/2014/main" id="{25CA39AE-0EC0-AE48-187E-E121E56804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1440" y="4003142"/>
            <a:ext cx="2802560" cy="2685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72D94C62-4E84-AFB0-B9FB-C82F8350149C}"/>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184" t="44801" r="19701" b="814"/>
          <a:stretch/>
        </p:blipFill>
        <p:spPr bwMode="auto">
          <a:xfrm>
            <a:off x="71499" y="4209543"/>
            <a:ext cx="3276365" cy="247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 name="TextBox 9">
            <a:extLst>
              <a:ext uri="{FF2B5EF4-FFF2-40B4-BE49-F238E27FC236}">
                <a16:creationId xmlns:a16="http://schemas.microsoft.com/office/drawing/2014/main" id="{38D6A49E-10C3-E2B3-4CCD-28981098AC63}"/>
              </a:ext>
            </a:extLst>
          </p:cNvPr>
          <p:cNvSpPr txBox="1"/>
          <p:nvPr/>
        </p:nvSpPr>
        <p:spPr>
          <a:xfrm>
            <a:off x="71498" y="2657792"/>
            <a:ext cx="9001001" cy="1323439"/>
          </a:xfrm>
          <a:prstGeom prst="rect">
            <a:avLst/>
          </a:prstGeom>
          <a:noFill/>
        </p:spPr>
        <p:txBody>
          <a:bodyPr wrap="square">
            <a:spAutoFit/>
          </a:bodyPr>
          <a:lstStyle/>
          <a:p>
            <a:r>
              <a:rPr lang="sr-Latn-CS" altLang="en-US" sz="2000" b="1" i="1" dirty="0">
                <a:effectLst>
                  <a:outerShdw blurRad="38100" dist="38100" dir="2700000" algn="tl">
                    <a:srgbClr val="C0C0C0"/>
                  </a:outerShdw>
                </a:effectLst>
                <a:latin typeface="+mn-lt"/>
              </a:rPr>
              <a:t>M. </a:t>
            </a:r>
            <a:r>
              <a:rPr lang="sr-Latn-CS" altLang="en-US" sz="2000" b="1" i="1" dirty="0" err="1">
                <a:effectLst>
                  <a:outerShdw blurRad="38100" dist="38100" dir="2700000" algn="tl">
                    <a:srgbClr val="C0C0C0"/>
                  </a:outerShdw>
                </a:effectLst>
                <a:latin typeface="+mn-lt"/>
              </a:rPr>
              <a:t>intercostalis</a:t>
            </a:r>
            <a:r>
              <a:rPr lang="sr-Latn-CS" altLang="en-US" sz="2000" b="1" i="1" dirty="0">
                <a:effectLst>
                  <a:outerShdw blurRad="38100" dist="38100" dir="2700000" algn="tl">
                    <a:srgbClr val="C0C0C0"/>
                  </a:outerShdw>
                </a:effectLst>
                <a:latin typeface="+mn-lt"/>
              </a:rPr>
              <a:t> </a:t>
            </a:r>
            <a:r>
              <a:rPr lang="sr-Latn-CS" altLang="en-US" sz="2000" b="1" i="1" dirty="0" err="1">
                <a:effectLst>
                  <a:outerShdw blurRad="38100" dist="38100" dir="2700000" algn="tl">
                    <a:srgbClr val="C0C0C0"/>
                  </a:outerShdw>
                </a:effectLst>
                <a:latin typeface="+mn-lt"/>
              </a:rPr>
              <a:t>externus</a:t>
            </a:r>
            <a:r>
              <a:rPr lang="en-GB" altLang="en-US" sz="2000" b="1" i="1" dirty="0">
                <a:effectLst>
                  <a:outerShdw blurRad="38100" dist="38100" dir="2700000" algn="tl">
                    <a:srgbClr val="C0C0C0"/>
                  </a:outerShdw>
                </a:effectLst>
                <a:latin typeface="+mn-lt"/>
              </a:rPr>
              <a:t> </a:t>
            </a:r>
            <a:r>
              <a:rPr lang="en-GB" altLang="en-US" sz="2000" b="0" i="1" dirty="0">
                <a:effectLst>
                  <a:outerShdw blurRad="38100" dist="38100" dir="2700000" algn="tl">
                    <a:srgbClr val="C0C0C0"/>
                  </a:outerShdw>
                </a:effectLst>
                <a:latin typeface="+mn-lt"/>
              </a:rPr>
              <a:t>– its fibres run </a:t>
            </a:r>
            <a:r>
              <a:rPr lang="en-GB" altLang="en-US" sz="2000" b="0" i="1" dirty="0" err="1">
                <a:effectLst>
                  <a:outerShdw blurRad="38100" dist="38100" dir="2700000" algn="tl">
                    <a:srgbClr val="C0C0C0"/>
                  </a:outerShdw>
                </a:effectLst>
                <a:latin typeface="+mn-lt"/>
              </a:rPr>
              <a:t>infero</a:t>
            </a:r>
            <a:r>
              <a:rPr lang="en-GB" altLang="en-US" sz="2000" b="0" i="1" dirty="0">
                <a:effectLst>
                  <a:outerShdw blurRad="38100" dist="38100" dir="2700000" algn="tl">
                    <a:srgbClr val="C0C0C0"/>
                  </a:outerShdw>
                </a:effectLst>
                <a:latin typeface="+mn-lt"/>
              </a:rPr>
              <a:t>-anteriorly from the rib above to the rib below</a:t>
            </a:r>
          </a:p>
          <a:p>
            <a:r>
              <a:rPr lang="sr-Latn-CS" altLang="en-US" sz="2000" b="1" i="1" dirty="0">
                <a:effectLst>
                  <a:outerShdw blurRad="38100" dist="38100" dir="2700000" algn="tl">
                    <a:srgbClr val="C0C0C0"/>
                  </a:outerShdw>
                </a:effectLst>
                <a:latin typeface="+mn-lt"/>
              </a:rPr>
              <a:t>M. </a:t>
            </a:r>
            <a:r>
              <a:rPr lang="sr-Latn-CS" altLang="en-US" sz="2000" b="1" i="1" dirty="0" err="1">
                <a:effectLst>
                  <a:outerShdw blurRad="38100" dist="38100" dir="2700000" algn="tl">
                    <a:srgbClr val="C0C0C0"/>
                  </a:outerShdw>
                </a:effectLst>
                <a:latin typeface="+mn-lt"/>
              </a:rPr>
              <a:t>intercostalis</a:t>
            </a:r>
            <a:r>
              <a:rPr lang="sr-Latn-CS" altLang="en-US" sz="2000" b="1" i="1" dirty="0">
                <a:effectLst>
                  <a:outerShdw blurRad="38100" dist="38100" dir="2700000" algn="tl">
                    <a:srgbClr val="C0C0C0"/>
                  </a:outerShdw>
                </a:effectLst>
                <a:latin typeface="+mn-lt"/>
              </a:rPr>
              <a:t> </a:t>
            </a:r>
            <a:r>
              <a:rPr lang="en-GB" altLang="en-US" sz="2000" b="1" i="1" dirty="0" err="1">
                <a:effectLst>
                  <a:outerShdw blurRad="38100" dist="38100" dir="2700000" algn="tl">
                    <a:srgbClr val="C0C0C0"/>
                  </a:outerShdw>
                </a:effectLst>
                <a:latin typeface="+mn-lt"/>
              </a:rPr>
              <a:t>inte</a:t>
            </a:r>
            <a:r>
              <a:rPr lang="sr-Latn-CS" altLang="en-US" sz="2000" b="1" i="1" dirty="0" err="1">
                <a:effectLst>
                  <a:outerShdw blurRad="38100" dist="38100" dir="2700000" algn="tl">
                    <a:srgbClr val="C0C0C0"/>
                  </a:outerShdw>
                </a:effectLst>
                <a:latin typeface="+mn-lt"/>
              </a:rPr>
              <a:t>rnus</a:t>
            </a:r>
            <a:r>
              <a:rPr lang="en-GB" altLang="en-US" sz="2000" b="1" i="1" dirty="0">
                <a:effectLst>
                  <a:outerShdw blurRad="38100" dist="38100" dir="2700000" algn="tl">
                    <a:srgbClr val="C0C0C0"/>
                  </a:outerShdw>
                </a:effectLst>
                <a:latin typeface="+mn-lt"/>
              </a:rPr>
              <a:t> </a:t>
            </a:r>
            <a:r>
              <a:rPr lang="en-GB" altLang="en-US" sz="2000" b="0" i="1" dirty="0">
                <a:effectLst>
                  <a:outerShdw blurRad="38100" dist="38100" dir="2700000" algn="tl">
                    <a:srgbClr val="C0C0C0"/>
                  </a:outerShdw>
                </a:effectLst>
                <a:latin typeface="+mn-lt"/>
              </a:rPr>
              <a:t>– deeper then externus; its fibres run </a:t>
            </a:r>
            <a:r>
              <a:rPr lang="en-GB" altLang="en-US" sz="2000" b="0" i="1" dirty="0" err="1">
                <a:effectLst>
                  <a:outerShdw blurRad="38100" dist="38100" dir="2700000" algn="tl">
                    <a:srgbClr val="C0C0C0"/>
                  </a:outerShdw>
                </a:effectLst>
                <a:latin typeface="+mn-lt"/>
              </a:rPr>
              <a:t>infero</a:t>
            </a:r>
            <a:r>
              <a:rPr lang="en-GB" altLang="en-US" sz="2000" b="0" i="1" dirty="0">
                <a:effectLst>
                  <a:outerShdw blurRad="38100" dist="38100" dir="2700000" algn="tl">
                    <a:srgbClr val="C0C0C0"/>
                  </a:outerShdw>
                </a:effectLst>
                <a:latin typeface="+mn-lt"/>
              </a:rPr>
              <a:t>-posteriorly from the </a:t>
            </a:r>
            <a:r>
              <a:rPr lang="en-GB" altLang="en-US" sz="2000" b="0" dirty="0">
                <a:effectLst>
                  <a:outerShdw blurRad="38100" dist="38100" dir="2700000" algn="tl">
                    <a:srgbClr val="C0C0C0"/>
                  </a:outerShdw>
                </a:effectLst>
                <a:latin typeface="+mn-lt"/>
              </a:rPr>
              <a:t>floor of costal groove </a:t>
            </a:r>
            <a:r>
              <a:rPr lang="en-GB" altLang="en-US" sz="2000" b="0" i="1" dirty="0">
                <a:effectLst>
                  <a:outerShdw blurRad="38100" dist="38100" dir="2700000" algn="tl">
                    <a:srgbClr val="C0C0C0"/>
                  </a:outerShdw>
                </a:effectLst>
                <a:latin typeface="+mn-lt"/>
              </a:rPr>
              <a:t>to the superior border of rib below</a:t>
            </a:r>
            <a:endParaRPr lang="en-GB" sz="2000" b="0" dirty="0">
              <a:latin typeface="+mn-lt"/>
            </a:endParaRPr>
          </a:p>
          <a:p>
            <a:r>
              <a:rPr lang="sr-Latn-CS" altLang="en-US" sz="2000" b="1" i="1" dirty="0">
                <a:effectLst>
                  <a:outerShdw blurRad="38100" dist="38100" dir="2700000" algn="tl">
                    <a:srgbClr val="C0C0C0"/>
                  </a:outerShdw>
                </a:effectLst>
                <a:latin typeface="+mn-lt"/>
              </a:rPr>
              <a:t>M. </a:t>
            </a:r>
            <a:r>
              <a:rPr lang="sr-Latn-CS" altLang="en-US" sz="2000" b="1" i="1" dirty="0" err="1">
                <a:effectLst>
                  <a:outerShdw blurRad="38100" dist="38100" dir="2700000" algn="tl">
                    <a:srgbClr val="C0C0C0"/>
                  </a:outerShdw>
                </a:effectLst>
                <a:latin typeface="+mn-lt"/>
              </a:rPr>
              <a:t>intercostalis</a:t>
            </a:r>
            <a:r>
              <a:rPr lang="sr-Latn-CS" altLang="en-US" sz="2000" b="1" i="1" dirty="0">
                <a:effectLst>
                  <a:outerShdw blurRad="38100" dist="38100" dir="2700000" algn="tl">
                    <a:srgbClr val="C0C0C0"/>
                  </a:outerShdw>
                </a:effectLst>
                <a:latin typeface="+mn-lt"/>
              </a:rPr>
              <a:t> </a:t>
            </a:r>
            <a:r>
              <a:rPr lang="en-GB" altLang="en-US" sz="2000" dirty="0" err="1">
                <a:effectLst>
                  <a:outerShdw blurRad="38100" dist="38100" dir="2700000" algn="tl">
                    <a:srgbClr val="C0C0C0"/>
                  </a:outerShdw>
                </a:effectLst>
                <a:latin typeface="+mn-lt"/>
              </a:rPr>
              <a:t>intimus</a:t>
            </a:r>
            <a:r>
              <a:rPr lang="en-GB" altLang="en-US" sz="2000" b="0" i="1" dirty="0">
                <a:effectLst>
                  <a:outerShdw blurRad="38100" dist="38100" dir="2700000" algn="tl">
                    <a:srgbClr val="C0C0C0"/>
                  </a:outerShdw>
                </a:effectLst>
                <a:latin typeface="+mn-lt"/>
              </a:rPr>
              <a:t>– the deepest; in the middle 1/3 of intercostal space (antero</a:t>
            </a:r>
            <a:r>
              <a:rPr lang="en-GB" altLang="en-US" sz="2000" b="0" dirty="0">
                <a:effectLst>
                  <a:outerShdw blurRad="38100" dist="38100" dir="2700000" algn="tl">
                    <a:srgbClr val="C0C0C0"/>
                  </a:outerShdw>
                </a:effectLst>
                <a:latin typeface="+mn-lt"/>
              </a:rPr>
              <a:t>-posteriorly)</a:t>
            </a:r>
            <a:endParaRPr lang="en-GB" altLang="en-US" sz="2000" b="0" i="1" dirty="0">
              <a:effectLst>
                <a:outerShdw blurRad="38100" dist="38100" dir="2700000" algn="tl">
                  <a:srgbClr val="C0C0C0"/>
                </a:outerShdw>
              </a:effectLst>
              <a:latin typeface="+mn-lt"/>
            </a:endParaRPr>
          </a:p>
        </p:txBody>
      </p:sp>
    </p:spTree>
    <p:extLst>
      <p:ext uri="{BB962C8B-B14F-4D97-AF65-F5344CB8AC3E}">
        <p14:creationId xmlns:p14="http://schemas.microsoft.com/office/powerpoint/2010/main" val="36556736"/>
      </p:ext>
    </p:extLst>
  </p:cSld>
  <p:clrMapOvr>
    <a:masterClrMapping/>
  </p:clrMapOvr>
  <p:transition spd="slow">
    <p:zo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9"/>
          <p:cNvSpPr>
            <a:spLocks noGrp="1" noChangeArrowheads="1"/>
          </p:cNvSpPr>
          <p:nvPr>
            <p:ph type="title" idx="4294967295"/>
          </p:nvPr>
        </p:nvSpPr>
        <p:spPr>
          <a:xfrm>
            <a:off x="457200" y="115888"/>
            <a:ext cx="8229600" cy="720725"/>
          </a:xfrm>
        </p:spPr>
        <p:txBody>
          <a:bodyPr/>
          <a:lstStyle/>
          <a:p>
            <a:pPr eaLnBrk="1" hangingPunct="1">
              <a:defRPr/>
            </a:pPr>
            <a:r>
              <a:rPr lang="en-GB" altLang="en-US" sz="3600" b="1" dirty="0">
                <a:solidFill>
                  <a:srgbClr val="800000"/>
                </a:solidFill>
                <a:effectLst>
                  <a:outerShdw blurRad="38100" dist="38100" dir="2700000" algn="tl">
                    <a:srgbClr val="C0C0C0"/>
                  </a:outerShdw>
                </a:effectLst>
                <a:latin typeface="Perpetua" panose="02020502060401020303" pitchFamily="18" charset="0"/>
              </a:rPr>
              <a:t>Intercostal space (</a:t>
            </a:r>
            <a:r>
              <a:rPr lang="sr-Latn-CS" altLang="en-US" sz="3600" b="1" dirty="0" err="1">
                <a:solidFill>
                  <a:srgbClr val="800000"/>
                </a:solidFill>
                <a:effectLst>
                  <a:outerShdw blurRad="38100" dist="38100" dir="2700000" algn="tl">
                    <a:srgbClr val="C0C0C0"/>
                  </a:outerShdw>
                </a:effectLst>
                <a:latin typeface="Perpetua" panose="02020502060401020303" pitchFamily="18" charset="0"/>
              </a:rPr>
              <a:t>Spatia</a:t>
            </a:r>
            <a:r>
              <a:rPr lang="sr-Latn-CS" altLang="en-US" sz="3600" b="1" dirty="0">
                <a:solidFill>
                  <a:srgbClr val="800000"/>
                </a:solidFill>
                <a:effectLst>
                  <a:outerShdw blurRad="38100" dist="38100" dir="2700000" algn="tl">
                    <a:srgbClr val="C0C0C0"/>
                  </a:outerShdw>
                </a:effectLst>
                <a:latin typeface="Perpetua" panose="02020502060401020303" pitchFamily="18" charset="0"/>
              </a:rPr>
              <a:t> </a:t>
            </a:r>
            <a:r>
              <a:rPr lang="sr-Latn-CS" altLang="en-US" sz="3600" b="1" dirty="0" err="1">
                <a:solidFill>
                  <a:srgbClr val="800000"/>
                </a:solidFill>
                <a:effectLst>
                  <a:outerShdw blurRad="38100" dist="38100" dir="2700000" algn="tl">
                    <a:srgbClr val="C0C0C0"/>
                  </a:outerShdw>
                </a:effectLst>
                <a:latin typeface="Perpetua" panose="02020502060401020303" pitchFamily="18" charset="0"/>
              </a:rPr>
              <a:t>intercostalia</a:t>
            </a:r>
            <a:r>
              <a:rPr lang="en-GB" altLang="en-US" sz="3600" b="1" dirty="0">
                <a:solidFill>
                  <a:srgbClr val="800000"/>
                </a:solidFill>
                <a:effectLst>
                  <a:outerShdw blurRad="38100" dist="38100" dir="2700000" algn="tl">
                    <a:srgbClr val="C0C0C0"/>
                  </a:outerShdw>
                </a:effectLst>
                <a:latin typeface="Perpetua" panose="02020502060401020303" pitchFamily="18" charset="0"/>
              </a:rPr>
              <a:t>)</a:t>
            </a:r>
            <a:endParaRPr lang="en-US" altLang="en-US" sz="3600" b="1" dirty="0">
              <a:solidFill>
                <a:srgbClr val="800000"/>
              </a:solidFill>
              <a:effectLst>
                <a:outerShdw blurRad="38100" dist="38100" dir="2700000" algn="tl">
                  <a:srgbClr val="C0C0C0"/>
                </a:outerShdw>
              </a:effectLst>
              <a:latin typeface="Perpetua" panose="02020502060401020303" pitchFamily="18" charset="0"/>
            </a:endParaRPr>
          </a:p>
        </p:txBody>
      </p:sp>
      <p:pic>
        <p:nvPicPr>
          <p:cNvPr id="48131" name="Picture 8" descr="0041a spatium intercost"/>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993775" y="2066925"/>
            <a:ext cx="6918325" cy="4625975"/>
          </a:xfrm>
        </p:spPr>
      </p:pic>
      <p:sp>
        <p:nvSpPr>
          <p:cNvPr id="48132" name="Rectangle 4"/>
          <p:cNvSpPr>
            <a:spLocks noChangeArrowheads="1"/>
          </p:cNvSpPr>
          <p:nvPr/>
        </p:nvSpPr>
        <p:spPr bwMode="auto">
          <a:xfrm>
            <a:off x="0" y="785545"/>
            <a:ext cx="9036496"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algn="just" eaLnBrk="1" hangingPunct="1">
              <a:spcBef>
                <a:spcPct val="0"/>
              </a:spcBef>
              <a:buClrTx/>
              <a:buSzTx/>
              <a:buFontTx/>
              <a:buNone/>
            </a:pPr>
            <a:r>
              <a:rPr lang="sr-Latn-CS" altLang="en-US" sz="2400" dirty="0"/>
              <a:t>• M. </a:t>
            </a:r>
            <a:r>
              <a:rPr lang="sr-Latn-CS" altLang="en-US" sz="2400" dirty="0" err="1"/>
              <a:t>intercostalis</a:t>
            </a:r>
            <a:r>
              <a:rPr lang="sr-Latn-CS" altLang="en-US" sz="2400" dirty="0"/>
              <a:t> </a:t>
            </a:r>
            <a:r>
              <a:rPr lang="sr-Latn-CS" altLang="en-US" sz="2400" dirty="0" err="1"/>
              <a:t>internus</a:t>
            </a:r>
            <a:r>
              <a:rPr lang="sr-Latn-CS" altLang="en-US" sz="2400" dirty="0"/>
              <a:t>, m. </a:t>
            </a:r>
            <a:r>
              <a:rPr lang="sr-Latn-CS" altLang="en-US" sz="2400" dirty="0" err="1"/>
              <a:t>intercostalis</a:t>
            </a:r>
            <a:r>
              <a:rPr lang="sr-Latn-CS" altLang="en-US" sz="2400" dirty="0"/>
              <a:t> intimus </a:t>
            </a:r>
            <a:r>
              <a:rPr lang="en-GB" altLang="en-US" sz="2000" b="0" dirty="0">
                <a:latin typeface="Cambria" panose="02040503050406030204" pitchFamily="18" charset="0"/>
              </a:rPr>
              <a:t>and</a:t>
            </a:r>
            <a:r>
              <a:rPr lang="sr-Latn-CS" altLang="en-US" sz="2000" b="0" dirty="0"/>
              <a:t> </a:t>
            </a:r>
            <a:r>
              <a:rPr lang="sr-Latn-CS" altLang="en-US" sz="2400" dirty="0" err="1"/>
              <a:t>sulcus</a:t>
            </a:r>
            <a:r>
              <a:rPr lang="sr-Latn-CS" altLang="en-US" sz="2400" dirty="0"/>
              <a:t> </a:t>
            </a:r>
            <a:r>
              <a:rPr lang="sr-Latn-CS" altLang="en-US" sz="2400" dirty="0" err="1"/>
              <a:t>costae</a:t>
            </a:r>
            <a:r>
              <a:rPr lang="sr-Latn-CS" altLang="en-US" sz="2400" dirty="0"/>
              <a:t> </a:t>
            </a:r>
            <a:r>
              <a:rPr lang="en-GB" altLang="en-US" sz="2000" b="0" dirty="0">
                <a:latin typeface="Cambria" panose="02040503050406030204" pitchFamily="18" charset="0"/>
              </a:rPr>
              <a:t>border </a:t>
            </a:r>
            <a:r>
              <a:rPr lang="en-GB" altLang="en-US" sz="2000" b="0" dirty="0" err="1">
                <a:latin typeface="Cambria" panose="02040503050406030204" pitchFamily="18" charset="0"/>
              </a:rPr>
              <a:t>osseo</a:t>
            </a:r>
            <a:r>
              <a:rPr lang="en-GB" altLang="en-US" sz="2000" b="0" dirty="0">
                <a:latin typeface="Cambria" panose="02040503050406030204" pitchFamily="18" charset="0"/>
              </a:rPr>
              <a:t>-muscular tunnel</a:t>
            </a:r>
            <a:r>
              <a:rPr lang="sr-Cyrl-CS" altLang="en-US" sz="2000" b="0" dirty="0">
                <a:latin typeface="Cambria" panose="02040503050406030204" pitchFamily="18" charset="0"/>
              </a:rPr>
              <a:t>, </a:t>
            </a:r>
            <a:r>
              <a:rPr lang="en-GB" altLang="en-US" sz="2000" b="0" dirty="0">
                <a:latin typeface="Cambria" panose="02040503050406030204" pitchFamily="18" charset="0"/>
              </a:rPr>
              <a:t>with following elements passing from above to below: </a:t>
            </a:r>
          </a:p>
          <a:p>
            <a:pPr eaLnBrk="1" hangingPunct="1">
              <a:spcBef>
                <a:spcPct val="0"/>
              </a:spcBef>
              <a:buClrTx/>
              <a:buSzTx/>
              <a:buFontTx/>
              <a:buNone/>
            </a:pPr>
            <a:r>
              <a:rPr lang="sr-Latn-CS" altLang="en-US" sz="2400" dirty="0"/>
              <a:t>v. </a:t>
            </a:r>
            <a:r>
              <a:rPr lang="sr-Latn-CS" altLang="en-US" sz="2400" dirty="0" err="1"/>
              <a:t>intercostalis</a:t>
            </a:r>
            <a:r>
              <a:rPr lang="sr-Cyrl-CS" altLang="en-US" sz="2400" dirty="0">
                <a:latin typeface="Cambria" panose="02040503050406030204" pitchFamily="18" charset="0"/>
              </a:rPr>
              <a:t> </a:t>
            </a:r>
            <a:r>
              <a:rPr lang="sr-Latn-CS" altLang="en-US" sz="2400" dirty="0"/>
              <a:t>post</a:t>
            </a:r>
            <a:r>
              <a:rPr lang="en-GB" altLang="en-US" sz="2400" dirty="0" err="1"/>
              <a:t>erior</a:t>
            </a:r>
            <a:r>
              <a:rPr lang="sr-Latn-CS" altLang="en-US" sz="2400" dirty="0"/>
              <a:t>, a. </a:t>
            </a:r>
            <a:r>
              <a:rPr lang="sr-Latn-CS" altLang="en-US" sz="2400" dirty="0" err="1"/>
              <a:t>intercostalis</a:t>
            </a:r>
            <a:r>
              <a:rPr lang="sr-Latn-CS" altLang="en-US" sz="2400" dirty="0"/>
              <a:t> post</a:t>
            </a:r>
            <a:r>
              <a:rPr lang="en-GB" altLang="en-US" sz="2400" dirty="0" err="1"/>
              <a:t>erior</a:t>
            </a:r>
            <a:r>
              <a:rPr lang="sr-Latn-CS" altLang="en-US" sz="2400" dirty="0"/>
              <a:t> </a:t>
            </a:r>
            <a:r>
              <a:rPr lang="en-GB" altLang="en-US" sz="2400" dirty="0"/>
              <a:t>and</a:t>
            </a:r>
            <a:r>
              <a:rPr lang="sr-Latn-CS" altLang="en-US" sz="2400" dirty="0"/>
              <a:t> </a:t>
            </a:r>
            <a:r>
              <a:rPr lang="sr-Latn-CS" altLang="en-US" sz="2400" dirty="0" err="1"/>
              <a:t>n.intercostalis</a:t>
            </a:r>
            <a:r>
              <a:rPr lang="sr-Latn-CS" altLang="en-US" sz="2400" dirty="0"/>
              <a:t>(VAN)</a:t>
            </a:r>
          </a:p>
        </p:txBody>
      </p:sp>
    </p:spTree>
  </p:cSld>
  <p:clrMapOvr>
    <a:masterClrMapping/>
  </p:clrMapOvr>
  <p:transition spd="slow">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body" sz="half" idx="4294967295"/>
          </p:nvPr>
        </p:nvSpPr>
        <p:spPr>
          <a:xfrm>
            <a:off x="100553" y="188640"/>
            <a:ext cx="5580112" cy="6669360"/>
          </a:xfrm>
        </p:spPr>
        <p:txBody>
          <a:bodyPr/>
          <a:lstStyle/>
          <a:p>
            <a:pPr eaLnBrk="1" hangingPunct="1">
              <a:buFontTx/>
              <a:buNone/>
              <a:defRPr/>
            </a:pPr>
            <a:r>
              <a:rPr lang="en-GB" altLang="en-US" sz="2400" b="1" dirty="0">
                <a:solidFill>
                  <a:srgbClr val="990000"/>
                </a:solidFill>
                <a:effectLst>
                  <a:outerShdw blurRad="38100" dist="38100" dir="2700000" algn="tl">
                    <a:srgbClr val="C0C0C0"/>
                  </a:outerShdw>
                </a:effectLst>
                <a:latin typeface="Cambria" panose="02040503050406030204" pitchFamily="18" charset="0"/>
              </a:rPr>
              <a:t>Borders of thoracic cavity</a:t>
            </a:r>
            <a:r>
              <a:rPr lang="sr-Latn-CS" altLang="en-US" b="1" dirty="0">
                <a:solidFill>
                  <a:srgbClr val="990000"/>
                </a:solidFill>
                <a:effectLst>
                  <a:outerShdw blurRad="38100" dist="38100" dir="2700000" algn="tl">
                    <a:srgbClr val="C0C0C0"/>
                  </a:outerShdw>
                </a:effectLst>
              </a:rPr>
              <a:t>:</a:t>
            </a:r>
          </a:p>
          <a:p>
            <a:pPr eaLnBrk="1" hangingPunct="1">
              <a:buFontTx/>
              <a:buNone/>
              <a:defRPr/>
            </a:pPr>
            <a:endParaRPr lang="sr-Latn-CS" altLang="en-US" sz="1900" b="1" dirty="0">
              <a:solidFill>
                <a:srgbClr val="CC3300"/>
              </a:solidFill>
              <a:effectLst>
                <a:outerShdw blurRad="38100" dist="38100" dir="2700000" algn="tl">
                  <a:srgbClr val="C0C0C0"/>
                </a:outerShdw>
              </a:effectLst>
            </a:endParaRPr>
          </a:p>
          <a:p>
            <a:pPr eaLnBrk="1" hangingPunct="1">
              <a:buFontTx/>
              <a:buNone/>
              <a:defRPr/>
            </a:pPr>
            <a:r>
              <a:rPr lang="sr-Latn-CS" altLang="en-US" sz="2200" b="1" i="1" dirty="0" err="1">
                <a:solidFill>
                  <a:srgbClr val="C00000"/>
                </a:solidFill>
                <a:effectLst>
                  <a:outerShdw blurRad="38100" dist="38100" dir="2700000" algn="tl">
                    <a:srgbClr val="C0C0C0"/>
                  </a:outerShdw>
                </a:effectLst>
              </a:rPr>
              <a:t>Apertura</a:t>
            </a:r>
            <a:r>
              <a:rPr lang="sr-Latn-CS" altLang="en-US" sz="2200" b="1" i="1" dirty="0">
                <a:solidFill>
                  <a:srgbClr val="C00000"/>
                </a:solidFill>
                <a:effectLst>
                  <a:outerShdw blurRad="38100" dist="38100" dir="2700000" algn="tl">
                    <a:srgbClr val="C0C0C0"/>
                  </a:outerShdw>
                </a:effectLst>
              </a:rPr>
              <a:t> </a:t>
            </a:r>
            <a:r>
              <a:rPr lang="sr-Latn-CS" altLang="en-US" sz="2200" b="1" i="1" dirty="0" err="1">
                <a:solidFill>
                  <a:srgbClr val="C00000"/>
                </a:solidFill>
                <a:effectLst>
                  <a:outerShdw blurRad="38100" dist="38100" dir="2700000" algn="tl">
                    <a:srgbClr val="C0C0C0"/>
                  </a:outerShdw>
                </a:effectLst>
              </a:rPr>
              <a:t>thoracis</a:t>
            </a:r>
            <a:r>
              <a:rPr lang="sr-Latn-CS" altLang="en-US" sz="2200" b="1" i="1" dirty="0">
                <a:solidFill>
                  <a:srgbClr val="C00000"/>
                </a:solidFill>
                <a:effectLst>
                  <a:outerShdw blurRad="38100" dist="38100" dir="2700000" algn="tl">
                    <a:srgbClr val="C0C0C0"/>
                  </a:outerShdw>
                </a:effectLst>
              </a:rPr>
              <a:t> </a:t>
            </a:r>
            <a:r>
              <a:rPr lang="sr-Latn-CS" altLang="en-US" sz="2200" b="1" i="1" dirty="0" err="1">
                <a:solidFill>
                  <a:srgbClr val="C00000"/>
                </a:solidFill>
                <a:effectLst>
                  <a:outerShdw blurRad="38100" dist="38100" dir="2700000" algn="tl">
                    <a:srgbClr val="C0C0C0"/>
                  </a:outerShdw>
                </a:effectLst>
              </a:rPr>
              <a:t>superior</a:t>
            </a:r>
            <a:endParaRPr lang="en-GB" altLang="en-US" sz="2200" b="1" i="1" dirty="0">
              <a:solidFill>
                <a:srgbClr val="C00000"/>
              </a:solidFill>
              <a:effectLst>
                <a:outerShdw blurRad="38100" dist="38100" dir="2700000" algn="tl">
                  <a:srgbClr val="C0C0C0"/>
                </a:outerShdw>
              </a:effectLst>
            </a:endParaRPr>
          </a:p>
          <a:p>
            <a:pPr eaLnBrk="1" hangingPunct="1">
              <a:buFontTx/>
              <a:buNone/>
              <a:defRPr/>
            </a:pPr>
            <a:r>
              <a:rPr lang="en-GB" altLang="en-US" sz="2200" b="1" i="1" dirty="0">
                <a:solidFill>
                  <a:srgbClr val="C00000"/>
                </a:solidFill>
                <a:effectLst>
                  <a:outerShdw blurRad="38100" dist="38100" dir="2700000" algn="tl">
                    <a:srgbClr val="C0C0C0"/>
                  </a:outerShdw>
                </a:effectLst>
              </a:rPr>
              <a:t>(superior thoracic aperture - thoracic inlet)</a:t>
            </a:r>
            <a:endParaRPr lang="sr-Latn-CS" altLang="en-US" sz="2200" b="1" i="1" dirty="0">
              <a:solidFill>
                <a:srgbClr val="C00000"/>
              </a:solidFill>
              <a:effectLst>
                <a:outerShdw blurRad="38100" dist="38100" dir="2700000" algn="tl">
                  <a:srgbClr val="C0C0C0"/>
                </a:outerShdw>
              </a:effectLst>
            </a:endParaRPr>
          </a:p>
          <a:p>
            <a:pPr eaLnBrk="1" hangingPunct="1">
              <a:buFontTx/>
              <a:buNone/>
              <a:defRPr/>
            </a:pPr>
            <a:r>
              <a:rPr lang="sr-Latn-CS" altLang="en-US" sz="2200" b="1" i="1" dirty="0">
                <a:solidFill>
                  <a:srgbClr val="CC3300"/>
                </a:solidFill>
                <a:effectLst>
                  <a:outerShdw blurRad="38100" dist="38100" dir="2700000" algn="tl">
                    <a:srgbClr val="C0C0C0"/>
                  </a:outerShdw>
                </a:effectLst>
              </a:rPr>
              <a:t>	</a:t>
            </a:r>
            <a:r>
              <a:rPr lang="en-GB" altLang="en-US" sz="1700" b="1" i="1" dirty="0">
                <a:latin typeface="Cambria" panose="02040503050406030204" pitchFamily="18" charset="0"/>
              </a:rPr>
              <a:t>sagittal diameter</a:t>
            </a:r>
            <a:r>
              <a:rPr lang="sr-Latn-CS" altLang="en-US" sz="1700" b="1" i="1" dirty="0"/>
              <a:t>:   6 – 7</a:t>
            </a:r>
            <a:r>
              <a:rPr lang="en-GB" altLang="en-US" sz="1700" b="1" i="1" dirty="0"/>
              <a:t> </a:t>
            </a:r>
            <a:r>
              <a:rPr lang="en-GB" altLang="en-US" sz="1700" b="1" i="1" dirty="0">
                <a:latin typeface="Cambria" panose="02040503050406030204" pitchFamily="18" charset="0"/>
              </a:rPr>
              <a:t>cm</a:t>
            </a:r>
            <a:endParaRPr lang="sr-Latn-CS" altLang="en-US" sz="1700" b="1" i="1" dirty="0"/>
          </a:p>
          <a:p>
            <a:pPr eaLnBrk="1" hangingPunct="1">
              <a:buFontTx/>
              <a:buNone/>
              <a:defRPr/>
            </a:pPr>
            <a:r>
              <a:rPr lang="sr-Latn-CS" altLang="en-US" sz="1700" b="1" i="1" dirty="0"/>
              <a:t>	</a:t>
            </a:r>
            <a:r>
              <a:rPr lang="en-GB" altLang="en-US" sz="1700" b="1" i="1" dirty="0">
                <a:latin typeface="Cambria" panose="02040503050406030204" pitchFamily="18" charset="0"/>
              </a:rPr>
              <a:t>transversal diameter</a:t>
            </a:r>
            <a:r>
              <a:rPr lang="sr-Latn-CS" altLang="en-US" sz="1700" b="1" i="1" dirty="0"/>
              <a:t>:   11 – 12</a:t>
            </a:r>
            <a:r>
              <a:rPr lang="en-GB" altLang="en-US" sz="1700" b="1" i="1" dirty="0"/>
              <a:t> </a:t>
            </a:r>
            <a:r>
              <a:rPr lang="en-GB" altLang="en-US" sz="1700" b="1" i="1" dirty="0">
                <a:latin typeface="Cambria" panose="02040503050406030204" pitchFamily="18" charset="0"/>
              </a:rPr>
              <a:t>cm</a:t>
            </a:r>
            <a:endParaRPr lang="sr-Latn-CS" altLang="en-US" sz="1700" b="1" i="1" dirty="0"/>
          </a:p>
          <a:p>
            <a:pPr eaLnBrk="1" hangingPunct="1">
              <a:buFontTx/>
              <a:buNone/>
              <a:defRPr/>
            </a:pPr>
            <a:r>
              <a:rPr lang="sr-Latn-CS" altLang="en-US" sz="1700" b="1" i="1" dirty="0"/>
              <a:t>	- </a:t>
            </a:r>
            <a:r>
              <a:rPr lang="en-GB" altLang="en-US" sz="1700" b="1" i="1" dirty="0">
                <a:latin typeface="Cambria" panose="02040503050406030204" pitchFamily="18" charset="0"/>
              </a:rPr>
              <a:t>the plane of the superior thoracic aperture </a:t>
            </a:r>
          </a:p>
          <a:p>
            <a:pPr eaLnBrk="1" hangingPunct="1">
              <a:buFontTx/>
              <a:buNone/>
              <a:defRPr/>
            </a:pPr>
            <a:r>
              <a:rPr lang="en-GB" altLang="en-US" sz="1700" b="1" i="1" dirty="0">
                <a:latin typeface="Cambria" panose="02040503050406030204" pitchFamily="18" charset="0"/>
              </a:rPr>
              <a:t>       is inclined 30-35º in relation to the horizontal</a:t>
            </a:r>
          </a:p>
          <a:p>
            <a:pPr eaLnBrk="1" hangingPunct="1">
              <a:buFontTx/>
              <a:buNone/>
              <a:defRPr/>
            </a:pPr>
            <a:r>
              <a:rPr lang="en-GB" altLang="en-US" sz="1700" b="1" i="1" dirty="0">
                <a:latin typeface="Cambria" panose="02040503050406030204" pitchFamily="18" charset="0"/>
              </a:rPr>
              <a:t>       plane that passes through the incisura</a:t>
            </a:r>
          </a:p>
          <a:p>
            <a:pPr eaLnBrk="1" hangingPunct="1">
              <a:buFontTx/>
              <a:buNone/>
              <a:defRPr/>
            </a:pPr>
            <a:r>
              <a:rPr lang="en-GB" altLang="en-US" sz="1700" b="1" i="1" dirty="0">
                <a:latin typeface="Cambria" panose="02040503050406030204" pitchFamily="18" charset="0"/>
              </a:rPr>
              <a:t>        jugularis and the body of Th3</a:t>
            </a:r>
            <a:r>
              <a:rPr lang="sr-Latn-CS" altLang="en-US" sz="1900" b="1" i="1" dirty="0"/>
              <a:t> </a:t>
            </a:r>
            <a:endParaRPr lang="en-GB" altLang="en-US" sz="1900" b="1" i="1" dirty="0"/>
          </a:p>
          <a:p>
            <a:pPr eaLnBrk="1" hangingPunct="1">
              <a:buFontTx/>
              <a:buNone/>
              <a:defRPr/>
            </a:pPr>
            <a:r>
              <a:rPr lang="en-GB" sz="2000" u="sng" dirty="0" err="1"/>
              <a:t>Boudaries</a:t>
            </a:r>
            <a:endParaRPr lang="en-GB" sz="2000" u="sng" dirty="0"/>
          </a:p>
          <a:p>
            <a:pPr eaLnBrk="1" hangingPunct="1">
              <a:buFontTx/>
              <a:buNone/>
              <a:defRPr/>
            </a:pPr>
            <a:r>
              <a:rPr lang="en-GB" sz="2000" b="1" dirty="0"/>
              <a:t>Posteriorly:</a:t>
            </a:r>
            <a:br>
              <a:rPr lang="en-GB" sz="2000" b="1" dirty="0"/>
            </a:br>
            <a:r>
              <a:rPr lang="en-GB" sz="2000" b="1" dirty="0"/>
              <a:t>-  </a:t>
            </a:r>
            <a:r>
              <a:rPr lang="en-GB" sz="2000" dirty="0"/>
              <a:t>by vertebra T1, the body of which protrudes anteriorly into the opening.</a:t>
            </a:r>
          </a:p>
          <a:p>
            <a:pPr eaLnBrk="1" hangingPunct="1">
              <a:buFontTx/>
              <a:buNone/>
              <a:defRPr/>
            </a:pPr>
            <a:r>
              <a:rPr lang="en-GB" sz="2000" b="1" dirty="0"/>
              <a:t>Laterally</a:t>
            </a:r>
            <a:r>
              <a:rPr lang="en-GB" sz="2000" dirty="0"/>
              <a:t>:</a:t>
            </a:r>
          </a:p>
          <a:p>
            <a:pPr eaLnBrk="1" hangingPunct="1">
              <a:spcBef>
                <a:spcPts val="0"/>
              </a:spcBef>
              <a:buFontTx/>
              <a:buNone/>
              <a:defRPr/>
            </a:pPr>
            <a:r>
              <a:rPr lang="en-GB" sz="2000" dirty="0"/>
              <a:t>     - by the 1st pair of ribs and their costal cartilages</a:t>
            </a:r>
          </a:p>
          <a:p>
            <a:pPr eaLnBrk="1" hangingPunct="1">
              <a:spcBef>
                <a:spcPts val="0"/>
              </a:spcBef>
              <a:buFontTx/>
              <a:buNone/>
              <a:defRPr/>
            </a:pPr>
            <a:r>
              <a:rPr lang="en-GB" sz="2000" b="1" dirty="0"/>
              <a:t>Anteriorly</a:t>
            </a:r>
            <a:r>
              <a:rPr lang="en-GB" sz="2000" dirty="0"/>
              <a:t>:</a:t>
            </a:r>
          </a:p>
          <a:p>
            <a:pPr eaLnBrk="1" hangingPunct="1">
              <a:spcBef>
                <a:spcPts val="0"/>
              </a:spcBef>
              <a:buFontTx/>
              <a:buNone/>
              <a:defRPr/>
            </a:pPr>
            <a:r>
              <a:rPr lang="en-GB" sz="2000" dirty="0"/>
              <a:t>     -  by the superior border of the manubrium.</a:t>
            </a:r>
            <a:endParaRPr lang="sr-Latn-CS" altLang="en-US" sz="1900" b="1" i="1" u="sng" dirty="0"/>
          </a:p>
        </p:txBody>
      </p:sp>
      <p:pic>
        <p:nvPicPr>
          <p:cNvPr id="12291" name="Picture 7" descr="0006 apertura zidovi"/>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993250" y="1435099"/>
            <a:ext cx="4041213" cy="4233863"/>
          </a:xfrm>
        </p:spPr>
      </p:pic>
      <p:sp>
        <p:nvSpPr>
          <p:cNvPr id="13316" name="AutoShape 8"/>
          <p:cNvSpPr>
            <a:spLocks noChangeArrowheads="1"/>
          </p:cNvSpPr>
          <p:nvPr/>
        </p:nvSpPr>
        <p:spPr bwMode="auto">
          <a:xfrm>
            <a:off x="6300192" y="476672"/>
            <a:ext cx="215900" cy="863600"/>
          </a:xfrm>
          <a:prstGeom prst="downArrow">
            <a:avLst>
              <a:gd name="adj1" fmla="val 50000"/>
              <a:gd name="adj2" fmla="val 100000"/>
            </a:avLst>
          </a:prstGeom>
          <a:solidFill>
            <a:srgbClr val="800000"/>
          </a:solidFill>
          <a:ln w="9525" cmpd="sng">
            <a:solidFill>
              <a:schemeClr val="tx1"/>
            </a:solidFill>
            <a:miter lim="800000"/>
            <a:headEnd/>
            <a:tailEnd/>
          </a:ln>
        </p:spPr>
        <p:txBody>
          <a:bodyPr wrap="none"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endParaRPr lang="sr-Latn-CS" altLang="en-US">
              <a:effectLst>
                <a:outerShdw blurRad="38100" dist="38100" dir="2700000" algn="tl">
                  <a:srgbClr val="FFFFFF"/>
                </a:outerShdw>
              </a:effectLst>
            </a:endParaRPr>
          </a:p>
        </p:txBody>
      </p:sp>
      <p:sp>
        <p:nvSpPr>
          <p:cNvPr id="13317" name="AutoShape 9"/>
          <p:cNvSpPr>
            <a:spLocks noChangeArrowheads="1"/>
          </p:cNvSpPr>
          <p:nvPr/>
        </p:nvSpPr>
        <p:spPr bwMode="auto">
          <a:xfrm rot="10800000">
            <a:off x="6227167" y="3933056"/>
            <a:ext cx="288925" cy="792163"/>
          </a:xfrm>
          <a:prstGeom prst="downArrow">
            <a:avLst>
              <a:gd name="adj1" fmla="val 50000"/>
              <a:gd name="adj2" fmla="val 68544"/>
            </a:avLst>
          </a:prstGeom>
          <a:solidFill>
            <a:srgbClr val="800000"/>
          </a:solidFill>
          <a:ln w="9525" cmpd="sng">
            <a:solidFill>
              <a:schemeClr val="tx1"/>
            </a:solidFill>
            <a:miter lim="800000"/>
            <a:headEnd/>
            <a:tailEnd/>
          </a:ln>
        </p:spPr>
        <p:txBody>
          <a:bodyPr wrap="none"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endParaRPr lang="sr-Latn-CS" altLang="en-US" dirty="0">
              <a:effectLst>
                <a:outerShdw blurRad="38100" dist="38100" dir="2700000" algn="tl">
                  <a:srgbClr val="FFFFFF"/>
                </a:outerShdw>
              </a:effectLst>
            </a:endParaRPr>
          </a:p>
        </p:txBody>
      </p:sp>
    </p:spTree>
    <p:custDataLst>
      <p:tags r:id="rId1"/>
    </p:custDataLst>
    <p:extLst>
      <p:ext uri="{BB962C8B-B14F-4D97-AF65-F5344CB8AC3E}">
        <p14:creationId xmlns:p14="http://schemas.microsoft.com/office/powerpoint/2010/main" val="3035694324"/>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3314">
                                            <p:txEl>
                                              <p:pRg st="2" end="2"/>
                                            </p:txEl>
                                          </p:spTgt>
                                        </p:tgtEl>
                                        <p:attrNameLst>
                                          <p:attrName>style.visibility</p:attrName>
                                        </p:attrNameLst>
                                      </p:cBhvr>
                                      <p:to>
                                        <p:strVal val="visible"/>
                                      </p:to>
                                    </p:set>
                                    <p:anim calcmode="lin" valueType="num">
                                      <p:cBhvr>
                                        <p:cTn id="7" dur="500" fill="hold"/>
                                        <p:tgtEl>
                                          <p:spTgt spid="13314">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13314">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13314">
                                            <p:txEl>
                                              <p:pRg st="2" end="2"/>
                                            </p:txEl>
                                          </p:spTgt>
                                        </p:tgtEl>
                                        <p:attrNameLst>
                                          <p:attrName>style.rotation</p:attrName>
                                        </p:attrNameLst>
                                      </p:cBhvr>
                                      <p:tavLst>
                                        <p:tav tm="0">
                                          <p:val>
                                            <p:fltVal val="90"/>
                                          </p:val>
                                        </p:tav>
                                        <p:tav tm="100000">
                                          <p:val>
                                            <p:fltVal val="0"/>
                                          </p:val>
                                        </p:tav>
                                      </p:tavLst>
                                    </p:anim>
                                    <p:animEffect transition="in" filter="fade">
                                      <p:cBhvr>
                                        <p:cTn id="10" dur="500"/>
                                        <p:tgtEl>
                                          <p:spTgt spid="1331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3314">
                                            <p:txEl>
                                              <p:pRg st="3" end="3"/>
                                            </p:txEl>
                                          </p:spTgt>
                                        </p:tgtEl>
                                        <p:attrNameLst>
                                          <p:attrName>style.visibility</p:attrName>
                                        </p:attrNameLst>
                                      </p:cBhvr>
                                      <p:to>
                                        <p:strVal val="visible"/>
                                      </p:to>
                                    </p:set>
                                    <p:anim calcmode="lin" valueType="num">
                                      <p:cBhvr>
                                        <p:cTn id="15" dur="500" fill="hold"/>
                                        <p:tgtEl>
                                          <p:spTgt spid="13314">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13314">
                                            <p:txEl>
                                              <p:pRg st="3" end="3"/>
                                            </p:txEl>
                                          </p:spTgt>
                                        </p:tgtEl>
                                        <p:attrNameLst>
                                          <p:attrName>ppt_h</p:attrName>
                                        </p:attrNameLst>
                                      </p:cBhvr>
                                      <p:tavLst>
                                        <p:tav tm="0">
                                          <p:val>
                                            <p:fltVal val="0"/>
                                          </p:val>
                                        </p:tav>
                                        <p:tav tm="100000">
                                          <p:val>
                                            <p:strVal val="#ppt_h"/>
                                          </p:val>
                                        </p:tav>
                                      </p:tavLst>
                                    </p:anim>
                                    <p:anim calcmode="lin" valueType="num">
                                      <p:cBhvr>
                                        <p:cTn id="17" dur="500" fill="hold"/>
                                        <p:tgtEl>
                                          <p:spTgt spid="13314">
                                            <p:txEl>
                                              <p:pRg st="3" end="3"/>
                                            </p:txEl>
                                          </p:spTgt>
                                        </p:tgtEl>
                                        <p:attrNameLst>
                                          <p:attrName>style.rotation</p:attrName>
                                        </p:attrNameLst>
                                      </p:cBhvr>
                                      <p:tavLst>
                                        <p:tav tm="0">
                                          <p:val>
                                            <p:fltVal val="90"/>
                                          </p:val>
                                        </p:tav>
                                        <p:tav tm="100000">
                                          <p:val>
                                            <p:fltVal val="0"/>
                                          </p:val>
                                        </p:tav>
                                      </p:tavLst>
                                    </p:anim>
                                    <p:animEffect transition="in" filter="fade">
                                      <p:cBhvr>
                                        <p:cTn id="18" dur="500"/>
                                        <p:tgtEl>
                                          <p:spTgt spid="13314">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13314">
                                            <p:txEl>
                                              <p:pRg st="4" end="4"/>
                                            </p:txEl>
                                          </p:spTgt>
                                        </p:tgtEl>
                                        <p:attrNameLst>
                                          <p:attrName>style.visibility</p:attrName>
                                        </p:attrNameLst>
                                      </p:cBhvr>
                                      <p:to>
                                        <p:strVal val="visible"/>
                                      </p:to>
                                    </p:set>
                                    <p:anim calcmode="lin" valueType="num">
                                      <p:cBhvr>
                                        <p:cTn id="23" dur="500" fill="hold"/>
                                        <p:tgtEl>
                                          <p:spTgt spid="13314">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13314">
                                            <p:txEl>
                                              <p:pRg st="4" end="4"/>
                                            </p:txEl>
                                          </p:spTgt>
                                        </p:tgtEl>
                                        <p:attrNameLst>
                                          <p:attrName>ppt_h</p:attrName>
                                        </p:attrNameLst>
                                      </p:cBhvr>
                                      <p:tavLst>
                                        <p:tav tm="0">
                                          <p:val>
                                            <p:fltVal val="0"/>
                                          </p:val>
                                        </p:tav>
                                        <p:tav tm="100000">
                                          <p:val>
                                            <p:strVal val="#ppt_h"/>
                                          </p:val>
                                        </p:tav>
                                      </p:tavLst>
                                    </p:anim>
                                    <p:anim calcmode="lin" valueType="num">
                                      <p:cBhvr>
                                        <p:cTn id="25" dur="500" fill="hold"/>
                                        <p:tgtEl>
                                          <p:spTgt spid="13314">
                                            <p:txEl>
                                              <p:pRg st="4" end="4"/>
                                            </p:txEl>
                                          </p:spTgt>
                                        </p:tgtEl>
                                        <p:attrNameLst>
                                          <p:attrName>style.rotation</p:attrName>
                                        </p:attrNameLst>
                                      </p:cBhvr>
                                      <p:tavLst>
                                        <p:tav tm="0">
                                          <p:val>
                                            <p:fltVal val="90"/>
                                          </p:val>
                                        </p:tav>
                                        <p:tav tm="100000">
                                          <p:val>
                                            <p:fltVal val="0"/>
                                          </p:val>
                                        </p:tav>
                                      </p:tavLst>
                                    </p:anim>
                                    <p:animEffect transition="in" filter="fade">
                                      <p:cBhvr>
                                        <p:cTn id="26" dur="500"/>
                                        <p:tgtEl>
                                          <p:spTgt spid="13314">
                                            <p:txEl>
                                              <p:pRg st="4" end="4"/>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13314">
                                            <p:txEl>
                                              <p:pRg st="5" end="5"/>
                                            </p:txEl>
                                          </p:spTgt>
                                        </p:tgtEl>
                                        <p:attrNameLst>
                                          <p:attrName>style.visibility</p:attrName>
                                        </p:attrNameLst>
                                      </p:cBhvr>
                                      <p:to>
                                        <p:strVal val="visible"/>
                                      </p:to>
                                    </p:set>
                                    <p:anim calcmode="lin" valueType="num">
                                      <p:cBhvr>
                                        <p:cTn id="31" dur="500" fill="hold"/>
                                        <p:tgtEl>
                                          <p:spTgt spid="13314">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13314">
                                            <p:txEl>
                                              <p:pRg st="5" end="5"/>
                                            </p:txEl>
                                          </p:spTgt>
                                        </p:tgtEl>
                                        <p:attrNameLst>
                                          <p:attrName>ppt_h</p:attrName>
                                        </p:attrNameLst>
                                      </p:cBhvr>
                                      <p:tavLst>
                                        <p:tav tm="0">
                                          <p:val>
                                            <p:fltVal val="0"/>
                                          </p:val>
                                        </p:tav>
                                        <p:tav tm="100000">
                                          <p:val>
                                            <p:strVal val="#ppt_h"/>
                                          </p:val>
                                        </p:tav>
                                      </p:tavLst>
                                    </p:anim>
                                    <p:anim calcmode="lin" valueType="num">
                                      <p:cBhvr>
                                        <p:cTn id="33" dur="500" fill="hold"/>
                                        <p:tgtEl>
                                          <p:spTgt spid="13314">
                                            <p:txEl>
                                              <p:pRg st="5" end="5"/>
                                            </p:txEl>
                                          </p:spTgt>
                                        </p:tgtEl>
                                        <p:attrNameLst>
                                          <p:attrName>style.rotation</p:attrName>
                                        </p:attrNameLst>
                                      </p:cBhvr>
                                      <p:tavLst>
                                        <p:tav tm="0">
                                          <p:val>
                                            <p:fltVal val="90"/>
                                          </p:val>
                                        </p:tav>
                                        <p:tav tm="100000">
                                          <p:val>
                                            <p:fltVal val="0"/>
                                          </p:val>
                                        </p:tav>
                                      </p:tavLst>
                                    </p:anim>
                                    <p:animEffect transition="in" filter="fade">
                                      <p:cBhvr>
                                        <p:cTn id="34" dur="500"/>
                                        <p:tgtEl>
                                          <p:spTgt spid="13314">
                                            <p:txEl>
                                              <p:pRg st="5" end="5"/>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13314">
                                            <p:txEl>
                                              <p:pRg st="6" end="6"/>
                                            </p:txEl>
                                          </p:spTgt>
                                        </p:tgtEl>
                                        <p:attrNameLst>
                                          <p:attrName>style.visibility</p:attrName>
                                        </p:attrNameLst>
                                      </p:cBhvr>
                                      <p:to>
                                        <p:strVal val="visible"/>
                                      </p:to>
                                    </p:set>
                                    <p:anim calcmode="lin" valueType="num">
                                      <p:cBhvr>
                                        <p:cTn id="39" dur="500" fill="hold"/>
                                        <p:tgtEl>
                                          <p:spTgt spid="13314">
                                            <p:txEl>
                                              <p:pRg st="6" end="6"/>
                                            </p:txEl>
                                          </p:spTgt>
                                        </p:tgtEl>
                                        <p:attrNameLst>
                                          <p:attrName>ppt_w</p:attrName>
                                        </p:attrNameLst>
                                      </p:cBhvr>
                                      <p:tavLst>
                                        <p:tav tm="0">
                                          <p:val>
                                            <p:fltVal val="0"/>
                                          </p:val>
                                        </p:tav>
                                        <p:tav tm="100000">
                                          <p:val>
                                            <p:strVal val="#ppt_w"/>
                                          </p:val>
                                        </p:tav>
                                      </p:tavLst>
                                    </p:anim>
                                    <p:anim calcmode="lin" valueType="num">
                                      <p:cBhvr>
                                        <p:cTn id="40" dur="500" fill="hold"/>
                                        <p:tgtEl>
                                          <p:spTgt spid="13314">
                                            <p:txEl>
                                              <p:pRg st="6" end="6"/>
                                            </p:txEl>
                                          </p:spTgt>
                                        </p:tgtEl>
                                        <p:attrNameLst>
                                          <p:attrName>ppt_h</p:attrName>
                                        </p:attrNameLst>
                                      </p:cBhvr>
                                      <p:tavLst>
                                        <p:tav tm="0">
                                          <p:val>
                                            <p:fltVal val="0"/>
                                          </p:val>
                                        </p:tav>
                                        <p:tav tm="100000">
                                          <p:val>
                                            <p:strVal val="#ppt_h"/>
                                          </p:val>
                                        </p:tav>
                                      </p:tavLst>
                                    </p:anim>
                                    <p:anim calcmode="lin" valueType="num">
                                      <p:cBhvr>
                                        <p:cTn id="41" dur="500" fill="hold"/>
                                        <p:tgtEl>
                                          <p:spTgt spid="13314">
                                            <p:txEl>
                                              <p:pRg st="6" end="6"/>
                                            </p:txEl>
                                          </p:spTgt>
                                        </p:tgtEl>
                                        <p:attrNameLst>
                                          <p:attrName>style.rotation</p:attrName>
                                        </p:attrNameLst>
                                      </p:cBhvr>
                                      <p:tavLst>
                                        <p:tav tm="0">
                                          <p:val>
                                            <p:fltVal val="90"/>
                                          </p:val>
                                        </p:tav>
                                        <p:tav tm="100000">
                                          <p:val>
                                            <p:fltVal val="0"/>
                                          </p:val>
                                        </p:tav>
                                      </p:tavLst>
                                    </p:anim>
                                    <p:animEffect transition="in" filter="fade">
                                      <p:cBhvr>
                                        <p:cTn id="42" dur="500"/>
                                        <p:tgtEl>
                                          <p:spTgt spid="1331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13314">
                                            <p:txEl>
                                              <p:pRg st="7" end="7"/>
                                            </p:txEl>
                                          </p:spTgt>
                                        </p:tgtEl>
                                        <p:attrNameLst>
                                          <p:attrName>style.visibility</p:attrName>
                                        </p:attrNameLst>
                                      </p:cBhvr>
                                      <p:to>
                                        <p:strVal val="visible"/>
                                      </p:to>
                                    </p:set>
                                    <p:anim calcmode="lin" valueType="num">
                                      <p:cBhvr>
                                        <p:cTn id="47" dur="500" fill="hold"/>
                                        <p:tgtEl>
                                          <p:spTgt spid="13314">
                                            <p:txEl>
                                              <p:pRg st="7" end="7"/>
                                            </p:txEl>
                                          </p:spTgt>
                                        </p:tgtEl>
                                        <p:attrNameLst>
                                          <p:attrName>ppt_w</p:attrName>
                                        </p:attrNameLst>
                                      </p:cBhvr>
                                      <p:tavLst>
                                        <p:tav tm="0">
                                          <p:val>
                                            <p:fltVal val="0"/>
                                          </p:val>
                                        </p:tav>
                                        <p:tav tm="100000">
                                          <p:val>
                                            <p:strVal val="#ppt_w"/>
                                          </p:val>
                                        </p:tav>
                                      </p:tavLst>
                                    </p:anim>
                                    <p:anim calcmode="lin" valueType="num">
                                      <p:cBhvr>
                                        <p:cTn id="48" dur="500" fill="hold"/>
                                        <p:tgtEl>
                                          <p:spTgt spid="13314">
                                            <p:txEl>
                                              <p:pRg st="7" end="7"/>
                                            </p:txEl>
                                          </p:spTgt>
                                        </p:tgtEl>
                                        <p:attrNameLst>
                                          <p:attrName>ppt_h</p:attrName>
                                        </p:attrNameLst>
                                      </p:cBhvr>
                                      <p:tavLst>
                                        <p:tav tm="0">
                                          <p:val>
                                            <p:fltVal val="0"/>
                                          </p:val>
                                        </p:tav>
                                        <p:tav tm="100000">
                                          <p:val>
                                            <p:strVal val="#ppt_h"/>
                                          </p:val>
                                        </p:tav>
                                      </p:tavLst>
                                    </p:anim>
                                    <p:anim calcmode="lin" valueType="num">
                                      <p:cBhvr>
                                        <p:cTn id="49" dur="500" fill="hold"/>
                                        <p:tgtEl>
                                          <p:spTgt spid="13314">
                                            <p:txEl>
                                              <p:pRg st="7" end="7"/>
                                            </p:txEl>
                                          </p:spTgt>
                                        </p:tgtEl>
                                        <p:attrNameLst>
                                          <p:attrName>style.rotation</p:attrName>
                                        </p:attrNameLst>
                                      </p:cBhvr>
                                      <p:tavLst>
                                        <p:tav tm="0">
                                          <p:val>
                                            <p:fltVal val="90"/>
                                          </p:val>
                                        </p:tav>
                                        <p:tav tm="100000">
                                          <p:val>
                                            <p:fltVal val="0"/>
                                          </p:val>
                                        </p:tav>
                                      </p:tavLst>
                                    </p:anim>
                                    <p:animEffect transition="in" filter="fade">
                                      <p:cBhvr>
                                        <p:cTn id="50" dur="500"/>
                                        <p:tgtEl>
                                          <p:spTgt spid="13314">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13314">
                                            <p:txEl>
                                              <p:pRg st="8" end="8"/>
                                            </p:txEl>
                                          </p:spTgt>
                                        </p:tgtEl>
                                        <p:attrNameLst>
                                          <p:attrName>style.visibility</p:attrName>
                                        </p:attrNameLst>
                                      </p:cBhvr>
                                      <p:to>
                                        <p:strVal val="visible"/>
                                      </p:to>
                                    </p:set>
                                    <p:anim calcmode="lin" valueType="num">
                                      <p:cBhvr>
                                        <p:cTn id="55" dur="500" fill="hold"/>
                                        <p:tgtEl>
                                          <p:spTgt spid="13314">
                                            <p:txEl>
                                              <p:pRg st="8" end="8"/>
                                            </p:txEl>
                                          </p:spTgt>
                                        </p:tgtEl>
                                        <p:attrNameLst>
                                          <p:attrName>ppt_w</p:attrName>
                                        </p:attrNameLst>
                                      </p:cBhvr>
                                      <p:tavLst>
                                        <p:tav tm="0">
                                          <p:val>
                                            <p:fltVal val="0"/>
                                          </p:val>
                                        </p:tav>
                                        <p:tav tm="100000">
                                          <p:val>
                                            <p:strVal val="#ppt_w"/>
                                          </p:val>
                                        </p:tav>
                                      </p:tavLst>
                                    </p:anim>
                                    <p:anim calcmode="lin" valueType="num">
                                      <p:cBhvr>
                                        <p:cTn id="56" dur="500" fill="hold"/>
                                        <p:tgtEl>
                                          <p:spTgt spid="13314">
                                            <p:txEl>
                                              <p:pRg st="8" end="8"/>
                                            </p:txEl>
                                          </p:spTgt>
                                        </p:tgtEl>
                                        <p:attrNameLst>
                                          <p:attrName>ppt_h</p:attrName>
                                        </p:attrNameLst>
                                      </p:cBhvr>
                                      <p:tavLst>
                                        <p:tav tm="0">
                                          <p:val>
                                            <p:fltVal val="0"/>
                                          </p:val>
                                        </p:tav>
                                        <p:tav tm="100000">
                                          <p:val>
                                            <p:strVal val="#ppt_h"/>
                                          </p:val>
                                        </p:tav>
                                      </p:tavLst>
                                    </p:anim>
                                    <p:anim calcmode="lin" valueType="num">
                                      <p:cBhvr>
                                        <p:cTn id="57" dur="500" fill="hold"/>
                                        <p:tgtEl>
                                          <p:spTgt spid="13314">
                                            <p:txEl>
                                              <p:pRg st="8" end="8"/>
                                            </p:txEl>
                                          </p:spTgt>
                                        </p:tgtEl>
                                        <p:attrNameLst>
                                          <p:attrName>style.rotation</p:attrName>
                                        </p:attrNameLst>
                                      </p:cBhvr>
                                      <p:tavLst>
                                        <p:tav tm="0">
                                          <p:val>
                                            <p:fltVal val="90"/>
                                          </p:val>
                                        </p:tav>
                                        <p:tav tm="100000">
                                          <p:val>
                                            <p:fltVal val="0"/>
                                          </p:val>
                                        </p:tav>
                                      </p:tavLst>
                                    </p:anim>
                                    <p:animEffect transition="in" filter="fade">
                                      <p:cBhvr>
                                        <p:cTn id="58" dur="500"/>
                                        <p:tgtEl>
                                          <p:spTgt spid="13314">
                                            <p:txEl>
                                              <p:pRg st="8" end="8"/>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13314">
                                            <p:txEl>
                                              <p:pRg st="9" end="9"/>
                                            </p:txEl>
                                          </p:spTgt>
                                        </p:tgtEl>
                                        <p:attrNameLst>
                                          <p:attrName>style.visibility</p:attrName>
                                        </p:attrNameLst>
                                      </p:cBhvr>
                                      <p:to>
                                        <p:strVal val="visible"/>
                                      </p:to>
                                    </p:set>
                                    <p:anim calcmode="lin" valueType="num">
                                      <p:cBhvr>
                                        <p:cTn id="63" dur="500" fill="hold"/>
                                        <p:tgtEl>
                                          <p:spTgt spid="13314">
                                            <p:txEl>
                                              <p:pRg st="9" end="9"/>
                                            </p:txEl>
                                          </p:spTgt>
                                        </p:tgtEl>
                                        <p:attrNameLst>
                                          <p:attrName>ppt_w</p:attrName>
                                        </p:attrNameLst>
                                      </p:cBhvr>
                                      <p:tavLst>
                                        <p:tav tm="0">
                                          <p:val>
                                            <p:fltVal val="0"/>
                                          </p:val>
                                        </p:tav>
                                        <p:tav tm="100000">
                                          <p:val>
                                            <p:strVal val="#ppt_w"/>
                                          </p:val>
                                        </p:tav>
                                      </p:tavLst>
                                    </p:anim>
                                    <p:anim calcmode="lin" valueType="num">
                                      <p:cBhvr>
                                        <p:cTn id="64" dur="500" fill="hold"/>
                                        <p:tgtEl>
                                          <p:spTgt spid="13314">
                                            <p:txEl>
                                              <p:pRg st="9" end="9"/>
                                            </p:txEl>
                                          </p:spTgt>
                                        </p:tgtEl>
                                        <p:attrNameLst>
                                          <p:attrName>ppt_h</p:attrName>
                                        </p:attrNameLst>
                                      </p:cBhvr>
                                      <p:tavLst>
                                        <p:tav tm="0">
                                          <p:val>
                                            <p:fltVal val="0"/>
                                          </p:val>
                                        </p:tav>
                                        <p:tav tm="100000">
                                          <p:val>
                                            <p:strVal val="#ppt_h"/>
                                          </p:val>
                                        </p:tav>
                                      </p:tavLst>
                                    </p:anim>
                                    <p:anim calcmode="lin" valueType="num">
                                      <p:cBhvr>
                                        <p:cTn id="65" dur="500" fill="hold"/>
                                        <p:tgtEl>
                                          <p:spTgt spid="13314">
                                            <p:txEl>
                                              <p:pRg st="9" end="9"/>
                                            </p:txEl>
                                          </p:spTgt>
                                        </p:tgtEl>
                                        <p:attrNameLst>
                                          <p:attrName>style.rotation</p:attrName>
                                        </p:attrNameLst>
                                      </p:cBhvr>
                                      <p:tavLst>
                                        <p:tav tm="0">
                                          <p:val>
                                            <p:fltVal val="90"/>
                                          </p:val>
                                        </p:tav>
                                        <p:tav tm="100000">
                                          <p:val>
                                            <p:fltVal val="0"/>
                                          </p:val>
                                        </p:tav>
                                      </p:tavLst>
                                    </p:anim>
                                    <p:animEffect transition="in" filter="fade">
                                      <p:cBhvr>
                                        <p:cTn id="66" dur="500"/>
                                        <p:tgtEl>
                                          <p:spTgt spid="13314">
                                            <p:txEl>
                                              <p:pRg st="9" end="9"/>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13314">
                                            <p:txEl>
                                              <p:pRg st="10" end="10"/>
                                            </p:txEl>
                                          </p:spTgt>
                                        </p:tgtEl>
                                        <p:attrNameLst>
                                          <p:attrName>style.visibility</p:attrName>
                                        </p:attrNameLst>
                                      </p:cBhvr>
                                      <p:to>
                                        <p:strVal val="visible"/>
                                      </p:to>
                                    </p:set>
                                    <p:anim calcmode="lin" valueType="num">
                                      <p:cBhvr>
                                        <p:cTn id="71" dur="500" fill="hold"/>
                                        <p:tgtEl>
                                          <p:spTgt spid="13314">
                                            <p:txEl>
                                              <p:pRg st="10" end="10"/>
                                            </p:txEl>
                                          </p:spTgt>
                                        </p:tgtEl>
                                        <p:attrNameLst>
                                          <p:attrName>ppt_w</p:attrName>
                                        </p:attrNameLst>
                                      </p:cBhvr>
                                      <p:tavLst>
                                        <p:tav tm="0">
                                          <p:val>
                                            <p:fltVal val="0"/>
                                          </p:val>
                                        </p:tav>
                                        <p:tav tm="100000">
                                          <p:val>
                                            <p:strVal val="#ppt_w"/>
                                          </p:val>
                                        </p:tav>
                                      </p:tavLst>
                                    </p:anim>
                                    <p:anim calcmode="lin" valueType="num">
                                      <p:cBhvr>
                                        <p:cTn id="72" dur="500" fill="hold"/>
                                        <p:tgtEl>
                                          <p:spTgt spid="13314">
                                            <p:txEl>
                                              <p:pRg st="10" end="10"/>
                                            </p:txEl>
                                          </p:spTgt>
                                        </p:tgtEl>
                                        <p:attrNameLst>
                                          <p:attrName>ppt_h</p:attrName>
                                        </p:attrNameLst>
                                      </p:cBhvr>
                                      <p:tavLst>
                                        <p:tav tm="0">
                                          <p:val>
                                            <p:fltVal val="0"/>
                                          </p:val>
                                        </p:tav>
                                        <p:tav tm="100000">
                                          <p:val>
                                            <p:strVal val="#ppt_h"/>
                                          </p:val>
                                        </p:tav>
                                      </p:tavLst>
                                    </p:anim>
                                    <p:anim calcmode="lin" valueType="num">
                                      <p:cBhvr>
                                        <p:cTn id="73" dur="500" fill="hold"/>
                                        <p:tgtEl>
                                          <p:spTgt spid="13314">
                                            <p:txEl>
                                              <p:pRg st="10" end="10"/>
                                            </p:txEl>
                                          </p:spTgt>
                                        </p:tgtEl>
                                        <p:attrNameLst>
                                          <p:attrName>style.rotation</p:attrName>
                                        </p:attrNameLst>
                                      </p:cBhvr>
                                      <p:tavLst>
                                        <p:tav tm="0">
                                          <p:val>
                                            <p:fltVal val="90"/>
                                          </p:val>
                                        </p:tav>
                                        <p:tav tm="100000">
                                          <p:val>
                                            <p:fltVal val="0"/>
                                          </p:val>
                                        </p:tav>
                                      </p:tavLst>
                                    </p:anim>
                                    <p:animEffect transition="in" filter="fade">
                                      <p:cBhvr>
                                        <p:cTn id="74" dur="500"/>
                                        <p:tgtEl>
                                          <p:spTgt spid="13314">
                                            <p:txEl>
                                              <p:pRg st="10" end="1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13314">
                                            <p:txEl>
                                              <p:pRg st="11" end="11"/>
                                            </p:txEl>
                                          </p:spTgt>
                                        </p:tgtEl>
                                        <p:attrNameLst>
                                          <p:attrName>style.visibility</p:attrName>
                                        </p:attrNameLst>
                                      </p:cBhvr>
                                      <p:to>
                                        <p:strVal val="visible"/>
                                      </p:to>
                                    </p:set>
                                    <p:anim calcmode="lin" valueType="num">
                                      <p:cBhvr>
                                        <p:cTn id="79" dur="500" fill="hold"/>
                                        <p:tgtEl>
                                          <p:spTgt spid="13314">
                                            <p:txEl>
                                              <p:pRg st="11" end="11"/>
                                            </p:txEl>
                                          </p:spTgt>
                                        </p:tgtEl>
                                        <p:attrNameLst>
                                          <p:attrName>ppt_w</p:attrName>
                                        </p:attrNameLst>
                                      </p:cBhvr>
                                      <p:tavLst>
                                        <p:tav tm="0">
                                          <p:val>
                                            <p:fltVal val="0"/>
                                          </p:val>
                                        </p:tav>
                                        <p:tav tm="100000">
                                          <p:val>
                                            <p:strVal val="#ppt_w"/>
                                          </p:val>
                                        </p:tav>
                                      </p:tavLst>
                                    </p:anim>
                                    <p:anim calcmode="lin" valueType="num">
                                      <p:cBhvr>
                                        <p:cTn id="80" dur="500" fill="hold"/>
                                        <p:tgtEl>
                                          <p:spTgt spid="13314">
                                            <p:txEl>
                                              <p:pRg st="11" end="11"/>
                                            </p:txEl>
                                          </p:spTgt>
                                        </p:tgtEl>
                                        <p:attrNameLst>
                                          <p:attrName>ppt_h</p:attrName>
                                        </p:attrNameLst>
                                      </p:cBhvr>
                                      <p:tavLst>
                                        <p:tav tm="0">
                                          <p:val>
                                            <p:fltVal val="0"/>
                                          </p:val>
                                        </p:tav>
                                        <p:tav tm="100000">
                                          <p:val>
                                            <p:strVal val="#ppt_h"/>
                                          </p:val>
                                        </p:tav>
                                      </p:tavLst>
                                    </p:anim>
                                    <p:anim calcmode="lin" valueType="num">
                                      <p:cBhvr>
                                        <p:cTn id="81" dur="500" fill="hold"/>
                                        <p:tgtEl>
                                          <p:spTgt spid="13314">
                                            <p:txEl>
                                              <p:pRg st="11" end="11"/>
                                            </p:txEl>
                                          </p:spTgt>
                                        </p:tgtEl>
                                        <p:attrNameLst>
                                          <p:attrName>style.rotation</p:attrName>
                                        </p:attrNameLst>
                                      </p:cBhvr>
                                      <p:tavLst>
                                        <p:tav tm="0">
                                          <p:val>
                                            <p:fltVal val="90"/>
                                          </p:val>
                                        </p:tav>
                                        <p:tav tm="100000">
                                          <p:val>
                                            <p:fltVal val="0"/>
                                          </p:val>
                                        </p:tav>
                                      </p:tavLst>
                                    </p:anim>
                                    <p:animEffect transition="in" filter="fade">
                                      <p:cBhvr>
                                        <p:cTn id="82" dur="500"/>
                                        <p:tgtEl>
                                          <p:spTgt spid="13314">
                                            <p:txEl>
                                              <p:pRg st="11" end="1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13314">
                                            <p:txEl>
                                              <p:pRg st="12" end="12"/>
                                            </p:txEl>
                                          </p:spTgt>
                                        </p:tgtEl>
                                        <p:attrNameLst>
                                          <p:attrName>style.visibility</p:attrName>
                                        </p:attrNameLst>
                                      </p:cBhvr>
                                      <p:to>
                                        <p:strVal val="visible"/>
                                      </p:to>
                                    </p:set>
                                    <p:anim calcmode="lin" valueType="num">
                                      <p:cBhvr>
                                        <p:cTn id="87" dur="500" fill="hold"/>
                                        <p:tgtEl>
                                          <p:spTgt spid="13314">
                                            <p:txEl>
                                              <p:pRg st="12" end="12"/>
                                            </p:txEl>
                                          </p:spTgt>
                                        </p:tgtEl>
                                        <p:attrNameLst>
                                          <p:attrName>ppt_w</p:attrName>
                                        </p:attrNameLst>
                                      </p:cBhvr>
                                      <p:tavLst>
                                        <p:tav tm="0">
                                          <p:val>
                                            <p:fltVal val="0"/>
                                          </p:val>
                                        </p:tav>
                                        <p:tav tm="100000">
                                          <p:val>
                                            <p:strVal val="#ppt_w"/>
                                          </p:val>
                                        </p:tav>
                                      </p:tavLst>
                                    </p:anim>
                                    <p:anim calcmode="lin" valueType="num">
                                      <p:cBhvr>
                                        <p:cTn id="88" dur="500" fill="hold"/>
                                        <p:tgtEl>
                                          <p:spTgt spid="13314">
                                            <p:txEl>
                                              <p:pRg st="12" end="12"/>
                                            </p:txEl>
                                          </p:spTgt>
                                        </p:tgtEl>
                                        <p:attrNameLst>
                                          <p:attrName>ppt_h</p:attrName>
                                        </p:attrNameLst>
                                      </p:cBhvr>
                                      <p:tavLst>
                                        <p:tav tm="0">
                                          <p:val>
                                            <p:fltVal val="0"/>
                                          </p:val>
                                        </p:tav>
                                        <p:tav tm="100000">
                                          <p:val>
                                            <p:strVal val="#ppt_h"/>
                                          </p:val>
                                        </p:tav>
                                      </p:tavLst>
                                    </p:anim>
                                    <p:anim calcmode="lin" valueType="num">
                                      <p:cBhvr>
                                        <p:cTn id="89" dur="500" fill="hold"/>
                                        <p:tgtEl>
                                          <p:spTgt spid="13314">
                                            <p:txEl>
                                              <p:pRg st="12" end="12"/>
                                            </p:txEl>
                                          </p:spTgt>
                                        </p:tgtEl>
                                        <p:attrNameLst>
                                          <p:attrName>style.rotation</p:attrName>
                                        </p:attrNameLst>
                                      </p:cBhvr>
                                      <p:tavLst>
                                        <p:tav tm="0">
                                          <p:val>
                                            <p:fltVal val="90"/>
                                          </p:val>
                                        </p:tav>
                                        <p:tav tm="100000">
                                          <p:val>
                                            <p:fltVal val="0"/>
                                          </p:val>
                                        </p:tav>
                                      </p:tavLst>
                                    </p:anim>
                                    <p:animEffect transition="in" filter="fade">
                                      <p:cBhvr>
                                        <p:cTn id="90" dur="500"/>
                                        <p:tgtEl>
                                          <p:spTgt spid="13314">
                                            <p:txEl>
                                              <p:pRg st="12" end="12"/>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iterate type="lt">
                                    <p:tmPct val="5000"/>
                                  </p:iterate>
                                  <p:childTnLst>
                                    <p:set>
                                      <p:cBhvr>
                                        <p:cTn id="94" dur="1" fill="hold">
                                          <p:stCondLst>
                                            <p:cond delay="0"/>
                                          </p:stCondLst>
                                        </p:cTn>
                                        <p:tgtEl>
                                          <p:spTgt spid="13314">
                                            <p:txEl>
                                              <p:pRg st="13" end="13"/>
                                            </p:txEl>
                                          </p:spTgt>
                                        </p:tgtEl>
                                        <p:attrNameLst>
                                          <p:attrName>style.visibility</p:attrName>
                                        </p:attrNameLst>
                                      </p:cBhvr>
                                      <p:to>
                                        <p:strVal val="visible"/>
                                      </p:to>
                                    </p:set>
                                    <p:anim calcmode="lin" valueType="num">
                                      <p:cBhvr>
                                        <p:cTn id="95" dur="500" fill="hold"/>
                                        <p:tgtEl>
                                          <p:spTgt spid="13314">
                                            <p:txEl>
                                              <p:pRg st="13" end="13"/>
                                            </p:txEl>
                                          </p:spTgt>
                                        </p:tgtEl>
                                        <p:attrNameLst>
                                          <p:attrName>ppt_w</p:attrName>
                                        </p:attrNameLst>
                                      </p:cBhvr>
                                      <p:tavLst>
                                        <p:tav tm="0">
                                          <p:val>
                                            <p:fltVal val="0"/>
                                          </p:val>
                                        </p:tav>
                                        <p:tav tm="100000">
                                          <p:val>
                                            <p:strVal val="#ppt_w"/>
                                          </p:val>
                                        </p:tav>
                                      </p:tavLst>
                                    </p:anim>
                                    <p:anim calcmode="lin" valueType="num">
                                      <p:cBhvr>
                                        <p:cTn id="96" dur="500" fill="hold"/>
                                        <p:tgtEl>
                                          <p:spTgt spid="13314">
                                            <p:txEl>
                                              <p:pRg st="13" end="13"/>
                                            </p:txEl>
                                          </p:spTgt>
                                        </p:tgtEl>
                                        <p:attrNameLst>
                                          <p:attrName>ppt_h</p:attrName>
                                        </p:attrNameLst>
                                      </p:cBhvr>
                                      <p:tavLst>
                                        <p:tav tm="0">
                                          <p:val>
                                            <p:fltVal val="0"/>
                                          </p:val>
                                        </p:tav>
                                        <p:tav tm="100000">
                                          <p:val>
                                            <p:strVal val="#ppt_h"/>
                                          </p:val>
                                        </p:tav>
                                      </p:tavLst>
                                    </p:anim>
                                    <p:anim calcmode="lin" valueType="num">
                                      <p:cBhvr>
                                        <p:cTn id="97" dur="500" fill="hold"/>
                                        <p:tgtEl>
                                          <p:spTgt spid="13314">
                                            <p:txEl>
                                              <p:pRg st="13" end="13"/>
                                            </p:txEl>
                                          </p:spTgt>
                                        </p:tgtEl>
                                        <p:attrNameLst>
                                          <p:attrName>style.rotation</p:attrName>
                                        </p:attrNameLst>
                                      </p:cBhvr>
                                      <p:tavLst>
                                        <p:tav tm="0">
                                          <p:val>
                                            <p:fltVal val="90"/>
                                          </p:val>
                                        </p:tav>
                                        <p:tav tm="100000">
                                          <p:val>
                                            <p:fltVal val="0"/>
                                          </p:val>
                                        </p:tav>
                                      </p:tavLst>
                                    </p:anim>
                                    <p:animEffect transition="in" filter="fade">
                                      <p:cBhvr>
                                        <p:cTn id="98" dur="500"/>
                                        <p:tgtEl>
                                          <p:spTgt spid="13314">
                                            <p:txEl>
                                              <p:pRg st="13" end="13"/>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iterate type="lt">
                                    <p:tmPct val="5000"/>
                                  </p:iterate>
                                  <p:childTnLst>
                                    <p:set>
                                      <p:cBhvr>
                                        <p:cTn id="102" dur="1" fill="hold">
                                          <p:stCondLst>
                                            <p:cond delay="0"/>
                                          </p:stCondLst>
                                        </p:cTn>
                                        <p:tgtEl>
                                          <p:spTgt spid="13314">
                                            <p:txEl>
                                              <p:pRg st="14" end="14"/>
                                            </p:txEl>
                                          </p:spTgt>
                                        </p:tgtEl>
                                        <p:attrNameLst>
                                          <p:attrName>style.visibility</p:attrName>
                                        </p:attrNameLst>
                                      </p:cBhvr>
                                      <p:to>
                                        <p:strVal val="visible"/>
                                      </p:to>
                                    </p:set>
                                    <p:anim calcmode="lin" valueType="num">
                                      <p:cBhvr>
                                        <p:cTn id="103" dur="500" fill="hold"/>
                                        <p:tgtEl>
                                          <p:spTgt spid="13314">
                                            <p:txEl>
                                              <p:pRg st="14" end="14"/>
                                            </p:txEl>
                                          </p:spTgt>
                                        </p:tgtEl>
                                        <p:attrNameLst>
                                          <p:attrName>ppt_w</p:attrName>
                                        </p:attrNameLst>
                                      </p:cBhvr>
                                      <p:tavLst>
                                        <p:tav tm="0">
                                          <p:val>
                                            <p:fltVal val="0"/>
                                          </p:val>
                                        </p:tav>
                                        <p:tav tm="100000">
                                          <p:val>
                                            <p:strVal val="#ppt_w"/>
                                          </p:val>
                                        </p:tav>
                                      </p:tavLst>
                                    </p:anim>
                                    <p:anim calcmode="lin" valueType="num">
                                      <p:cBhvr>
                                        <p:cTn id="104" dur="500" fill="hold"/>
                                        <p:tgtEl>
                                          <p:spTgt spid="13314">
                                            <p:txEl>
                                              <p:pRg st="14" end="14"/>
                                            </p:txEl>
                                          </p:spTgt>
                                        </p:tgtEl>
                                        <p:attrNameLst>
                                          <p:attrName>ppt_h</p:attrName>
                                        </p:attrNameLst>
                                      </p:cBhvr>
                                      <p:tavLst>
                                        <p:tav tm="0">
                                          <p:val>
                                            <p:fltVal val="0"/>
                                          </p:val>
                                        </p:tav>
                                        <p:tav tm="100000">
                                          <p:val>
                                            <p:strVal val="#ppt_h"/>
                                          </p:val>
                                        </p:tav>
                                      </p:tavLst>
                                    </p:anim>
                                    <p:anim calcmode="lin" valueType="num">
                                      <p:cBhvr>
                                        <p:cTn id="105" dur="500" fill="hold"/>
                                        <p:tgtEl>
                                          <p:spTgt spid="13314">
                                            <p:txEl>
                                              <p:pRg st="14" end="14"/>
                                            </p:txEl>
                                          </p:spTgt>
                                        </p:tgtEl>
                                        <p:attrNameLst>
                                          <p:attrName>style.rotation</p:attrName>
                                        </p:attrNameLst>
                                      </p:cBhvr>
                                      <p:tavLst>
                                        <p:tav tm="0">
                                          <p:val>
                                            <p:fltVal val="90"/>
                                          </p:val>
                                        </p:tav>
                                        <p:tav tm="100000">
                                          <p:val>
                                            <p:fltVal val="0"/>
                                          </p:val>
                                        </p:tav>
                                      </p:tavLst>
                                    </p:anim>
                                    <p:animEffect transition="in" filter="fade">
                                      <p:cBhvr>
                                        <p:cTn id="106" dur="500"/>
                                        <p:tgtEl>
                                          <p:spTgt spid="13314">
                                            <p:txEl>
                                              <p:pRg st="14" end="14"/>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31" presetClass="entr" presetSubtype="0" fill="hold" nodeType="clickEffect">
                                  <p:stCondLst>
                                    <p:cond delay="0"/>
                                  </p:stCondLst>
                                  <p:iterate type="lt">
                                    <p:tmPct val="5000"/>
                                  </p:iterate>
                                  <p:childTnLst>
                                    <p:set>
                                      <p:cBhvr>
                                        <p:cTn id="110" dur="1" fill="hold">
                                          <p:stCondLst>
                                            <p:cond delay="0"/>
                                          </p:stCondLst>
                                        </p:cTn>
                                        <p:tgtEl>
                                          <p:spTgt spid="13314">
                                            <p:txEl>
                                              <p:pRg st="15" end="15"/>
                                            </p:txEl>
                                          </p:spTgt>
                                        </p:tgtEl>
                                        <p:attrNameLst>
                                          <p:attrName>style.visibility</p:attrName>
                                        </p:attrNameLst>
                                      </p:cBhvr>
                                      <p:to>
                                        <p:strVal val="visible"/>
                                      </p:to>
                                    </p:set>
                                    <p:anim calcmode="lin" valueType="num">
                                      <p:cBhvr>
                                        <p:cTn id="111" dur="500" fill="hold"/>
                                        <p:tgtEl>
                                          <p:spTgt spid="13314">
                                            <p:txEl>
                                              <p:pRg st="15" end="15"/>
                                            </p:txEl>
                                          </p:spTgt>
                                        </p:tgtEl>
                                        <p:attrNameLst>
                                          <p:attrName>ppt_w</p:attrName>
                                        </p:attrNameLst>
                                      </p:cBhvr>
                                      <p:tavLst>
                                        <p:tav tm="0">
                                          <p:val>
                                            <p:fltVal val="0"/>
                                          </p:val>
                                        </p:tav>
                                        <p:tav tm="100000">
                                          <p:val>
                                            <p:strVal val="#ppt_w"/>
                                          </p:val>
                                        </p:tav>
                                      </p:tavLst>
                                    </p:anim>
                                    <p:anim calcmode="lin" valueType="num">
                                      <p:cBhvr>
                                        <p:cTn id="112" dur="500" fill="hold"/>
                                        <p:tgtEl>
                                          <p:spTgt spid="13314">
                                            <p:txEl>
                                              <p:pRg st="15" end="15"/>
                                            </p:txEl>
                                          </p:spTgt>
                                        </p:tgtEl>
                                        <p:attrNameLst>
                                          <p:attrName>ppt_h</p:attrName>
                                        </p:attrNameLst>
                                      </p:cBhvr>
                                      <p:tavLst>
                                        <p:tav tm="0">
                                          <p:val>
                                            <p:fltVal val="0"/>
                                          </p:val>
                                        </p:tav>
                                        <p:tav tm="100000">
                                          <p:val>
                                            <p:strVal val="#ppt_h"/>
                                          </p:val>
                                        </p:tav>
                                      </p:tavLst>
                                    </p:anim>
                                    <p:anim calcmode="lin" valueType="num">
                                      <p:cBhvr>
                                        <p:cTn id="113" dur="500" fill="hold"/>
                                        <p:tgtEl>
                                          <p:spTgt spid="13314">
                                            <p:txEl>
                                              <p:pRg st="15" end="15"/>
                                            </p:txEl>
                                          </p:spTgt>
                                        </p:tgtEl>
                                        <p:attrNameLst>
                                          <p:attrName>style.rotation</p:attrName>
                                        </p:attrNameLst>
                                      </p:cBhvr>
                                      <p:tavLst>
                                        <p:tav tm="0">
                                          <p:val>
                                            <p:fltVal val="90"/>
                                          </p:val>
                                        </p:tav>
                                        <p:tav tm="100000">
                                          <p:val>
                                            <p:fltVal val="0"/>
                                          </p:val>
                                        </p:tav>
                                      </p:tavLst>
                                    </p:anim>
                                    <p:animEffect transition="in" filter="fade">
                                      <p:cBhvr>
                                        <p:cTn id="114" dur="500"/>
                                        <p:tgtEl>
                                          <p:spTgt spid="13314">
                                            <p:txEl>
                                              <p:pRg st="15" end="15"/>
                                            </p:txEl>
                                          </p:spTgt>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31" presetClass="entr" presetSubtype="0" fill="hold" grpId="0" nodeType="clickEffect">
                                  <p:stCondLst>
                                    <p:cond delay="0"/>
                                  </p:stCondLst>
                                  <p:iterate type="lt">
                                    <p:tmPct val="5000"/>
                                  </p:iterate>
                                  <p:childTnLst>
                                    <p:set>
                                      <p:cBhvr>
                                        <p:cTn id="118" dur="1" fill="hold">
                                          <p:stCondLst>
                                            <p:cond delay="0"/>
                                          </p:stCondLst>
                                        </p:cTn>
                                        <p:tgtEl>
                                          <p:spTgt spid="13316"/>
                                        </p:tgtEl>
                                        <p:attrNameLst>
                                          <p:attrName>style.visibility</p:attrName>
                                        </p:attrNameLst>
                                      </p:cBhvr>
                                      <p:to>
                                        <p:strVal val="visible"/>
                                      </p:to>
                                    </p:set>
                                    <p:anim calcmode="lin" valueType="num">
                                      <p:cBhvr>
                                        <p:cTn id="119" dur="1000" fill="hold"/>
                                        <p:tgtEl>
                                          <p:spTgt spid="13316"/>
                                        </p:tgtEl>
                                        <p:attrNameLst>
                                          <p:attrName>ppt_w</p:attrName>
                                        </p:attrNameLst>
                                      </p:cBhvr>
                                      <p:tavLst>
                                        <p:tav tm="0">
                                          <p:val>
                                            <p:fltVal val="0"/>
                                          </p:val>
                                        </p:tav>
                                        <p:tav tm="100000">
                                          <p:val>
                                            <p:strVal val="#ppt_w"/>
                                          </p:val>
                                        </p:tav>
                                      </p:tavLst>
                                    </p:anim>
                                    <p:anim calcmode="lin" valueType="num">
                                      <p:cBhvr>
                                        <p:cTn id="120" dur="1000" fill="hold"/>
                                        <p:tgtEl>
                                          <p:spTgt spid="13316"/>
                                        </p:tgtEl>
                                        <p:attrNameLst>
                                          <p:attrName>ppt_h</p:attrName>
                                        </p:attrNameLst>
                                      </p:cBhvr>
                                      <p:tavLst>
                                        <p:tav tm="0">
                                          <p:val>
                                            <p:fltVal val="0"/>
                                          </p:val>
                                        </p:tav>
                                        <p:tav tm="100000">
                                          <p:val>
                                            <p:strVal val="#ppt_h"/>
                                          </p:val>
                                        </p:tav>
                                      </p:tavLst>
                                    </p:anim>
                                    <p:anim calcmode="lin" valueType="num">
                                      <p:cBhvr>
                                        <p:cTn id="121" dur="1000" fill="hold"/>
                                        <p:tgtEl>
                                          <p:spTgt spid="13316"/>
                                        </p:tgtEl>
                                        <p:attrNameLst>
                                          <p:attrName>style.rotation</p:attrName>
                                        </p:attrNameLst>
                                      </p:cBhvr>
                                      <p:tavLst>
                                        <p:tav tm="0">
                                          <p:val>
                                            <p:fltVal val="90"/>
                                          </p:val>
                                        </p:tav>
                                        <p:tav tm="100000">
                                          <p:val>
                                            <p:fltVal val="0"/>
                                          </p:val>
                                        </p:tav>
                                      </p:tavLst>
                                    </p:anim>
                                    <p:animEffect transition="in" filter="fade">
                                      <p:cBhvr>
                                        <p:cTn id="122" dur="1000"/>
                                        <p:tgtEl>
                                          <p:spTgt spid="13316"/>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31" presetClass="entr" presetSubtype="0" fill="hold" grpId="0" nodeType="clickEffect">
                                  <p:stCondLst>
                                    <p:cond delay="0"/>
                                  </p:stCondLst>
                                  <p:iterate type="lt">
                                    <p:tmPct val="5000"/>
                                  </p:iterate>
                                  <p:childTnLst>
                                    <p:set>
                                      <p:cBhvr>
                                        <p:cTn id="126" dur="1" fill="hold">
                                          <p:stCondLst>
                                            <p:cond delay="0"/>
                                          </p:stCondLst>
                                        </p:cTn>
                                        <p:tgtEl>
                                          <p:spTgt spid="13317"/>
                                        </p:tgtEl>
                                        <p:attrNameLst>
                                          <p:attrName>style.visibility</p:attrName>
                                        </p:attrNameLst>
                                      </p:cBhvr>
                                      <p:to>
                                        <p:strVal val="visible"/>
                                      </p:to>
                                    </p:set>
                                    <p:anim calcmode="lin" valueType="num">
                                      <p:cBhvr>
                                        <p:cTn id="127" dur="1000" fill="hold"/>
                                        <p:tgtEl>
                                          <p:spTgt spid="13317"/>
                                        </p:tgtEl>
                                        <p:attrNameLst>
                                          <p:attrName>ppt_w</p:attrName>
                                        </p:attrNameLst>
                                      </p:cBhvr>
                                      <p:tavLst>
                                        <p:tav tm="0">
                                          <p:val>
                                            <p:fltVal val="0"/>
                                          </p:val>
                                        </p:tav>
                                        <p:tav tm="100000">
                                          <p:val>
                                            <p:strVal val="#ppt_w"/>
                                          </p:val>
                                        </p:tav>
                                      </p:tavLst>
                                    </p:anim>
                                    <p:anim calcmode="lin" valueType="num">
                                      <p:cBhvr>
                                        <p:cTn id="128" dur="1000" fill="hold"/>
                                        <p:tgtEl>
                                          <p:spTgt spid="13317"/>
                                        </p:tgtEl>
                                        <p:attrNameLst>
                                          <p:attrName>ppt_h</p:attrName>
                                        </p:attrNameLst>
                                      </p:cBhvr>
                                      <p:tavLst>
                                        <p:tav tm="0">
                                          <p:val>
                                            <p:fltVal val="0"/>
                                          </p:val>
                                        </p:tav>
                                        <p:tav tm="100000">
                                          <p:val>
                                            <p:strVal val="#ppt_h"/>
                                          </p:val>
                                        </p:tav>
                                      </p:tavLst>
                                    </p:anim>
                                    <p:anim calcmode="lin" valueType="num">
                                      <p:cBhvr>
                                        <p:cTn id="129" dur="1000" fill="hold"/>
                                        <p:tgtEl>
                                          <p:spTgt spid="13317"/>
                                        </p:tgtEl>
                                        <p:attrNameLst>
                                          <p:attrName>style.rotation</p:attrName>
                                        </p:attrNameLst>
                                      </p:cBhvr>
                                      <p:tavLst>
                                        <p:tav tm="0">
                                          <p:val>
                                            <p:fltVal val="90"/>
                                          </p:val>
                                        </p:tav>
                                        <p:tav tm="100000">
                                          <p:val>
                                            <p:fltVal val="0"/>
                                          </p:val>
                                        </p:tav>
                                      </p:tavLst>
                                    </p:anim>
                                    <p:animEffect transition="in" filter="fade">
                                      <p:cBhvr>
                                        <p:cTn id="130" dur="10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autoUpdateAnimBg="0"/>
      <p:bldP spid="13317"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9588" y="354013"/>
            <a:ext cx="5657850" cy="608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10" descr="0045a spatium intercost"/>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2555776" y="1196752"/>
            <a:ext cx="4608512" cy="4465637"/>
          </a:xfrm>
          <a:noFill/>
          <a:ln w="28575">
            <a:solidFill>
              <a:srgbClr val="000000"/>
            </a:solidFill>
            <a:miter lim="800000"/>
            <a:headEnd/>
            <a:tailEnd/>
          </a:ln>
        </p:spPr>
      </p:pic>
    </p:spTree>
  </p:cSld>
  <p:clrMapOvr>
    <a:masterClrMapping/>
  </p:clrMapOvr>
  <p:transition spd="slow">
    <p:zo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Grp="1" noChangeArrowheads="1"/>
          </p:cNvSpPr>
          <p:nvPr>
            <p:ph type="title" idx="4294967295"/>
          </p:nvPr>
        </p:nvSpPr>
        <p:spPr>
          <a:xfrm>
            <a:off x="4788024" y="260648"/>
            <a:ext cx="3970338" cy="561975"/>
          </a:xfrm>
        </p:spPr>
        <p:txBody>
          <a:bodyPr/>
          <a:lstStyle/>
          <a:p>
            <a:pPr eaLnBrk="1" hangingPunct="1">
              <a:defRPr/>
            </a:pPr>
            <a:r>
              <a:rPr lang="sr-Latn-CS" altLang="en-US" sz="2500" b="1" dirty="0" err="1">
                <a:solidFill>
                  <a:srgbClr val="990000"/>
                </a:solidFill>
                <a:effectLst>
                  <a:outerShdw blurRad="38100" dist="38100" dir="2700000" algn="tl">
                    <a:srgbClr val="C0C0C0"/>
                  </a:outerShdw>
                </a:effectLst>
                <a:latin typeface="Perpetua" panose="02020502060401020303" pitchFamily="18" charset="0"/>
              </a:rPr>
              <a:t>Mm</a:t>
            </a:r>
            <a:r>
              <a:rPr lang="sr-Latn-CS" altLang="en-US" sz="2500" b="1" dirty="0">
                <a:solidFill>
                  <a:srgbClr val="990000"/>
                </a:solidFill>
                <a:effectLst>
                  <a:outerShdw blurRad="38100" dist="38100" dir="2700000" algn="tl">
                    <a:srgbClr val="C0C0C0"/>
                  </a:outerShdw>
                </a:effectLst>
                <a:latin typeface="Perpetua" panose="02020502060401020303" pitchFamily="18" charset="0"/>
              </a:rPr>
              <a:t>. </a:t>
            </a:r>
            <a:r>
              <a:rPr lang="sr-Latn-CS" altLang="en-US" sz="2500" b="1" dirty="0" err="1">
                <a:solidFill>
                  <a:srgbClr val="990000"/>
                </a:solidFill>
                <a:effectLst>
                  <a:outerShdw blurRad="38100" dist="38100" dir="2700000" algn="tl">
                    <a:srgbClr val="C0C0C0"/>
                  </a:outerShdw>
                </a:effectLst>
                <a:latin typeface="Perpetua" panose="02020502060401020303" pitchFamily="18" charset="0"/>
              </a:rPr>
              <a:t>subcostales</a:t>
            </a:r>
            <a:endParaRPr lang="en-US" altLang="en-US" sz="2500" b="1" dirty="0">
              <a:solidFill>
                <a:srgbClr val="990000"/>
              </a:solidFill>
              <a:effectLst>
                <a:outerShdw blurRad="38100" dist="38100" dir="2700000" algn="tl">
                  <a:srgbClr val="C0C0C0"/>
                </a:outerShdw>
              </a:effectLst>
              <a:latin typeface="Perpetua" panose="02020502060401020303" pitchFamily="18" charset="0"/>
            </a:endParaRPr>
          </a:p>
        </p:txBody>
      </p:sp>
      <p:sp>
        <p:nvSpPr>
          <p:cNvPr id="55299" name="Rectangle 5"/>
          <p:cNvSpPr>
            <a:spLocks noGrp="1" noChangeArrowheads="1"/>
          </p:cNvSpPr>
          <p:nvPr>
            <p:ph type="body" sz="half" idx="4294967295"/>
          </p:nvPr>
        </p:nvSpPr>
        <p:spPr>
          <a:xfrm>
            <a:off x="187484" y="326529"/>
            <a:ext cx="3880460" cy="5327650"/>
          </a:xfrm>
        </p:spPr>
        <p:txBody>
          <a:bodyPr/>
          <a:lstStyle/>
          <a:p>
            <a:pPr eaLnBrk="1" hangingPunct="1">
              <a:buFontTx/>
              <a:buNone/>
              <a:defRPr/>
            </a:pPr>
            <a:r>
              <a:rPr lang="en-GB" altLang="en-US" sz="2000" i="1" dirty="0">
                <a:effectLst>
                  <a:outerShdw blurRad="38100" dist="38100" dir="2700000" algn="tl">
                    <a:srgbClr val="C0C0C0"/>
                  </a:outerShdw>
                </a:effectLst>
                <a:latin typeface="Cambria" panose="02040503050406030204" pitchFamily="18" charset="0"/>
              </a:rPr>
              <a:t>Attachment</a:t>
            </a:r>
            <a:r>
              <a:rPr lang="sr-Latn-CS" altLang="en-US" sz="2000" i="1" dirty="0">
                <a:effectLst>
                  <a:outerShdw blurRad="38100" dist="38100" dir="2700000" algn="tl">
                    <a:srgbClr val="C0C0C0"/>
                  </a:outerShdw>
                </a:effectLst>
              </a:rPr>
              <a:t>:</a:t>
            </a:r>
          </a:p>
          <a:p>
            <a:pPr eaLnBrk="1" hangingPunct="1">
              <a:buFontTx/>
              <a:buNone/>
              <a:defRPr/>
            </a:pPr>
            <a:r>
              <a:rPr lang="en-GB" altLang="en-US" sz="2000" b="1" i="1" dirty="0">
                <a:effectLst>
                  <a:outerShdw blurRad="38100" dist="38100" dir="2700000" algn="tl">
                    <a:srgbClr val="C0C0C0"/>
                  </a:outerShdw>
                </a:effectLst>
                <a:latin typeface="Cambria" panose="02040503050406030204" pitchFamily="18" charset="0"/>
              </a:rPr>
              <a:t>Inner surface of lower ribs</a:t>
            </a:r>
            <a:endParaRPr lang="sr-Latn-CS" altLang="en-US" sz="2000" b="1" i="1" dirty="0">
              <a:effectLst>
                <a:outerShdw blurRad="38100" dist="38100" dir="2700000" algn="tl">
                  <a:srgbClr val="C0C0C0"/>
                </a:outerShdw>
              </a:effectLst>
            </a:endParaRPr>
          </a:p>
          <a:p>
            <a:pPr eaLnBrk="1" hangingPunct="1">
              <a:buFontTx/>
              <a:buNone/>
              <a:defRPr/>
            </a:pPr>
            <a:r>
              <a:rPr lang="en-GB" altLang="en-US" sz="2000" b="1" i="1" dirty="0">
                <a:effectLst>
                  <a:outerShdw blurRad="38100" dist="38100" dir="2700000" algn="tl">
                    <a:srgbClr val="C0C0C0"/>
                  </a:outerShdw>
                </a:effectLst>
                <a:latin typeface="Cambria" panose="02040503050406030204" pitchFamily="18" charset="0"/>
              </a:rPr>
              <a:t>near their angles</a:t>
            </a:r>
            <a:endParaRPr lang="sr-Latn-CS" altLang="en-US" sz="2000" b="1" i="1" dirty="0">
              <a:effectLst>
                <a:outerShdw blurRad="38100" dist="38100" dir="2700000" algn="tl">
                  <a:srgbClr val="C0C0C0"/>
                </a:outerShdw>
              </a:effectLst>
            </a:endParaRPr>
          </a:p>
          <a:p>
            <a:pPr eaLnBrk="1" hangingPunct="1">
              <a:buFontTx/>
              <a:buNone/>
              <a:defRPr/>
            </a:pPr>
            <a:endParaRPr lang="sr-Latn-CS" altLang="en-US" sz="2400" b="1" i="1" dirty="0">
              <a:effectLst>
                <a:outerShdw blurRad="38100" dist="38100" dir="2700000" algn="tl">
                  <a:srgbClr val="C0C0C0"/>
                </a:outerShdw>
              </a:effectLst>
            </a:endParaRPr>
          </a:p>
          <a:p>
            <a:pPr eaLnBrk="1" hangingPunct="1">
              <a:buNone/>
              <a:defRPr/>
            </a:pPr>
            <a:r>
              <a:rPr lang="en-GB" altLang="en-US" sz="2000" b="1" i="1" dirty="0">
                <a:effectLst>
                  <a:outerShdw blurRad="38100" dist="38100" dir="2700000" algn="tl">
                    <a:srgbClr val="C0C0C0"/>
                  </a:outerShdw>
                </a:effectLst>
                <a:latin typeface="Cambria" panose="02040503050406030204" pitchFamily="18" charset="0"/>
              </a:rPr>
              <a:t>Superior border of the adjacent</a:t>
            </a:r>
          </a:p>
          <a:p>
            <a:pPr eaLnBrk="1" hangingPunct="1">
              <a:buNone/>
              <a:defRPr/>
            </a:pPr>
            <a:r>
              <a:rPr lang="en-GB" altLang="en-US" sz="2000" b="1" dirty="0">
                <a:effectLst>
                  <a:outerShdw blurRad="38100" dist="38100" dir="2700000" algn="tl">
                    <a:srgbClr val="C0C0C0"/>
                  </a:outerShdw>
                </a:effectLst>
                <a:latin typeface="Cambria" panose="02040503050406030204" pitchFamily="18" charset="0"/>
              </a:rPr>
              <a:t>2</a:t>
            </a:r>
            <a:r>
              <a:rPr lang="en-GB" altLang="en-US" sz="2000" b="1" baseline="30000" dirty="0">
                <a:effectLst>
                  <a:outerShdw blurRad="38100" dist="38100" dir="2700000" algn="tl">
                    <a:srgbClr val="C0C0C0"/>
                  </a:outerShdw>
                </a:effectLst>
                <a:latin typeface="Cambria" panose="02040503050406030204" pitchFamily="18" charset="0"/>
              </a:rPr>
              <a:t>nd</a:t>
            </a:r>
            <a:r>
              <a:rPr lang="en-GB" altLang="en-US" sz="2000" b="1" dirty="0">
                <a:effectLst>
                  <a:outerShdw blurRad="38100" dist="38100" dir="2700000" algn="tl">
                    <a:srgbClr val="C0C0C0"/>
                  </a:outerShdw>
                </a:effectLst>
                <a:latin typeface="Cambria" panose="02040503050406030204" pitchFamily="18" charset="0"/>
              </a:rPr>
              <a:t> or 3</a:t>
            </a:r>
            <a:r>
              <a:rPr lang="en-GB" altLang="en-US" sz="2000" b="1" baseline="30000" dirty="0">
                <a:effectLst>
                  <a:outerShdw blurRad="38100" dist="38100" dir="2700000" algn="tl">
                    <a:srgbClr val="C0C0C0"/>
                  </a:outerShdw>
                </a:effectLst>
                <a:latin typeface="Cambria" panose="02040503050406030204" pitchFamily="18" charset="0"/>
              </a:rPr>
              <a:t>rd</a:t>
            </a:r>
            <a:r>
              <a:rPr lang="en-GB" altLang="en-US" sz="2000" b="1" dirty="0">
                <a:effectLst>
                  <a:outerShdw blurRad="38100" dist="38100" dir="2700000" algn="tl">
                    <a:srgbClr val="C0C0C0"/>
                  </a:outerShdw>
                </a:effectLst>
                <a:latin typeface="Cambria" panose="02040503050406030204" pitchFamily="18" charset="0"/>
              </a:rPr>
              <a:t> </a:t>
            </a:r>
            <a:r>
              <a:rPr lang="en-GB" altLang="en-US" sz="2000" b="1" dirty="0">
                <a:effectLst>
                  <a:outerShdw blurRad="38100" dist="38100" dir="2700000" algn="tl">
                    <a:srgbClr val="C0C0C0"/>
                  </a:outerShdw>
                </a:effectLst>
              </a:rPr>
              <a:t> </a:t>
            </a:r>
            <a:r>
              <a:rPr lang="en-GB" altLang="en-US" sz="2000" b="1" dirty="0">
                <a:effectLst>
                  <a:outerShdw blurRad="38100" dist="38100" dir="2700000" algn="tl">
                    <a:srgbClr val="C0C0C0"/>
                  </a:outerShdw>
                </a:effectLst>
                <a:latin typeface="Cambria" panose="02040503050406030204" pitchFamily="18" charset="0"/>
              </a:rPr>
              <a:t>lower rib</a:t>
            </a:r>
            <a:endParaRPr lang="sr-Latn-CS" altLang="en-US" sz="2000" b="1" dirty="0">
              <a:effectLst>
                <a:outerShdw blurRad="38100" dist="38100" dir="2700000" algn="tl">
                  <a:srgbClr val="C0C0C0"/>
                </a:outerShdw>
              </a:effectLst>
            </a:endParaRPr>
          </a:p>
          <a:p>
            <a:pPr eaLnBrk="1" hangingPunct="1">
              <a:buFontTx/>
              <a:buNone/>
              <a:defRPr/>
            </a:pPr>
            <a:r>
              <a:rPr lang="en-GB" sz="1800" dirty="0"/>
              <a:t>run in the same direction as the </a:t>
            </a:r>
          </a:p>
          <a:p>
            <a:pPr eaLnBrk="1" hangingPunct="1">
              <a:buFontTx/>
              <a:buNone/>
              <a:defRPr/>
            </a:pPr>
            <a:r>
              <a:rPr lang="en-GB" sz="1800" dirty="0"/>
              <a:t>m. </a:t>
            </a:r>
            <a:r>
              <a:rPr lang="en-GB" sz="1800" dirty="0" err="1"/>
              <a:t>intercostales</a:t>
            </a:r>
            <a:r>
              <a:rPr lang="en-GB" sz="1800" dirty="0"/>
              <a:t> </a:t>
            </a:r>
            <a:r>
              <a:rPr lang="en-GB" sz="1800" dirty="0" err="1"/>
              <a:t>interni</a:t>
            </a:r>
            <a:r>
              <a:rPr lang="en-GB" sz="1800" dirty="0"/>
              <a:t> and blend with them</a:t>
            </a:r>
            <a:endParaRPr lang="sr-Latn-CS" altLang="en-US" sz="1800" b="1" dirty="0">
              <a:effectLst>
                <a:outerShdw blurRad="38100" dist="38100" dir="2700000" algn="tl">
                  <a:srgbClr val="C0C0C0"/>
                </a:outerShdw>
              </a:effectLst>
            </a:endParaRPr>
          </a:p>
          <a:p>
            <a:pPr eaLnBrk="1" hangingPunct="1">
              <a:buFontTx/>
              <a:buNone/>
              <a:defRPr/>
            </a:pPr>
            <a:endParaRPr lang="en-GB" altLang="en-US" sz="1000" dirty="0">
              <a:effectLst>
                <a:outerShdw blurRad="38100" dist="38100" dir="2700000" algn="tl">
                  <a:srgbClr val="C0C0C0"/>
                </a:outerShdw>
              </a:effectLst>
              <a:latin typeface="Cambria" panose="02040503050406030204" pitchFamily="18" charset="0"/>
            </a:endParaRPr>
          </a:p>
          <a:p>
            <a:pPr eaLnBrk="1" hangingPunct="1">
              <a:buFontTx/>
              <a:buNone/>
              <a:defRPr/>
            </a:pPr>
            <a:r>
              <a:rPr lang="en-GB" altLang="en-US" sz="1800" dirty="0">
                <a:effectLst>
                  <a:outerShdw blurRad="38100" dist="38100" dir="2700000" algn="tl">
                    <a:srgbClr val="C0C0C0"/>
                  </a:outerShdw>
                </a:effectLst>
                <a:latin typeface="Cambria" panose="02040503050406030204" pitchFamily="18" charset="0"/>
              </a:rPr>
              <a:t>Innervation</a:t>
            </a:r>
            <a:r>
              <a:rPr lang="sr-Latn-CS" altLang="en-US" sz="1800" dirty="0">
                <a:effectLst>
                  <a:outerShdw blurRad="38100" dist="38100" dir="2700000" algn="tl">
                    <a:srgbClr val="C0C0C0"/>
                  </a:outerShdw>
                </a:effectLst>
              </a:rPr>
              <a:t>:</a:t>
            </a:r>
          </a:p>
          <a:p>
            <a:pPr eaLnBrk="1" hangingPunct="1">
              <a:buFontTx/>
              <a:buNone/>
              <a:defRPr/>
            </a:pPr>
            <a:r>
              <a:rPr lang="sr-Latn-CS" altLang="en-US" sz="2400" b="1" i="1" dirty="0" err="1">
                <a:effectLst>
                  <a:outerShdw blurRad="38100" dist="38100" dir="2700000" algn="tl">
                    <a:srgbClr val="C0C0C0"/>
                  </a:outerShdw>
                </a:effectLst>
              </a:rPr>
              <a:t>nn</a:t>
            </a:r>
            <a:r>
              <a:rPr lang="sr-Latn-CS" altLang="en-US" sz="2400" b="1" i="1" dirty="0">
                <a:effectLst>
                  <a:outerShdw blurRad="38100" dist="38100" dir="2700000" algn="tl">
                    <a:srgbClr val="C0C0C0"/>
                  </a:outerShdw>
                </a:effectLst>
              </a:rPr>
              <a:t>. </a:t>
            </a:r>
            <a:r>
              <a:rPr lang="sr-Latn-CS" altLang="en-US" sz="2400" b="1" i="1" dirty="0" err="1">
                <a:effectLst>
                  <a:outerShdw blurRad="38100" dist="38100" dir="2700000" algn="tl">
                    <a:srgbClr val="C0C0C0"/>
                  </a:outerShdw>
                </a:effectLst>
              </a:rPr>
              <a:t>intercostales</a:t>
            </a:r>
            <a:endParaRPr lang="sr-Latn-CS" altLang="en-US" sz="2400" b="1" i="1" dirty="0">
              <a:effectLst>
                <a:outerShdw blurRad="38100" dist="38100" dir="2700000" algn="tl">
                  <a:srgbClr val="C0C0C0"/>
                </a:outerShdw>
              </a:effectLst>
            </a:endParaRPr>
          </a:p>
          <a:p>
            <a:pPr eaLnBrk="1" hangingPunct="1">
              <a:buFontTx/>
              <a:buNone/>
              <a:defRPr/>
            </a:pPr>
            <a:endParaRPr lang="sr-Latn-CS" altLang="en-US" sz="2000" i="1" dirty="0">
              <a:effectLst>
                <a:outerShdw blurRad="38100" dist="38100" dir="2700000" algn="tl">
                  <a:srgbClr val="C0C0C0"/>
                </a:outerShdw>
              </a:effectLst>
            </a:endParaRPr>
          </a:p>
          <a:p>
            <a:pPr eaLnBrk="1" hangingPunct="1">
              <a:buFontTx/>
              <a:buNone/>
              <a:defRPr/>
            </a:pPr>
            <a:r>
              <a:rPr lang="en-GB" altLang="en-US" sz="1800" dirty="0">
                <a:effectLst>
                  <a:outerShdw blurRad="38100" dist="38100" dir="2700000" algn="tl">
                    <a:srgbClr val="C0C0C0"/>
                  </a:outerShdw>
                </a:effectLst>
                <a:latin typeface="Cambria" panose="02040503050406030204" pitchFamily="18" charset="0"/>
              </a:rPr>
              <a:t>Function</a:t>
            </a:r>
            <a:r>
              <a:rPr lang="sr-Latn-CS" altLang="en-US" sz="1800" dirty="0">
                <a:effectLst>
                  <a:outerShdw blurRad="38100" dist="38100" dir="2700000" algn="tl">
                    <a:srgbClr val="C0C0C0"/>
                  </a:outerShdw>
                </a:effectLst>
              </a:rPr>
              <a:t>:</a:t>
            </a:r>
          </a:p>
          <a:p>
            <a:pPr eaLnBrk="1" hangingPunct="1">
              <a:buFontTx/>
              <a:buNone/>
              <a:defRPr/>
            </a:pPr>
            <a:r>
              <a:rPr lang="en-GB" altLang="en-US" sz="2000" i="1" dirty="0">
                <a:effectLst>
                  <a:outerShdw blurRad="38100" dist="38100" dir="2700000" algn="tl">
                    <a:srgbClr val="C0C0C0"/>
                  </a:outerShdw>
                </a:effectLst>
                <a:latin typeface="Cambria" panose="02040503050406030204" pitchFamily="18" charset="0"/>
              </a:rPr>
              <a:t>Depress the ribs</a:t>
            </a:r>
            <a:endParaRPr lang="en-US" altLang="en-US" sz="2000" i="1" dirty="0">
              <a:effectLst>
                <a:outerShdw blurRad="38100" dist="38100" dir="2700000" algn="tl">
                  <a:srgbClr val="C0C0C0"/>
                </a:outerShdw>
              </a:effectLst>
            </a:endParaRPr>
          </a:p>
        </p:txBody>
      </p:sp>
      <p:pic>
        <p:nvPicPr>
          <p:cNvPr id="52228" name="Picture 7" descr="0035 mm respirat"/>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967321" y="822623"/>
            <a:ext cx="5053012" cy="4335462"/>
          </a:xfrm>
        </p:spPr>
      </p:pic>
      <p:pic>
        <p:nvPicPr>
          <p:cNvPr id="2" name="Picture 1">
            <a:extLst>
              <a:ext uri="{FF2B5EF4-FFF2-40B4-BE49-F238E27FC236}">
                <a16:creationId xmlns:a16="http://schemas.microsoft.com/office/drawing/2014/main" id="{C21E387C-94FB-AB9B-E50A-E3DDE414D165}"/>
              </a:ext>
            </a:extLst>
          </p:cNvPr>
          <p:cNvPicPr>
            <a:picLocks noChangeAspect="1"/>
          </p:cNvPicPr>
          <p:nvPr/>
        </p:nvPicPr>
        <p:blipFill rotWithShape="1">
          <a:blip r:embed="rId3"/>
          <a:srcRect b="88360"/>
          <a:stretch/>
        </p:blipFill>
        <p:spPr>
          <a:xfrm>
            <a:off x="142999" y="5583282"/>
            <a:ext cx="9001001" cy="546711"/>
          </a:xfrm>
          <a:prstGeom prst="rect">
            <a:avLst/>
          </a:prstGeom>
        </p:spPr>
      </p:pic>
      <p:pic>
        <p:nvPicPr>
          <p:cNvPr id="4" name="Picture 3">
            <a:extLst>
              <a:ext uri="{FF2B5EF4-FFF2-40B4-BE49-F238E27FC236}">
                <a16:creationId xmlns:a16="http://schemas.microsoft.com/office/drawing/2014/main" id="{1907D667-2A17-C9B5-77CB-02E8E03BE8A8}"/>
              </a:ext>
            </a:extLst>
          </p:cNvPr>
          <p:cNvPicPr>
            <a:picLocks noChangeAspect="1"/>
          </p:cNvPicPr>
          <p:nvPr/>
        </p:nvPicPr>
        <p:blipFill rotWithShape="1">
          <a:blip r:embed="rId3"/>
          <a:srcRect t="75141" b="13276"/>
          <a:stretch/>
        </p:blipFill>
        <p:spPr>
          <a:xfrm>
            <a:off x="134731" y="6093296"/>
            <a:ext cx="9045781" cy="546711"/>
          </a:xfrm>
          <a:prstGeom prst="rect">
            <a:avLst/>
          </a:prstGeom>
        </p:spPr>
      </p:pic>
      <p:sp>
        <p:nvSpPr>
          <p:cNvPr id="5" name="TextBox 4">
            <a:extLst>
              <a:ext uri="{FF2B5EF4-FFF2-40B4-BE49-F238E27FC236}">
                <a16:creationId xmlns:a16="http://schemas.microsoft.com/office/drawing/2014/main" id="{C9F2BDE2-9735-57B4-9FEF-46C727839CE2}"/>
              </a:ext>
            </a:extLst>
          </p:cNvPr>
          <p:cNvSpPr txBox="1"/>
          <p:nvPr/>
        </p:nvSpPr>
        <p:spPr>
          <a:xfrm>
            <a:off x="5004048" y="6228151"/>
            <a:ext cx="2618577" cy="276999"/>
          </a:xfrm>
          <a:prstGeom prst="rect">
            <a:avLst/>
          </a:prstGeom>
          <a:noFill/>
        </p:spPr>
        <p:txBody>
          <a:bodyPr wrap="square" rtlCol="0">
            <a:spAutoFit/>
          </a:bodyPr>
          <a:lstStyle/>
          <a:p>
            <a:r>
              <a:rPr lang="en-GB" sz="1200" b="0" i="0" dirty="0"/>
              <a:t>Intercostal nerves</a:t>
            </a:r>
          </a:p>
        </p:txBody>
      </p:sp>
    </p:spTree>
  </p:cSld>
  <p:clrMapOvr>
    <a:masterClrMapping/>
  </p:clrMapOvr>
  <p:transition spd="slow">
    <p:zo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idx="4294967295"/>
          </p:nvPr>
        </p:nvSpPr>
        <p:spPr>
          <a:xfrm>
            <a:off x="4471194" y="162064"/>
            <a:ext cx="4392612" cy="706438"/>
          </a:xfrm>
        </p:spPr>
        <p:txBody>
          <a:bodyPr/>
          <a:lstStyle/>
          <a:p>
            <a:pPr eaLnBrk="1" hangingPunct="1">
              <a:defRPr/>
            </a:pPr>
            <a:r>
              <a:rPr lang="sr-Latn-CS" altLang="en-US" sz="3200" b="1" dirty="0">
                <a:solidFill>
                  <a:srgbClr val="990000"/>
                </a:solidFill>
                <a:effectLst>
                  <a:outerShdw blurRad="38100" dist="38100" dir="2700000" algn="tl">
                    <a:srgbClr val="C0C0C0"/>
                  </a:outerShdw>
                </a:effectLst>
                <a:latin typeface="Perpetua" panose="02020502060401020303" pitchFamily="18" charset="0"/>
              </a:rPr>
              <a:t>M. </a:t>
            </a:r>
            <a:r>
              <a:rPr lang="sr-Latn-CS" altLang="en-US" sz="3200" b="1" dirty="0" err="1">
                <a:solidFill>
                  <a:srgbClr val="990000"/>
                </a:solidFill>
                <a:effectLst>
                  <a:outerShdw blurRad="38100" dist="38100" dir="2700000" algn="tl">
                    <a:srgbClr val="C0C0C0"/>
                  </a:outerShdw>
                </a:effectLst>
                <a:latin typeface="Perpetua" panose="02020502060401020303" pitchFamily="18" charset="0"/>
              </a:rPr>
              <a:t>transversus</a:t>
            </a:r>
            <a:r>
              <a:rPr lang="sr-Latn-CS" altLang="en-US" sz="3200" b="1" dirty="0">
                <a:solidFill>
                  <a:srgbClr val="990000"/>
                </a:solidFill>
                <a:effectLst>
                  <a:outerShdw blurRad="38100" dist="38100" dir="2700000" algn="tl">
                    <a:srgbClr val="C0C0C0"/>
                  </a:outerShdw>
                </a:effectLst>
                <a:latin typeface="Perpetua" panose="02020502060401020303" pitchFamily="18" charset="0"/>
              </a:rPr>
              <a:t> </a:t>
            </a:r>
            <a:r>
              <a:rPr lang="sr-Latn-CS" altLang="en-US" sz="3200" b="1" dirty="0" err="1">
                <a:solidFill>
                  <a:srgbClr val="990000"/>
                </a:solidFill>
                <a:effectLst>
                  <a:outerShdw blurRad="38100" dist="38100" dir="2700000" algn="tl">
                    <a:srgbClr val="C0C0C0"/>
                  </a:outerShdw>
                </a:effectLst>
                <a:latin typeface="Perpetua" panose="02020502060401020303" pitchFamily="18" charset="0"/>
              </a:rPr>
              <a:t>thoracis</a:t>
            </a:r>
            <a:endParaRPr lang="en-US" altLang="en-US" sz="3200" b="1" dirty="0">
              <a:solidFill>
                <a:srgbClr val="990000"/>
              </a:solidFill>
              <a:effectLst>
                <a:outerShdw blurRad="38100" dist="38100" dir="2700000" algn="tl">
                  <a:srgbClr val="C0C0C0"/>
                </a:outerShdw>
              </a:effectLst>
              <a:latin typeface="Perpetua" panose="02020502060401020303" pitchFamily="18" charset="0"/>
            </a:endParaRPr>
          </a:p>
        </p:txBody>
      </p:sp>
      <p:sp>
        <p:nvSpPr>
          <p:cNvPr id="56323" name="Rectangle 5"/>
          <p:cNvSpPr>
            <a:spLocks noGrp="1" noChangeArrowheads="1"/>
          </p:cNvSpPr>
          <p:nvPr>
            <p:ph type="body" sz="half" idx="4294967295"/>
          </p:nvPr>
        </p:nvSpPr>
        <p:spPr>
          <a:xfrm>
            <a:off x="142582" y="492086"/>
            <a:ext cx="3927475" cy="5289981"/>
          </a:xfrm>
        </p:spPr>
        <p:txBody>
          <a:bodyPr/>
          <a:lstStyle/>
          <a:p>
            <a:pPr eaLnBrk="1" hangingPunct="1">
              <a:lnSpc>
                <a:spcPct val="90000"/>
              </a:lnSpc>
              <a:buFontTx/>
              <a:buNone/>
              <a:defRPr/>
            </a:pPr>
            <a:r>
              <a:rPr lang="en-GB" altLang="en-US" sz="1800" i="1" dirty="0">
                <a:effectLst>
                  <a:outerShdw blurRad="38100" dist="38100" dir="2700000" algn="tl">
                    <a:srgbClr val="C0C0C0"/>
                  </a:outerShdw>
                </a:effectLst>
                <a:latin typeface="Cambria" panose="02040503050406030204" pitchFamily="18" charset="0"/>
              </a:rPr>
              <a:t>Attachment</a:t>
            </a:r>
            <a:r>
              <a:rPr lang="sr-Latn-CS" altLang="en-US" sz="2200" i="1" dirty="0">
                <a:effectLst>
                  <a:outerShdw blurRad="38100" dist="38100" dir="2700000" algn="tl">
                    <a:srgbClr val="C0C0C0"/>
                  </a:outerShdw>
                </a:effectLst>
              </a:rPr>
              <a:t>:</a:t>
            </a:r>
          </a:p>
          <a:p>
            <a:pPr eaLnBrk="1" hangingPunct="1">
              <a:lnSpc>
                <a:spcPct val="90000"/>
              </a:lnSpc>
              <a:buFontTx/>
              <a:buNone/>
              <a:defRPr/>
            </a:pPr>
            <a:r>
              <a:rPr lang="en-GB" altLang="en-US" sz="2200" b="1" i="1" dirty="0">
                <a:effectLst>
                  <a:outerShdw blurRad="38100" dist="38100" dir="2700000" algn="tl">
                    <a:srgbClr val="C0C0C0"/>
                  </a:outerShdw>
                </a:effectLst>
              </a:rPr>
              <a:t>Body of sternum (</a:t>
            </a:r>
            <a:r>
              <a:rPr lang="sr-Latn-CS" altLang="en-US" sz="2200" b="1" i="1" dirty="0" err="1">
                <a:effectLst>
                  <a:outerShdw blurRad="38100" dist="38100" dir="2700000" algn="tl">
                    <a:srgbClr val="C0C0C0"/>
                  </a:outerShdw>
                </a:effectLst>
              </a:rPr>
              <a:t>Corpus</a:t>
            </a:r>
            <a:r>
              <a:rPr lang="sr-Latn-CS" altLang="en-US" sz="2200" b="1" i="1" dirty="0">
                <a:effectLst>
                  <a:outerShdw blurRad="38100" dist="38100" dir="2700000" algn="tl">
                    <a:srgbClr val="C0C0C0"/>
                  </a:outerShdw>
                </a:effectLst>
              </a:rPr>
              <a:t> </a:t>
            </a:r>
            <a:r>
              <a:rPr lang="sr-Latn-CS" altLang="en-US" sz="2200" b="1" i="1" dirty="0" err="1">
                <a:effectLst>
                  <a:outerShdw blurRad="38100" dist="38100" dir="2700000" algn="tl">
                    <a:srgbClr val="C0C0C0"/>
                  </a:outerShdw>
                </a:effectLst>
              </a:rPr>
              <a:t>sterni</a:t>
            </a:r>
            <a:r>
              <a:rPr lang="en-GB" altLang="en-US" sz="2200" b="1" i="1" dirty="0">
                <a:effectLst>
                  <a:outerShdw blurRad="38100" dist="38100" dir="2700000" algn="tl">
                    <a:srgbClr val="C0C0C0"/>
                  </a:outerShdw>
                </a:effectLst>
              </a:rPr>
              <a:t>)</a:t>
            </a:r>
            <a:endParaRPr lang="sr-Latn-CS" altLang="en-US" sz="2200" b="1" i="1" dirty="0">
              <a:effectLst>
                <a:outerShdw blurRad="38100" dist="38100" dir="2700000" algn="tl">
                  <a:srgbClr val="C0C0C0"/>
                </a:outerShdw>
              </a:effectLst>
            </a:endParaRPr>
          </a:p>
          <a:p>
            <a:pPr eaLnBrk="1" hangingPunct="1">
              <a:lnSpc>
                <a:spcPct val="90000"/>
              </a:lnSpc>
              <a:buFontTx/>
              <a:buNone/>
              <a:defRPr/>
            </a:pPr>
            <a:r>
              <a:rPr lang="sr-Latn-CS" altLang="en-US" sz="1900" i="1" dirty="0">
                <a:effectLst>
                  <a:outerShdw blurRad="38100" dist="38100" dir="2700000" algn="tl">
                    <a:srgbClr val="C0C0C0"/>
                  </a:outerShdw>
                </a:effectLst>
              </a:rPr>
              <a:t>(</a:t>
            </a:r>
            <a:r>
              <a:rPr lang="en-GB" altLang="en-US" sz="1600" i="1" dirty="0">
                <a:effectLst>
                  <a:outerShdw blurRad="38100" dist="38100" dir="2700000" algn="tl">
                    <a:srgbClr val="C0C0C0"/>
                  </a:outerShdw>
                </a:effectLst>
                <a:latin typeface="Cambria" panose="02040503050406030204" pitchFamily="18" charset="0"/>
              </a:rPr>
              <a:t>inferior part of posterior surface</a:t>
            </a:r>
            <a:r>
              <a:rPr lang="sr-Latn-CS" altLang="en-US" sz="1900" i="1" dirty="0">
                <a:effectLst>
                  <a:outerShdw blurRad="38100" dist="38100" dir="2700000" algn="tl">
                    <a:srgbClr val="C0C0C0"/>
                  </a:outerShdw>
                </a:effectLst>
              </a:rPr>
              <a:t>)</a:t>
            </a:r>
          </a:p>
          <a:p>
            <a:pPr eaLnBrk="1" hangingPunct="1">
              <a:lnSpc>
                <a:spcPct val="90000"/>
              </a:lnSpc>
              <a:buFontTx/>
              <a:buNone/>
              <a:defRPr/>
            </a:pPr>
            <a:endParaRPr lang="sr-Latn-CS" altLang="en-US" sz="1000" i="1" dirty="0">
              <a:effectLst>
                <a:outerShdw blurRad="38100" dist="38100" dir="2700000" algn="tl">
                  <a:srgbClr val="C0C0C0"/>
                </a:outerShdw>
              </a:effectLst>
            </a:endParaRPr>
          </a:p>
          <a:p>
            <a:pPr eaLnBrk="1" hangingPunct="1">
              <a:lnSpc>
                <a:spcPct val="90000"/>
              </a:lnSpc>
              <a:buFontTx/>
              <a:buNone/>
              <a:defRPr/>
            </a:pPr>
            <a:r>
              <a:rPr lang="sr-Latn-CS" altLang="en-US" sz="2200" b="1" i="1" dirty="0">
                <a:effectLst>
                  <a:outerShdw blurRad="38100" dist="38100" dir="2700000" algn="tl">
                    <a:srgbClr val="C0C0C0"/>
                  </a:outerShdw>
                </a:effectLst>
              </a:rPr>
              <a:t>Processus xiphoideus</a:t>
            </a:r>
          </a:p>
          <a:p>
            <a:pPr eaLnBrk="1" hangingPunct="1">
              <a:lnSpc>
                <a:spcPct val="90000"/>
              </a:lnSpc>
              <a:buFontTx/>
              <a:buNone/>
              <a:defRPr/>
            </a:pPr>
            <a:r>
              <a:rPr lang="sr-Latn-CS" altLang="en-US" sz="1900" i="1" dirty="0">
                <a:effectLst>
                  <a:outerShdw blurRad="38100" dist="38100" dir="2700000" algn="tl">
                    <a:srgbClr val="C0C0C0"/>
                  </a:outerShdw>
                </a:effectLst>
              </a:rPr>
              <a:t>(</a:t>
            </a:r>
            <a:r>
              <a:rPr lang="en-GB" altLang="en-US" sz="1600" i="1" dirty="0">
                <a:effectLst>
                  <a:outerShdw blurRad="38100" dist="38100" dir="2700000" algn="tl">
                    <a:srgbClr val="C0C0C0"/>
                  </a:outerShdw>
                </a:effectLst>
                <a:latin typeface="Cambria" panose="02040503050406030204" pitchFamily="18" charset="0"/>
              </a:rPr>
              <a:t>posterior surface</a:t>
            </a:r>
            <a:r>
              <a:rPr lang="sr-Latn-CS" altLang="en-US" sz="1900" i="1" dirty="0">
                <a:effectLst>
                  <a:outerShdw blurRad="38100" dist="38100" dir="2700000" algn="tl">
                    <a:srgbClr val="C0C0C0"/>
                  </a:outerShdw>
                </a:effectLst>
              </a:rPr>
              <a:t>)</a:t>
            </a:r>
          </a:p>
          <a:p>
            <a:pPr eaLnBrk="1" hangingPunct="1">
              <a:lnSpc>
                <a:spcPct val="90000"/>
              </a:lnSpc>
              <a:buFontTx/>
              <a:buNone/>
              <a:defRPr/>
            </a:pPr>
            <a:endParaRPr lang="sr-Latn-CS" altLang="en-US" sz="1000" i="1" dirty="0">
              <a:effectLst>
                <a:outerShdw blurRad="38100" dist="38100" dir="2700000" algn="tl">
                  <a:srgbClr val="C0C0C0"/>
                </a:outerShdw>
              </a:effectLst>
            </a:endParaRPr>
          </a:p>
          <a:p>
            <a:pPr eaLnBrk="1" hangingPunct="1">
              <a:lnSpc>
                <a:spcPct val="90000"/>
              </a:lnSpc>
              <a:buFontTx/>
              <a:buNone/>
              <a:defRPr/>
            </a:pPr>
            <a:r>
              <a:rPr lang="sr-Latn-CS" altLang="en-US" sz="2200" b="1" dirty="0">
                <a:effectLst>
                  <a:outerShdw blurRad="38100" dist="38100" dir="2700000" algn="tl">
                    <a:srgbClr val="C0C0C0"/>
                  </a:outerShdw>
                </a:effectLst>
              </a:rPr>
              <a:t>Cartilagines costales</a:t>
            </a:r>
          </a:p>
          <a:p>
            <a:pPr eaLnBrk="1" hangingPunct="1">
              <a:lnSpc>
                <a:spcPct val="90000"/>
              </a:lnSpc>
              <a:buFontTx/>
              <a:buNone/>
              <a:defRPr/>
            </a:pPr>
            <a:r>
              <a:rPr lang="sr-Latn-CS" altLang="en-US" sz="2200" b="1" dirty="0">
                <a:effectLst>
                  <a:outerShdw blurRad="38100" dist="38100" dir="2700000" algn="tl">
                    <a:srgbClr val="C0C0C0"/>
                  </a:outerShdw>
                </a:effectLst>
              </a:rPr>
              <a:t>II – VI </a:t>
            </a:r>
            <a:r>
              <a:rPr lang="sr-Latn-CS" altLang="en-US" sz="1900" dirty="0">
                <a:effectLst>
                  <a:outerShdw blurRad="38100" dist="38100" dir="2700000" algn="tl">
                    <a:srgbClr val="C0C0C0"/>
                  </a:outerShdw>
                </a:effectLst>
              </a:rPr>
              <a:t>(</a:t>
            </a:r>
            <a:r>
              <a:rPr lang="en-GB" altLang="en-US" sz="1600" i="1" dirty="0">
                <a:effectLst>
                  <a:outerShdw blurRad="38100" dist="38100" dir="2700000" algn="tl">
                    <a:srgbClr val="C0C0C0"/>
                  </a:outerShdw>
                </a:effectLst>
                <a:latin typeface="Cambria" panose="02040503050406030204" pitchFamily="18" charset="0"/>
              </a:rPr>
              <a:t>posterior surface</a:t>
            </a:r>
            <a:r>
              <a:rPr lang="sr-Latn-CS" altLang="en-US" sz="1900" dirty="0">
                <a:effectLst>
                  <a:outerShdw blurRad="38100" dist="38100" dir="2700000" algn="tl">
                    <a:srgbClr val="C0C0C0"/>
                  </a:outerShdw>
                </a:effectLst>
              </a:rPr>
              <a:t>)</a:t>
            </a:r>
          </a:p>
          <a:p>
            <a:pPr eaLnBrk="1" hangingPunct="1">
              <a:lnSpc>
                <a:spcPct val="90000"/>
              </a:lnSpc>
              <a:buFontTx/>
              <a:buNone/>
              <a:defRPr/>
            </a:pPr>
            <a:endParaRPr lang="sr-Latn-CS" altLang="en-US" sz="1000" b="1" dirty="0">
              <a:effectLst>
                <a:outerShdw blurRad="38100" dist="38100" dir="2700000" algn="tl">
                  <a:srgbClr val="C0C0C0"/>
                </a:outerShdw>
              </a:effectLst>
            </a:endParaRPr>
          </a:p>
          <a:p>
            <a:pPr eaLnBrk="1" hangingPunct="1">
              <a:lnSpc>
                <a:spcPct val="90000"/>
              </a:lnSpc>
              <a:buFontTx/>
              <a:buNone/>
              <a:defRPr/>
            </a:pPr>
            <a:r>
              <a:rPr lang="en-GB" altLang="en-US" sz="2200" dirty="0">
                <a:effectLst>
                  <a:outerShdw blurRad="38100" dist="38100" dir="2700000" algn="tl">
                    <a:srgbClr val="C0C0C0"/>
                  </a:outerShdw>
                </a:effectLst>
                <a:latin typeface="Cambria" panose="02040503050406030204" pitchFamily="18" charset="0"/>
              </a:rPr>
              <a:t>Innervation</a:t>
            </a:r>
            <a:r>
              <a:rPr lang="sr-Latn-CS" altLang="en-US" dirty="0">
                <a:effectLst>
                  <a:outerShdw blurRad="38100" dist="38100" dir="2700000" algn="tl">
                    <a:srgbClr val="C0C0C0"/>
                  </a:outerShdw>
                </a:effectLst>
              </a:rPr>
              <a:t>:</a:t>
            </a:r>
          </a:p>
          <a:p>
            <a:pPr eaLnBrk="1" hangingPunct="1">
              <a:lnSpc>
                <a:spcPct val="90000"/>
              </a:lnSpc>
              <a:buFontTx/>
              <a:buNone/>
              <a:defRPr/>
            </a:pPr>
            <a:r>
              <a:rPr lang="sr-Latn-CS" altLang="en-US" i="1" dirty="0">
                <a:effectLst>
                  <a:outerShdw blurRad="38100" dist="38100" dir="2700000" algn="tl">
                    <a:srgbClr val="C0C0C0"/>
                  </a:outerShdw>
                </a:effectLst>
              </a:rPr>
              <a:t>nn. intercostales T3 – T7</a:t>
            </a:r>
            <a:endParaRPr lang="en-GB" altLang="en-US" i="1" dirty="0">
              <a:effectLst>
                <a:outerShdw blurRad="38100" dist="38100" dir="2700000" algn="tl">
                  <a:srgbClr val="C0C0C0"/>
                </a:outerShdw>
              </a:effectLst>
            </a:endParaRPr>
          </a:p>
          <a:p>
            <a:pPr eaLnBrk="1" hangingPunct="1">
              <a:lnSpc>
                <a:spcPct val="90000"/>
              </a:lnSpc>
              <a:buFontTx/>
              <a:buNone/>
              <a:defRPr/>
            </a:pPr>
            <a:endParaRPr lang="sr-Latn-CS" altLang="en-US" sz="1000" i="1" dirty="0">
              <a:effectLst>
                <a:outerShdw blurRad="38100" dist="38100" dir="2700000" algn="tl">
                  <a:srgbClr val="C0C0C0"/>
                </a:outerShdw>
              </a:effectLst>
            </a:endParaRPr>
          </a:p>
          <a:p>
            <a:pPr eaLnBrk="1" hangingPunct="1">
              <a:lnSpc>
                <a:spcPct val="90000"/>
              </a:lnSpc>
              <a:buFontTx/>
              <a:buNone/>
              <a:defRPr/>
            </a:pPr>
            <a:r>
              <a:rPr lang="en-GB" altLang="en-US" sz="2200" dirty="0">
                <a:effectLst>
                  <a:outerShdw blurRad="38100" dist="38100" dir="2700000" algn="tl">
                    <a:srgbClr val="C0C0C0"/>
                  </a:outerShdw>
                </a:effectLst>
                <a:latin typeface="Cambria" panose="02040503050406030204" pitchFamily="18" charset="0"/>
              </a:rPr>
              <a:t>Function</a:t>
            </a:r>
            <a:r>
              <a:rPr lang="sr-Latn-CS" altLang="en-US" dirty="0">
                <a:effectLst>
                  <a:outerShdw blurRad="38100" dist="38100" dir="2700000" algn="tl">
                    <a:srgbClr val="C0C0C0"/>
                  </a:outerShdw>
                </a:effectLst>
              </a:rPr>
              <a:t>:</a:t>
            </a:r>
          </a:p>
          <a:p>
            <a:pPr eaLnBrk="1" hangingPunct="1">
              <a:lnSpc>
                <a:spcPct val="90000"/>
              </a:lnSpc>
              <a:buFontTx/>
              <a:buNone/>
              <a:defRPr/>
            </a:pPr>
            <a:r>
              <a:rPr lang="en-GB" altLang="en-US" sz="2000" i="1" dirty="0">
                <a:effectLst>
                  <a:outerShdw blurRad="38100" dist="38100" dir="2700000" algn="tl">
                    <a:srgbClr val="C0C0C0"/>
                  </a:outerShdw>
                </a:effectLst>
                <a:latin typeface="Cambria" panose="02040503050406030204" pitchFamily="18" charset="0"/>
              </a:rPr>
              <a:t>Depresses the ribs</a:t>
            </a:r>
            <a:endParaRPr lang="en-US" altLang="en-US" sz="2000" i="1" dirty="0">
              <a:effectLst>
                <a:outerShdw blurRad="38100" dist="38100" dir="2700000" algn="tl">
                  <a:srgbClr val="C0C0C0"/>
                </a:outerShdw>
              </a:effectLst>
            </a:endParaRPr>
          </a:p>
          <a:p>
            <a:pPr eaLnBrk="1" hangingPunct="1">
              <a:lnSpc>
                <a:spcPct val="90000"/>
              </a:lnSpc>
              <a:buFontTx/>
              <a:buNone/>
              <a:defRPr/>
            </a:pPr>
            <a:endParaRPr lang="en-US" altLang="en-US" sz="2200" b="1" i="1" dirty="0">
              <a:solidFill>
                <a:srgbClr val="CC3300"/>
              </a:solidFill>
              <a:effectLst>
                <a:outerShdw blurRad="38100" dist="38100" dir="2700000" algn="tl">
                  <a:srgbClr val="C0C0C0"/>
                </a:outerShdw>
              </a:effectLst>
            </a:endParaRPr>
          </a:p>
        </p:txBody>
      </p:sp>
      <p:sp>
        <p:nvSpPr>
          <p:cNvPr id="53252" name="Content Placeholder 4"/>
          <p:cNvSpPr>
            <a:spLocks noGrp="1"/>
          </p:cNvSpPr>
          <p:nvPr>
            <p:ph sz="half" idx="4294967295"/>
          </p:nvPr>
        </p:nvSpPr>
        <p:spPr>
          <a:xfrm>
            <a:off x="4648200" y="1600200"/>
            <a:ext cx="4038600" cy="4525963"/>
          </a:xfrm>
        </p:spPr>
        <p:txBody>
          <a:bodyPr/>
          <a:lstStyle/>
          <a:p>
            <a:endParaRPr lang="sr-Latn-CS" altLang="en-US"/>
          </a:p>
        </p:txBody>
      </p:sp>
      <p:pic>
        <p:nvPicPr>
          <p:cNvPr id="532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823" y="784009"/>
            <a:ext cx="5205200" cy="4931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B5090E06-F421-ED5E-0945-1269B49EDBDF}"/>
              </a:ext>
            </a:extLst>
          </p:cNvPr>
          <p:cNvPicPr>
            <a:picLocks noChangeAspect="1"/>
          </p:cNvPicPr>
          <p:nvPr/>
        </p:nvPicPr>
        <p:blipFill rotWithShape="1">
          <a:blip r:embed="rId3"/>
          <a:srcRect b="91591"/>
          <a:stretch/>
        </p:blipFill>
        <p:spPr>
          <a:xfrm>
            <a:off x="323528" y="5805264"/>
            <a:ext cx="8425049" cy="360040"/>
          </a:xfrm>
          <a:prstGeom prst="rect">
            <a:avLst/>
          </a:prstGeom>
        </p:spPr>
      </p:pic>
      <p:pic>
        <p:nvPicPr>
          <p:cNvPr id="3" name="Picture 2">
            <a:extLst>
              <a:ext uri="{FF2B5EF4-FFF2-40B4-BE49-F238E27FC236}">
                <a16:creationId xmlns:a16="http://schemas.microsoft.com/office/drawing/2014/main" id="{47D200B8-1097-8A74-E31B-B25D59B0A319}"/>
              </a:ext>
            </a:extLst>
          </p:cNvPr>
          <p:cNvPicPr>
            <a:picLocks noChangeAspect="1"/>
          </p:cNvPicPr>
          <p:nvPr/>
        </p:nvPicPr>
        <p:blipFill rotWithShape="1">
          <a:blip r:embed="rId3"/>
          <a:srcRect t="87459" b="768"/>
          <a:stretch/>
        </p:blipFill>
        <p:spPr>
          <a:xfrm>
            <a:off x="323528" y="6165304"/>
            <a:ext cx="8425049" cy="504056"/>
          </a:xfrm>
          <a:prstGeom prst="rect">
            <a:avLst/>
          </a:prstGeom>
        </p:spPr>
      </p:pic>
      <p:sp>
        <p:nvSpPr>
          <p:cNvPr id="5" name="TextBox 4">
            <a:extLst>
              <a:ext uri="{FF2B5EF4-FFF2-40B4-BE49-F238E27FC236}">
                <a16:creationId xmlns:a16="http://schemas.microsoft.com/office/drawing/2014/main" id="{C359A383-E540-6AE4-92FB-BE3DBC2ED269}"/>
              </a:ext>
            </a:extLst>
          </p:cNvPr>
          <p:cNvSpPr txBox="1"/>
          <p:nvPr/>
        </p:nvSpPr>
        <p:spPr>
          <a:xfrm>
            <a:off x="4860032" y="6229913"/>
            <a:ext cx="2618577" cy="276999"/>
          </a:xfrm>
          <a:prstGeom prst="rect">
            <a:avLst/>
          </a:prstGeom>
          <a:noFill/>
        </p:spPr>
        <p:txBody>
          <a:bodyPr wrap="square" rtlCol="0">
            <a:spAutoFit/>
          </a:bodyPr>
          <a:lstStyle/>
          <a:p>
            <a:r>
              <a:rPr lang="en-GB" sz="1200" b="0" i="0" dirty="0"/>
              <a:t>Intercostal nerves</a:t>
            </a:r>
          </a:p>
        </p:txBody>
      </p:sp>
    </p:spTree>
  </p:cSld>
  <p:clrMapOvr>
    <a:masterClrMapping/>
  </p:clrMapOvr>
  <p:transition spd="slow">
    <p:zo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idx="4294967295"/>
          </p:nvPr>
        </p:nvSpPr>
        <p:spPr>
          <a:xfrm>
            <a:off x="4356100" y="620713"/>
            <a:ext cx="4537075" cy="561975"/>
          </a:xfrm>
        </p:spPr>
        <p:txBody>
          <a:bodyPr/>
          <a:lstStyle/>
          <a:p>
            <a:pPr eaLnBrk="1" hangingPunct="1">
              <a:defRPr/>
            </a:pPr>
            <a:r>
              <a:rPr lang="sr-Latn-CS" altLang="en-US" sz="2500" b="1">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Mm. levatores costarum</a:t>
            </a:r>
            <a:endParaRPr lang="en-US" altLang="en-US" sz="2500" b="1">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4275" name="Rectangle 5"/>
          <p:cNvSpPr>
            <a:spLocks noGrp="1" noChangeArrowheads="1"/>
          </p:cNvSpPr>
          <p:nvPr>
            <p:ph type="body" sz="half" idx="4294967295"/>
          </p:nvPr>
        </p:nvSpPr>
        <p:spPr>
          <a:xfrm>
            <a:off x="142875" y="500063"/>
            <a:ext cx="4929188" cy="5218112"/>
          </a:xfrm>
        </p:spPr>
        <p:txBody>
          <a:bodyPr/>
          <a:lstStyle/>
          <a:p>
            <a:pPr eaLnBrk="1" hangingPunct="1">
              <a:buFontTx/>
              <a:buNone/>
              <a:defRPr/>
            </a:pPr>
            <a:r>
              <a:rPr lang="en-GB" altLang="en-US" sz="2000" i="1" dirty="0">
                <a:effectLst>
                  <a:outerShdw blurRad="38100" dist="38100" dir="2700000" algn="tl">
                    <a:srgbClr val="C0C0C0"/>
                  </a:outerShdw>
                </a:effectLst>
                <a:latin typeface="Cambria" panose="02040503050406030204" pitchFamily="18" charset="0"/>
              </a:rPr>
              <a:t>Attachment</a:t>
            </a:r>
            <a:r>
              <a:rPr lang="sr-Latn-CS" altLang="en-US" sz="2000" i="1" dirty="0">
                <a:effectLst>
                  <a:outerShdw blurRad="38100" dist="38100" dir="2700000" algn="tl">
                    <a:srgbClr val="C0C0C0"/>
                  </a:outerShdw>
                </a:effectLst>
              </a:rPr>
              <a:t>:</a:t>
            </a:r>
          </a:p>
          <a:p>
            <a:pPr eaLnBrk="1" hangingPunct="1">
              <a:buFontTx/>
              <a:buNone/>
              <a:defRPr/>
            </a:pPr>
            <a:r>
              <a:rPr lang="sr-Latn-CS" altLang="en-US" sz="2400" b="1" i="1" dirty="0" err="1">
                <a:effectLst>
                  <a:outerShdw blurRad="38100" dist="38100" dir="2700000" algn="tl">
                    <a:srgbClr val="C0C0C0"/>
                  </a:outerShdw>
                </a:effectLst>
              </a:rPr>
              <a:t>processus</a:t>
            </a:r>
            <a:r>
              <a:rPr lang="sr-Latn-CS" altLang="en-US" sz="2400" b="1" i="1" dirty="0">
                <a:effectLst>
                  <a:outerShdw blurRad="38100" dist="38100" dir="2700000" algn="tl">
                    <a:srgbClr val="C0C0C0"/>
                  </a:outerShdw>
                </a:effectLst>
              </a:rPr>
              <a:t> </a:t>
            </a:r>
            <a:r>
              <a:rPr lang="sr-Latn-CS" altLang="en-US" sz="2400" b="1" i="1" dirty="0" err="1">
                <a:effectLst>
                  <a:outerShdw blurRad="38100" dist="38100" dir="2700000" algn="tl">
                    <a:srgbClr val="C0C0C0"/>
                  </a:outerShdw>
                </a:effectLst>
              </a:rPr>
              <a:t>transversus</a:t>
            </a:r>
            <a:endParaRPr lang="sr-Latn-CS" altLang="en-US" sz="2400" b="1" i="1" dirty="0">
              <a:effectLst>
                <a:outerShdw blurRad="38100" dist="38100" dir="2700000" algn="tl">
                  <a:srgbClr val="C0C0C0"/>
                </a:outerShdw>
              </a:effectLst>
            </a:endParaRPr>
          </a:p>
          <a:p>
            <a:pPr eaLnBrk="1" hangingPunct="1">
              <a:buFontTx/>
              <a:buNone/>
              <a:defRPr/>
            </a:pPr>
            <a:r>
              <a:rPr lang="sr-Latn-CS" altLang="en-US" sz="2400" b="1" i="1" dirty="0">
                <a:effectLst>
                  <a:outerShdw blurRad="38100" dist="38100" dir="2700000" algn="tl">
                    <a:srgbClr val="C0C0C0"/>
                  </a:outerShdw>
                </a:effectLst>
              </a:rPr>
              <a:t>C7, T1 – T11</a:t>
            </a:r>
          </a:p>
          <a:p>
            <a:pPr eaLnBrk="1" hangingPunct="1">
              <a:buFontTx/>
              <a:buNone/>
              <a:defRPr/>
            </a:pPr>
            <a:endParaRPr lang="sr-Latn-CS" altLang="en-US" sz="2000" i="1" dirty="0">
              <a:effectLst>
                <a:outerShdw blurRad="38100" dist="38100" dir="2700000" algn="tl">
                  <a:srgbClr val="C0C0C0"/>
                </a:outerShdw>
              </a:effectLst>
            </a:endParaRPr>
          </a:p>
          <a:p>
            <a:pPr eaLnBrk="1" hangingPunct="1">
              <a:buFontTx/>
              <a:buNone/>
              <a:defRPr/>
            </a:pPr>
            <a:r>
              <a:rPr lang="en-GB" altLang="en-US" sz="2000" b="1" dirty="0">
                <a:effectLst>
                  <a:outerShdw blurRad="38100" dist="38100" dir="2700000" algn="tl">
                    <a:srgbClr val="C0C0C0"/>
                  </a:outerShdw>
                </a:effectLst>
                <a:latin typeface="Cambria" panose="02040503050406030204" pitchFamily="18" charset="0"/>
              </a:rPr>
              <a:t>Adjacent lower rib</a:t>
            </a:r>
            <a:endParaRPr lang="en-US" altLang="en-US" sz="2000" b="1" dirty="0">
              <a:effectLst>
                <a:outerShdw blurRad="38100" dist="38100" dir="2700000" algn="tl">
                  <a:srgbClr val="C0C0C0"/>
                </a:outerShdw>
              </a:effectLst>
            </a:endParaRPr>
          </a:p>
          <a:p>
            <a:pPr eaLnBrk="1" hangingPunct="1">
              <a:buFontTx/>
              <a:buNone/>
              <a:defRPr/>
            </a:pPr>
            <a:r>
              <a:rPr lang="en-GB" altLang="en-US" sz="2000" b="1" dirty="0">
                <a:effectLst>
                  <a:outerShdw blurRad="38100" dist="38100" dir="2700000" algn="tl">
                    <a:srgbClr val="C0C0C0"/>
                  </a:outerShdw>
                </a:effectLst>
                <a:latin typeface="Cambria" panose="02040503050406030204" pitchFamily="18" charset="0"/>
              </a:rPr>
              <a:t>lateral to </a:t>
            </a:r>
            <a:r>
              <a:rPr lang="sr-Latn-CS" altLang="en-US" sz="2400" b="1" dirty="0" err="1">
                <a:effectLst>
                  <a:outerShdw blurRad="38100" dist="38100" dir="2700000" algn="tl">
                    <a:srgbClr val="C0C0C0"/>
                  </a:outerShdw>
                </a:effectLst>
              </a:rPr>
              <a:t>tuberculum</a:t>
            </a:r>
            <a:r>
              <a:rPr lang="sr-Latn-CS" altLang="en-US" sz="2400" b="1" dirty="0">
                <a:effectLst>
                  <a:outerShdw blurRad="38100" dist="38100" dir="2700000" algn="tl">
                    <a:srgbClr val="C0C0C0"/>
                  </a:outerShdw>
                </a:effectLst>
              </a:rPr>
              <a:t> </a:t>
            </a:r>
            <a:r>
              <a:rPr lang="sr-Latn-CS" altLang="en-US" sz="2400" b="1" dirty="0" err="1">
                <a:effectLst>
                  <a:outerShdw blurRad="38100" dist="38100" dir="2700000" algn="tl">
                    <a:srgbClr val="C0C0C0"/>
                  </a:outerShdw>
                </a:effectLst>
              </a:rPr>
              <a:t>costae</a:t>
            </a:r>
            <a:endParaRPr lang="sr-Latn-CS" altLang="en-US" sz="2400" b="1" dirty="0">
              <a:effectLst>
                <a:outerShdw blurRad="38100" dist="38100" dir="2700000" algn="tl">
                  <a:srgbClr val="C0C0C0"/>
                </a:outerShdw>
              </a:effectLst>
            </a:endParaRPr>
          </a:p>
          <a:p>
            <a:pPr eaLnBrk="1" hangingPunct="1">
              <a:buFontTx/>
              <a:buNone/>
              <a:defRPr/>
            </a:pPr>
            <a:endParaRPr lang="sr-Latn-CS" altLang="en-US" sz="2000" b="1" dirty="0">
              <a:effectLst>
                <a:outerShdw blurRad="38100" dist="38100" dir="2700000" algn="tl">
                  <a:srgbClr val="C0C0C0"/>
                </a:outerShdw>
              </a:effectLst>
            </a:endParaRPr>
          </a:p>
          <a:p>
            <a:pPr eaLnBrk="1" hangingPunct="1">
              <a:buFontTx/>
              <a:buNone/>
              <a:defRPr/>
            </a:pPr>
            <a:r>
              <a:rPr lang="en-GB" altLang="en-US" sz="2000" dirty="0">
                <a:effectLst>
                  <a:outerShdw blurRad="38100" dist="38100" dir="2700000" algn="tl">
                    <a:srgbClr val="C0C0C0"/>
                  </a:outerShdw>
                </a:effectLst>
                <a:latin typeface="Cambria" panose="02040503050406030204" pitchFamily="18" charset="0"/>
              </a:rPr>
              <a:t>Innervation</a:t>
            </a:r>
            <a:r>
              <a:rPr lang="sr-Latn-CS" altLang="en-US" sz="2000" dirty="0">
                <a:effectLst>
                  <a:outerShdw blurRad="38100" dist="38100" dir="2700000" algn="tl">
                    <a:srgbClr val="C0C0C0"/>
                  </a:outerShdw>
                </a:effectLst>
              </a:rPr>
              <a:t>:</a:t>
            </a:r>
          </a:p>
          <a:p>
            <a:pPr eaLnBrk="1" hangingPunct="1">
              <a:buFontTx/>
              <a:buNone/>
              <a:defRPr/>
            </a:pPr>
            <a:r>
              <a:rPr lang="sr-Latn-CS" altLang="en-US" b="1" i="1" dirty="0" err="1"/>
              <a:t>rr</a:t>
            </a:r>
            <a:r>
              <a:rPr lang="sr-Latn-CS" altLang="en-US" b="1" i="1" dirty="0"/>
              <a:t>. </a:t>
            </a:r>
            <a:r>
              <a:rPr lang="sr-Latn-CS" altLang="en-US" b="1" i="1" dirty="0" err="1"/>
              <a:t>posteriores</a:t>
            </a:r>
            <a:r>
              <a:rPr lang="sr-Latn-CS" altLang="en-US" b="1" i="1" dirty="0"/>
              <a:t> nervi </a:t>
            </a:r>
            <a:r>
              <a:rPr lang="sr-Latn-CS" altLang="en-US" b="1" i="1" dirty="0" err="1"/>
              <a:t>thoracici</a:t>
            </a:r>
            <a:endParaRPr lang="sr-Latn-CS" altLang="en-US" b="1" i="1" dirty="0"/>
          </a:p>
          <a:p>
            <a:pPr eaLnBrk="1" hangingPunct="1">
              <a:buFontTx/>
              <a:buNone/>
              <a:defRPr/>
            </a:pPr>
            <a:endParaRPr lang="sr-Latn-CS" altLang="en-US" sz="2000" i="1" dirty="0">
              <a:effectLst>
                <a:outerShdw blurRad="38100" dist="38100" dir="2700000" algn="tl">
                  <a:srgbClr val="C0C0C0"/>
                </a:outerShdw>
              </a:effectLst>
            </a:endParaRPr>
          </a:p>
          <a:p>
            <a:pPr eaLnBrk="1" hangingPunct="1">
              <a:buFontTx/>
              <a:buNone/>
              <a:defRPr/>
            </a:pPr>
            <a:r>
              <a:rPr lang="en-GB" altLang="en-US" sz="2000" dirty="0">
                <a:effectLst>
                  <a:outerShdw blurRad="38100" dist="38100" dir="2700000" algn="tl">
                    <a:srgbClr val="C0C0C0"/>
                  </a:outerShdw>
                </a:effectLst>
                <a:latin typeface="Cambria" panose="02040503050406030204" pitchFamily="18" charset="0"/>
              </a:rPr>
              <a:t>Function</a:t>
            </a:r>
            <a:r>
              <a:rPr lang="sr-Latn-CS" altLang="en-US" sz="2000" dirty="0">
                <a:effectLst>
                  <a:outerShdw blurRad="38100" dist="38100" dir="2700000" algn="tl">
                    <a:srgbClr val="C0C0C0"/>
                  </a:outerShdw>
                </a:effectLst>
              </a:rPr>
              <a:t>:</a:t>
            </a:r>
          </a:p>
          <a:p>
            <a:pPr eaLnBrk="1" hangingPunct="1">
              <a:buFontTx/>
              <a:buNone/>
              <a:defRPr/>
            </a:pPr>
            <a:r>
              <a:rPr lang="en-GB" altLang="en-US" sz="2000" i="1" dirty="0">
                <a:effectLst>
                  <a:outerShdw blurRad="38100" dist="38100" dir="2700000" algn="tl">
                    <a:srgbClr val="C0C0C0"/>
                  </a:outerShdw>
                </a:effectLst>
                <a:latin typeface="Cambria" panose="02040503050406030204" pitchFamily="18" charset="0"/>
              </a:rPr>
              <a:t>Elevate the ribs during forced </a:t>
            </a:r>
            <a:r>
              <a:rPr lang="en-GB" altLang="en-US" sz="2000" i="1" dirty="0" err="1">
                <a:effectLst>
                  <a:outerShdw blurRad="38100" dist="38100" dir="2700000" algn="tl">
                    <a:srgbClr val="C0C0C0"/>
                  </a:outerShdw>
                </a:effectLst>
                <a:latin typeface="Cambria" panose="02040503050406030204" pitchFamily="18" charset="0"/>
              </a:rPr>
              <a:t>inspirium</a:t>
            </a:r>
            <a:endParaRPr lang="en-US" altLang="en-US" sz="2000" i="1" dirty="0">
              <a:effectLst>
                <a:outerShdw blurRad="38100" dist="38100" dir="2700000" algn="tl">
                  <a:srgbClr val="C0C0C0"/>
                </a:outerShdw>
              </a:effectLst>
            </a:endParaRPr>
          </a:p>
        </p:txBody>
      </p:sp>
      <p:pic>
        <p:nvPicPr>
          <p:cNvPr id="51204" name="Picture 7" descr="0034 mm respirat"/>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164013" y="1217856"/>
            <a:ext cx="4979987" cy="3902075"/>
          </a:xfrm>
        </p:spPr>
      </p:pic>
      <p:pic>
        <p:nvPicPr>
          <p:cNvPr id="4" name="Picture 3">
            <a:extLst>
              <a:ext uri="{FF2B5EF4-FFF2-40B4-BE49-F238E27FC236}">
                <a16:creationId xmlns:a16="http://schemas.microsoft.com/office/drawing/2014/main" id="{2AA53068-371A-8F22-BD44-14CC8DE178E2}"/>
              </a:ext>
            </a:extLst>
          </p:cNvPr>
          <p:cNvPicPr>
            <a:picLocks noChangeAspect="1"/>
          </p:cNvPicPr>
          <p:nvPr/>
        </p:nvPicPr>
        <p:blipFill rotWithShape="1">
          <a:blip r:embed="rId3"/>
          <a:srcRect b="91591"/>
          <a:stretch/>
        </p:blipFill>
        <p:spPr>
          <a:xfrm>
            <a:off x="251520" y="5477237"/>
            <a:ext cx="8425049" cy="360040"/>
          </a:xfrm>
          <a:prstGeom prst="rect">
            <a:avLst/>
          </a:prstGeom>
        </p:spPr>
      </p:pic>
      <p:pic>
        <p:nvPicPr>
          <p:cNvPr id="5" name="Picture 4">
            <a:extLst>
              <a:ext uri="{FF2B5EF4-FFF2-40B4-BE49-F238E27FC236}">
                <a16:creationId xmlns:a16="http://schemas.microsoft.com/office/drawing/2014/main" id="{C8F162A0-78F5-6229-F125-75E8CD637470}"/>
              </a:ext>
            </a:extLst>
          </p:cNvPr>
          <p:cNvPicPr>
            <a:picLocks noChangeAspect="1"/>
          </p:cNvPicPr>
          <p:nvPr/>
        </p:nvPicPr>
        <p:blipFill rotWithShape="1">
          <a:blip r:embed="rId3"/>
          <a:srcRect t="33637" b="52909"/>
          <a:stretch/>
        </p:blipFill>
        <p:spPr>
          <a:xfrm>
            <a:off x="251520" y="5805264"/>
            <a:ext cx="8425049" cy="576064"/>
          </a:xfrm>
          <a:prstGeom prst="rect">
            <a:avLst/>
          </a:prstGeom>
        </p:spPr>
      </p:pic>
    </p:spTree>
  </p:cSld>
  <p:clrMapOvr>
    <a:masterClrMapping/>
  </p:clrMapOvr>
  <p:transition spd="slow">
    <p:zo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468313" y="0"/>
            <a:ext cx="8291512" cy="706438"/>
          </a:xfrm>
        </p:spPr>
        <p:txBody>
          <a:bodyPr/>
          <a:lstStyle/>
          <a:p>
            <a:pPr eaLnBrk="1" hangingPunct="1">
              <a:defRPr/>
            </a:pPr>
            <a:r>
              <a:rPr lang="sr-Latn-CS" altLang="en-US" sz="3600" b="1">
                <a:solidFill>
                  <a:srgbClr val="990000"/>
                </a:solidFill>
                <a:effectLst>
                  <a:outerShdw blurRad="38100" dist="38100" dir="2700000" algn="tl">
                    <a:srgbClr val="C0C0C0"/>
                  </a:outerShdw>
                </a:effectLst>
              </a:rPr>
              <a:t>DIAPHRAGMA</a:t>
            </a:r>
            <a:endParaRPr lang="en-US" altLang="en-US" sz="3600" b="1">
              <a:solidFill>
                <a:srgbClr val="990000"/>
              </a:solidFill>
              <a:effectLst>
                <a:outerShdw blurRad="38100" dist="38100" dir="2700000" algn="tl">
                  <a:srgbClr val="C0C0C0"/>
                </a:outerShdw>
              </a:effectLst>
            </a:endParaRPr>
          </a:p>
        </p:txBody>
      </p:sp>
      <p:pic>
        <p:nvPicPr>
          <p:cNvPr id="55299" name="Picture 3" descr="0004a zidovi"/>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395288" y="765175"/>
            <a:ext cx="8424862" cy="5903913"/>
          </a:xfrm>
          <a:noFill/>
          <a:ln w="28575">
            <a:solidFill>
              <a:srgbClr val="000000"/>
            </a:solidFill>
            <a:miter lim="800000"/>
            <a:headEnd/>
            <a:tailEnd/>
          </a:ln>
        </p:spPr>
      </p:pic>
    </p:spTree>
  </p:cSld>
  <p:clrMapOvr>
    <a:masterClrMapping/>
  </p:clrMapOvr>
  <p:transition spd="slow">
    <p:zo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0004a zidovi">
            <a:extLst>
              <a:ext uri="{FF2B5EF4-FFF2-40B4-BE49-F238E27FC236}">
                <a16:creationId xmlns:a16="http://schemas.microsoft.com/office/drawing/2014/main" id="{638D57F8-428C-722F-4DE8-0D53B29F2F2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064" y="3281311"/>
            <a:ext cx="3866450" cy="270950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BAEC46B-BDF0-340A-843C-F692CA71E112}"/>
              </a:ext>
            </a:extLst>
          </p:cNvPr>
          <p:cNvSpPr txBox="1"/>
          <p:nvPr/>
        </p:nvSpPr>
        <p:spPr>
          <a:xfrm>
            <a:off x="0" y="359458"/>
            <a:ext cx="8952226" cy="3139321"/>
          </a:xfrm>
          <a:prstGeom prst="rect">
            <a:avLst/>
          </a:prstGeom>
          <a:noFill/>
        </p:spPr>
        <p:txBody>
          <a:bodyPr wrap="square">
            <a:spAutoFit/>
          </a:bodyPr>
          <a:lstStyle/>
          <a:p>
            <a:pPr algn="just"/>
            <a:r>
              <a:rPr lang="en-GB" sz="2200" b="0" i="0" dirty="0">
                <a:solidFill>
                  <a:srgbClr val="32323C"/>
                </a:solidFill>
                <a:effectLst/>
                <a:latin typeface="+mn-lt"/>
              </a:rPr>
              <a:t>The </a:t>
            </a:r>
            <a:r>
              <a:rPr lang="en-GB" sz="2200" b="1" i="0" dirty="0">
                <a:solidFill>
                  <a:srgbClr val="32323C"/>
                </a:solidFill>
                <a:effectLst/>
                <a:latin typeface="+mn-lt"/>
              </a:rPr>
              <a:t>diaphragm</a:t>
            </a:r>
            <a:r>
              <a:rPr lang="en-GB" sz="2200" b="0" i="0" dirty="0">
                <a:solidFill>
                  <a:srgbClr val="32323C"/>
                </a:solidFill>
                <a:effectLst/>
                <a:latin typeface="+mn-lt"/>
              </a:rPr>
              <a:t> is a double-domed musculotendinous sheet, located at the inferior-most aspect of the rib cage. It serves two main functions:</a:t>
            </a:r>
          </a:p>
          <a:p>
            <a:pPr lvl="1" algn="just">
              <a:buFont typeface="Arial" panose="020B0604020202020204" pitchFamily="34" charset="0"/>
              <a:buChar char="•"/>
            </a:pPr>
            <a:r>
              <a:rPr lang="en-GB" sz="2200" b="1" i="0" dirty="0">
                <a:solidFill>
                  <a:srgbClr val="32323C"/>
                </a:solidFill>
                <a:effectLst/>
                <a:latin typeface="+mn-lt"/>
              </a:rPr>
              <a:t> Separates the thoracic cavity from the abdominal cavity</a:t>
            </a:r>
            <a:endParaRPr lang="en-GB" sz="2200" b="0" i="0" dirty="0">
              <a:solidFill>
                <a:srgbClr val="32323C"/>
              </a:solidFill>
              <a:effectLst/>
              <a:latin typeface="+mn-lt"/>
            </a:endParaRPr>
          </a:p>
          <a:p>
            <a:pPr lvl="1" algn="just">
              <a:buFont typeface="Arial" panose="020B0604020202020204" pitchFamily="34" charset="0"/>
              <a:buChar char="•"/>
            </a:pPr>
            <a:r>
              <a:rPr lang="en-GB" sz="2200" b="0" i="0" dirty="0">
                <a:solidFill>
                  <a:srgbClr val="32323C"/>
                </a:solidFill>
                <a:effectLst/>
                <a:latin typeface="+mn-lt"/>
              </a:rPr>
              <a:t> Undergoes contraction and relaxation, altering the volume of the thoracic cavity</a:t>
            </a:r>
          </a:p>
          <a:p>
            <a:pPr lvl="1" algn="just"/>
            <a:r>
              <a:rPr lang="en-GB" sz="2200" b="0" i="0" dirty="0">
                <a:solidFill>
                  <a:srgbClr val="32323C"/>
                </a:solidFill>
                <a:effectLst/>
                <a:latin typeface="+mn-lt"/>
              </a:rPr>
              <a:t>   and the lungs, </a:t>
            </a:r>
            <a:r>
              <a:rPr lang="en-GB" sz="2200" b="1" i="0" dirty="0">
                <a:solidFill>
                  <a:srgbClr val="32323C"/>
                </a:solidFill>
                <a:effectLst/>
                <a:latin typeface="+mn-lt"/>
              </a:rPr>
              <a:t>producing inspiration and expiration.</a:t>
            </a:r>
          </a:p>
          <a:p>
            <a:pPr marL="0" lvl="1" indent="92075" algn="just"/>
            <a:r>
              <a:rPr lang="en-GB" sz="2200" i="0" u="sng" dirty="0">
                <a:solidFill>
                  <a:srgbClr val="32323C"/>
                </a:solidFill>
                <a:latin typeface="+mn-lt"/>
              </a:rPr>
              <a:t>It is the chief muscle of inspiration – </a:t>
            </a:r>
            <a:r>
              <a:rPr lang="en-GB" sz="2200" dirty="0">
                <a:latin typeface="+mn-lt"/>
              </a:rPr>
              <a:t>only its central part moves inferiorly because its periphery, as the fixed origin of the muscle, attaches to the inferior margin of the thoracic cage and the superior lumbar vertebrae.</a:t>
            </a:r>
            <a:endParaRPr lang="en-GB" sz="2200" i="0" u="sng" dirty="0">
              <a:solidFill>
                <a:srgbClr val="32323C"/>
              </a:solidFill>
              <a:latin typeface="+mn-lt"/>
            </a:endParaRPr>
          </a:p>
          <a:p>
            <a:pPr lvl="1" algn="just"/>
            <a:endParaRPr lang="en-GB" sz="2200" b="0" i="0" u="sng" dirty="0">
              <a:solidFill>
                <a:srgbClr val="32323C"/>
              </a:solidFill>
              <a:effectLst/>
              <a:latin typeface="+mn-lt"/>
            </a:endParaRPr>
          </a:p>
        </p:txBody>
      </p:sp>
      <p:sp>
        <p:nvSpPr>
          <p:cNvPr id="7" name="TextBox 6">
            <a:extLst>
              <a:ext uri="{FF2B5EF4-FFF2-40B4-BE49-F238E27FC236}">
                <a16:creationId xmlns:a16="http://schemas.microsoft.com/office/drawing/2014/main" id="{A07937C4-5756-32EF-3A21-D765E5AB2DB5}"/>
              </a:ext>
            </a:extLst>
          </p:cNvPr>
          <p:cNvSpPr txBox="1"/>
          <p:nvPr/>
        </p:nvSpPr>
        <p:spPr>
          <a:xfrm>
            <a:off x="26928" y="3512678"/>
            <a:ext cx="9297600" cy="3170099"/>
          </a:xfrm>
          <a:prstGeom prst="rect">
            <a:avLst/>
          </a:prstGeom>
          <a:noFill/>
        </p:spPr>
        <p:txBody>
          <a:bodyPr wrap="square">
            <a:spAutoFit/>
          </a:bodyPr>
          <a:lstStyle/>
          <a:p>
            <a:r>
              <a:rPr lang="en-GB" sz="2000" dirty="0">
                <a:solidFill>
                  <a:srgbClr val="CC3300"/>
                </a:solidFill>
                <a:latin typeface="+mn-lt"/>
              </a:rPr>
              <a:t>- The diaphragm curves superiorly into right and</a:t>
            </a:r>
          </a:p>
          <a:p>
            <a:r>
              <a:rPr lang="en-GB" sz="2000" dirty="0">
                <a:solidFill>
                  <a:srgbClr val="CC3300"/>
                </a:solidFill>
                <a:latin typeface="+mn-lt"/>
              </a:rPr>
              <a:t>  left domes; </a:t>
            </a:r>
          </a:p>
          <a:p>
            <a:r>
              <a:rPr lang="en-GB" sz="2000" dirty="0">
                <a:solidFill>
                  <a:srgbClr val="CC3300"/>
                </a:solidFill>
                <a:latin typeface="+mn-lt"/>
              </a:rPr>
              <a:t>- Normally, the right dome is higher than the left</a:t>
            </a:r>
            <a:br>
              <a:rPr lang="en-GB" sz="2000" dirty="0">
                <a:solidFill>
                  <a:srgbClr val="CC3300"/>
                </a:solidFill>
                <a:latin typeface="+mn-lt"/>
              </a:rPr>
            </a:br>
            <a:r>
              <a:rPr lang="en-GB" sz="2000" dirty="0">
                <a:solidFill>
                  <a:srgbClr val="CC3300"/>
                </a:solidFill>
                <a:latin typeface="+mn-lt"/>
              </a:rPr>
              <a:t>   dome owing to the presence of the liver.</a:t>
            </a:r>
            <a:br>
              <a:rPr lang="en-GB" sz="2000" dirty="0">
                <a:solidFill>
                  <a:srgbClr val="CC3300"/>
                </a:solidFill>
                <a:latin typeface="+mn-lt"/>
              </a:rPr>
            </a:br>
            <a:r>
              <a:rPr lang="en-GB" sz="2000" dirty="0">
                <a:solidFill>
                  <a:srgbClr val="CC3300"/>
                </a:solidFill>
                <a:latin typeface="+mn-lt"/>
              </a:rPr>
              <a:t>- During expiration, the right dome reaches as</a:t>
            </a:r>
          </a:p>
          <a:p>
            <a:r>
              <a:rPr lang="en-GB" sz="2000" dirty="0">
                <a:solidFill>
                  <a:srgbClr val="CC3300"/>
                </a:solidFill>
                <a:latin typeface="+mn-lt"/>
              </a:rPr>
              <a:t>   high as the 5th rib and the left dome ascends to</a:t>
            </a:r>
          </a:p>
          <a:p>
            <a:r>
              <a:rPr lang="en-GB" sz="2000" dirty="0">
                <a:solidFill>
                  <a:srgbClr val="CC3300"/>
                </a:solidFill>
                <a:latin typeface="+mn-lt"/>
              </a:rPr>
              <a:t>   the 5th intercostal space. </a:t>
            </a:r>
          </a:p>
          <a:p>
            <a:r>
              <a:rPr lang="en-GB" sz="2000" dirty="0">
                <a:solidFill>
                  <a:srgbClr val="CC3300"/>
                </a:solidFill>
                <a:latin typeface="+mn-lt"/>
              </a:rPr>
              <a:t>- The level of the domes of the diaphragm varies</a:t>
            </a:r>
          </a:p>
          <a:p>
            <a:r>
              <a:rPr lang="en-GB" sz="2000" dirty="0">
                <a:solidFill>
                  <a:srgbClr val="CC3300"/>
                </a:solidFill>
                <a:latin typeface="+mn-lt"/>
              </a:rPr>
              <a:t>   according to the: phase of respiration (inspiration or expiration),</a:t>
            </a:r>
            <a:br>
              <a:rPr lang="en-GB" sz="2000" dirty="0">
                <a:solidFill>
                  <a:srgbClr val="CC3300"/>
                </a:solidFill>
                <a:latin typeface="+mn-lt"/>
              </a:rPr>
            </a:br>
            <a:r>
              <a:rPr lang="en-GB" sz="2000" dirty="0">
                <a:solidFill>
                  <a:srgbClr val="CC3300"/>
                </a:solidFill>
                <a:latin typeface="+mn-lt"/>
              </a:rPr>
              <a:t>   posture (supine or standing) and  size and degree of distension of the abdominal viscera.</a:t>
            </a:r>
          </a:p>
        </p:txBody>
      </p:sp>
    </p:spTree>
    <p:extLst>
      <p:ext uri="{BB962C8B-B14F-4D97-AF65-F5344CB8AC3E}">
        <p14:creationId xmlns:p14="http://schemas.microsoft.com/office/powerpoint/2010/main" val="4072723428"/>
      </p:ext>
    </p:extLst>
  </p:cSld>
  <p:clrMapOvr>
    <a:masterClrMapping/>
  </p:clrMapOvr>
  <p:transition spd="slow">
    <p:zo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4500563" y="274638"/>
            <a:ext cx="4186237" cy="777875"/>
          </a:xfrm>
        </p:spPr>
        <p:txBody>
          <a:bodyPr/>
          <a:lstStyle/>
          <a:p>
            <a:pPr eaLnBrk="1" hangingPunct="1">
              <a:defRPr/>
            </a:pPr>
            <a:r>
              <a:rPr lang="sr-Latn-CS" altLang="en-US" sz="3600" b="1" dirty="0">
                <a:solidFill>
                  <a:srgbClr val="990000"/>
                </a:solidFill>
                <a:effectLst>
                  <a:outerShdw blurRad="38100" dist="38100" dir="2700000" algn="tl">
                    <a:srgbClr val="C0C0C0"/>
                  </a:outerShdw>
                </a:effectLst>
              </a:rPr>
              <a:t>DIAPHRAGMA</a:t>
            </a:r>
            <a:endParaRPr lang="en-US" altLang="en-US" sz="3600" b="1" dirty="0">
              <a:solidFill>
                <a:srgbClr val="990000"/>
              </a:solidFill>
              <a:effectLst>
                <a:outerShdw blurRad="38100" dist="38100" dir="2700000" algn="tl">
                  <a:srgbClr val="C0C0C0"/>
                </a:outerShdw>
              </a:effectLst>
            </a:endParaRPr>
          </a:p>
        </p:txBody>
      </p:sp>
      <p:sp>
        <p:nvSpPr>
          <p:cNvPr id="63491" name="Rectangle 3"/>
          <p:cNvSpPr>
            <a:spLocks noGrp="1" noChangeArrowheads="1"/>
          </p:cNvSpPr>
          <p:nvPr>
            <p:ph type="body" sz="half" idx="4294967295"/>
          </p:nvPr>
        </p:nvSpPr>
        <p:spPr>
          <a:xfrm>
            <a:off x="107950" y="764704"/>
            <a:ext cx="4186236" cy="5937250"/>
          </a:xfrm>
        </p:spPr>
        <p:txBody>
          <a:bodyPr/>
          <a:lstStyle/>
          <a:p>
            <a:pPr eaLnBrk="1" hangingPunct="1">
              <a:buFontTx/>
              <a:buNone/>
              <a:defRPr/>
            </a:pPr>
            <a:r>
              <a:rPr lang="sr-Latn-CS" altLang="en-US" sz="2400" b="1" dirty="0">
                <a:solidFill>
                  <a:srgbClr val="990000"/>
                </a:solidFill>
                <a:effectLst>
                  <a:outerShdw blurRad="38100" dist="38100" dir="2700000" algn="tl">
                    <a:srgbClr val="C0C0C0"/>
                  </a:outerShdw>
                </a:effectLst>
              </a:rPr>
              <a:t>CENTRUM TENDINEUM</a:t>
            </a:r>
            <a:br>
              <a:rPr lang="en-GB" altLang="en-US" sz="2400" b="1" dirty="0">
                <a:solidFill>
                  <a:srgbClr val="990000"/>
                </a:solidFill>
                <a:effectLst>
                  <a:outerShdw blurRad="38100" dist="38100" dir="2700000" algn="tl">
                    <a:srgbClr val="C0C0C0"/>
                  </a:outerShdw>
                </a:effectLst>
              </a:rPr>
            </a:br>
            <a:r>
              <a:rPr lang="en-GB" altLang="en-US" sz="2400" b="1" dirty="0">
                <a:solidFill>
                  <a:srgbClr val="990000"/>
                </a:solidFill>
                <a:effectLst>
                  <a:outerShdw blurRad="38100" dist="38100" dir="2700000" algn="tl">
                    <a:srgbClr val="C0C0C0"/>
                  </a:outerShdw>
                </a:effectLst>
              </a:rPr>
              <a:t>(central tendon)</a:t>
            </a:r>
            <a:endParaRPr lang="sr-Latn-CS" altLang="en-US" sz="2400" b="1" dirty="0">
              <a:solidFill>
                <a:srgbClr val="990000"/>
              </a:solidFill>
              <a:effectLst>
                <a:outerShdw blurRad="38100" dist="38100" dir="2700000" algn="tl">
                  <a:srgbClr val="C0C0C0"/>
                </a:outerShdw>
              </a:effectLst>
            </a:endParaRPr>
          </a:p>
          <a:p>
            <a:pPr eaLnBrk="1" hangingPunct="1">
              <a:buFontTx/>
              <a:buNone/>
              <a:defRPr/>
            </a:pPr>
            <a:r>
              <a:rPr lang="sr-Latn-CS" altLang="en-US" sz="2400" b="1" i="1" dirty="0">
                <a:solidFill>
                  <a:srgbClr val="CC3300"/>
                </a:solidFill>
                <a:effectLst>
                  <a:outerShdw blurRad="38100" dist="38100" dir="2700000" algn="tl">
                    <a:srgbClr val="C0C0C0"/>
                  </a:outerShdw>
                </a:effectLst>
              </a:rPr>
              <a:t>   - </a:t>
            </a:r>
            <a:r>
              <a:rPr lang="sr-Latn-CS" altLang="en-US" sz="2400" b="1" i="1" dirty="0" err="1">
                <a:solidFill>
                  <a:srgbClr val="CC3300"/>
                </a:solidFill>
                <a:effectLst>
                  <a:outerShdw blurRad="38100" dist="38100" dir="2700000" algn="tl">
                    <a:srgbClr val="C0C0C0"/>
                  </a:outerShdw>
                </a:effectLst>
              </a:rPr>
              <a:t>folium</a:t>
            </a:r>
            <a:r>
              <a:rPr lang="sr-Latn-CS" altLang="en-US" sz="2400" b="1" i="1" dirty="0">
                <a:solidFill>
                  <a:srgbClr val="CC3300"/>
                </a:solidFill>
                <a:effectLst>
                  <a:outerShdw blurRad="38100" dist="38100" dir="2700000" algn="tl">
                    <a:srgbClr val="C0C0C0"/>
                  </a:outerShdw>
                </a:effectLst>
              </a:rPr>
              <a:t> </a:t>
            </a:r>
            <a:r>
              <a:rPr lang="sr-Latn-CS" altLang="en-US" sz="2400" b="1" i="1" dirty="0" err="1">
                <a:solidFill>
                  <a:srgbClr val="CC3300"/>
                </a:solidFill>
                <a:effectLst>
                  <a:outerShdw blurRad="38100" dist="38100" dir="2700000" algn="tl">
                    <a:srgbClr val="C0C0C0"/>
                  </a:outerShdw>
                </a:effectLst>
              </a:rPr>
              <a:t>dextrum</a:t>
            </a:r>
            <a:r>
              <a:rPr lang="en-GB" altLang="en-US" sz="2400" b="1" i="1" dirty="0">
                <a:solidFill>
                  <a:srgbClr val="CC3300"/>
                </a:solidFill>
                <a:effectLst>
                  <a:outerShdw blurRad="38100" dist="38100" dir="2700000" algn="tl">
                    <a:srgbClr val="C0C0C0"/>
                  </a:outerShdw>
                </a:effectLst>
              </a:rPr>
              <a:t> (right leaf)</a:t>
            </a:r>
            <a:endParaRPr lang="sr-Latn-CS" altLang="en-US" sz="2400" b="1" i="1" dirty="0">
              <a:solidFill>
                <a:srgbClr val="CC3300"/>
              </a:solidFill>
              <a:effectLst>
                <a:outerShdw blurRad="38100" dist="38100" dir="2700000" algn="tl">
                  <a:srgbClr val="C0C0C0"/>
                </a:outerShdw>
              </a:effectLst>
            </a:endParaRPr>
          </a:p>
          <a:p>
            <a:pPr eaLnBrk="1" hangingPunct="1">
              <a:buFontTx/>
              <a:buNone/>
              <a:defRPr/>
            </a:pPr>
            <a:r>
              <a:rPr lang="sr-Latn-CS" altLang="en-US" sz="2400" b="1" i="1" dirty="0">
                <a:solidFill>
                  <a:srgbClr val="CC3300"/>
                </a:solidFill>
                <a:effectLst>
                  <a:outerShdw blurRad="38100" dist="38100" dir="2700000" algn="tl">
                    <a:srgbClr val="C0C0C0"/>
                  </a:outerShdw>
                </a:effectLst>
              </a:rPr>
              <a:t>   - </a:t>
            </a:r>
            <a:r>
              <a:rPr lang="sr-Latn-CS" altLang="en-US" sz="2400" b="1" i="1" dirty="0" err="1">
                <a:solidFill>
                  <a:srgbClr val="CC3300"/>
                </a:solidFill>
                <a:effectLst>
                  <a:outerShdw blurRad="38100" dist="38100" dir="2700000" algn="tl">
                    <a:srgbClr val="C0C0C0"/>
                  </a:outerShdw>
                </a:effectLst>
              </a:rPr>
              <a:t>folium</a:t>
            </a:r>
            <a:r>
              <a:rPr lang="sr-Latn-CS" altLang="en-US" sz="2400" b="1" i="1" dirty="0">
                <a:solidFill>
                  <a:srgbClr val="CC3300"/>
                </a:solidFill>
                <a:effectLst>
                  <a:outerShdw blurRad="38100" dist="38100" dir="2700000" algn="tl">
                    <a:srgbClr val="C0C0C0"/>
                  </a:outerShdw>
                </a:effectLst>
              </a:rPr>
              <a:t> </a:t>
            </a:r>
            <a:r>
              <a:rPr lang="sr-Latn-CS" altLang="en-US" sz="2400" b="1" i="1" dirty="0" err="1">
                <a:solidFill>
                  <a:srgbClr val="CC3300"/>
                </a:solidFill>
                <a:effectLst>
                  <a:outerShdw blurRad="38100" dist="38100" dir="2700000" algn="tl">
                    <a:srgbClr val="C0C0C0"/>
                  </a:outerShdw>
                </a:effectLst>
              </a:rPr>
              <a:t>sinistrum</a:t>
            </a:r>
            <a:r>
              <a:rPr lang="en-GB" altLang="en-US" sz="2400" b="1" i="1" dirty="0">
                <a:solidFill>
                  <a:srgbClr val="CC3300"/>
                </a:solidFill>
                <a:effectLst>
                  <a:outerShdw blurRad="38100" dist="38100" dir="2700000" algn="tl">
                    <a:srgbClr val="C0C0C0"/>
                  </a:outerShdw>
                </a:effectLst>
              </a:rPr>
              <a:t> (left leaf)</a:t>
            </a:r>
            <a:endParaRPr lang="sr-Latn-CS" altLang="en-US" sz="2400" b="1" i="1" dirty="0">
              <a:solidFill>
                <a:srgbClr val="CC3300"/>
              </a:solidFill>
              <a:effectLst>
                <a:outerShdw blurRad="38100" dist="38100" dir="2700000" algn="tl">
                  <a:srgbClr val="C0C0C0"/>
                </a:outerShdw>
              </a:effectLst>
            </a:endParaRPr>
          </a:p>
          <a:p>
            <a:pPr eaLnBrk="1" hangingPunct="1">
              <a:buFontTx/>
              <a:buNone/>
              <a:defRPr/>
            </a:pPr>
            <a:r>
              <a:rPr lang="sr-Latn-CS" altLang="en-US" sz="2400" b="1" i="1" dirty="0">
                <a:solidFill>
                  <a:srgbClr val="CC3300"/>
                </a:solidFill>
                <a:effectLst>
                  <a:outerShdw blurRad="38100" dist="38100" dir="2700000" algn="tl">
                    <a:srgbClr val="C0C0C0"/>
                  </a:outerShdw>
                </a:effectLst>
              </a:rPr>
              <a:t>   - </a:t>
            </a:r>
            <a:r>
              <a:rPr lang="sr-Latn-CS" altLang="en-US" sz="2400" b="1" i="1" dirty="0" err="1">
                <a:solidFill>
                  <a:srgbClr val="CC3300"/>
                </a:solidFill>
                <a:effectLst>
                  <a:outerShdw blurRad="38100" dist="38100" dir="2700000" algn="tl">
                    <a:srgbClr val="C0C0C0"/>
                  </a:outerShdw>
                </a:effectLst>
              </a:rPr>
              <a:t>folium</a:t>
            </a:r>
            <a:r>
              <a:rPr lang="sr-Latn-CS" altLang="en-US" sz="2400" b="1" i="1" dirty="0">
                <a:solidFill>
                  <a:srgbClr val="CC3300"/>
                </a:solidFill>
                <a:effectLst>
                  <a:outerShdw blurRad="38100" dist="38100" dir="2700000" algn="tl">
                    <a:srgbClr val="C0C0C0"/>
                  </a:outerShdw>
                </a:effectLst>
              </a:rPr>
              <a:t> </a:t>
            </a:r>
            <a:r>
              <a:rPr lang="sr-Latn-CS" altLang="en-US" sz="2400" b="1" i="1" dirty="0" err="1">
                <a:solidFill>
                  <a:srgbClr val="CC3300"/>
                </a:solidFill>
                <a:effectLst>
                  <a:outerShdw blurRad="38100" dist="38100" dir="2700000" algn="tl">
                    <a:srgbClr val="C0C0C0"/>
                  </a:outerShdw>
                </a:effectLst>
              </a:rPr>
              <a:t>anterius</a:t>
            </a:r>
            <a:r>
              <a:rPr lang="en-GB" altLang="en-US" sz="2400" b="1" i="1" dirty="0">
                <a:solidFill>
                  <a:srgbClr val="CC3300"/>
                </a:solidFill>
                <a:effectLst>
                  <a:outerShdw blurRad="38100" dist="38100" dir="2700000" algn="tl">
                    <a:srgbClr val="C0C0C0"/>
                  </a:outerShdw>
                </a:effectLst>
              </a:rPr>
              <a:t> (frontal leaf)</a:t>
            </a:r>
            <a:endParaRPr lang="sr-Latn-CS" altLang="en-US" sz="2400" b="1" i="1" dirty="0">
              <a:solidFill>
                <a:srgbClr val="CC3300"/>
              </a:solidFill>
              <a:effectLst>
                <a:outerShdw blurRad="38100" dist="38100" dir="2700000" algn="tl">
                  <a:srgbClr val="C0C0C0"/>
                </a:outerShdw>
              </a:effectLst>
            </a:endParaRPr>
          </a:p>
          <a:p>
            <a:pPr eaLnBrk="1" hangingPunct="1">
              <a:buFontTx/>
              <a:buNone/>
              <a:defRPr/>
            </a:pPr>
            <a:endParaRPr lang="sr-Latn-CS" altLang="en-US" sz="2400" b="1" i="1" dirty="0">
              <a:solidFill>
                <a:srgbClr val="CC3300"/>
              </a:solidFill>
              <a:effectLst>
                <a:outerShdw blurRad="38100" dist="38100" dir="2700000" algn="tl">
                  <a:srgbClr val="C0C0C0"/>
                </a:outerShdw>
              </a:effectLst>
            </a:endParaRPr>
          </a:p>
          <a:p>
            <a:pPr eaLnBrk="1" hangingPunct="1">
              <a:buFontTx/>
              <a:buNone/>
              <a:defRPr/>
            </a:pPr>
            <a:r>
              <a:rPr lang="sr-Latn-CS" altLang="en-US" sz="2400" b="1" dirty="0">
                <a:solidFill>
                  <a:srgbClr val="990000"/>
                </a:solidFill>
                <a:effectLst>
                  <a:outerShdw blurRad="38100" dist="38100" dir="2700000" algn="tl">
                    <a:srgbClr val="C0C0C0"/>
                  </a:outerShdw>
                </a:effectLst>
              </a:rPr>
              <a:t>PARS MUSCULARIS</a:t>
            </a:r>
          </a:p>
          <a:p>
            <a:pPr eaLnBrk="1" hangingPunct="1">
              <a:buFontTx/>
              <a:buNone/>
              <a:defRPr/>
            </a:pPr>
            <a:r>
              <a:rPr lang="sr-Latn-CS" altLang="en-US" sz="2400" b="1" dirty="0">
                <a:solidFill>
                  <a:srgbClr val="CC3300"/>
                </a:solidFill>
                <a:effectLst>
                  <a:outerShdw blurRad="38100" dist="38100" dir="2700000" algn="tl">
                    <a:srgbClr val="C0C0C0"/>
                  </a:outerShdw>
                </a:effectLst>
              </a:rPr>
              <a:t>    </a:t>
            </a:r>
            <a:r>
              <a:rPr lang="sr-Latn-CS" altLang="en-US" sz="2400" b="1" i="1" dirty="0">
                <a:solidFill>
                  <a:srgbClr val="CC3300"/>
                </a:solidFill>
                <a:effectLst>
                  <a:outerShdw blurRad="38100" dist="38100" dir="2700000" algn="tl">
                    <a:srgbClr val="C0C0C0"/>
                  </a:outerShdw>
                </a:effectLst>
              </a:rPr>
              <a:t>- </a:t>
            </a:r>
            <a:r>
              <a:rPr lang="sr-Latn-CS" altLang="en-US" sz="2400" b="1" i="1" dirty="0" err="1">
                <a:solidFill>
                  <a:srgbClr val="CC3300"/>
                </a:solidFill>
                <a:effectLst>
                  <a:outerShdw blurRad="38100" dist="38100" dir="2700000" algn="tl">
                    <a:srgbClr val="C0C0C0"/>
                  </a:outerShdw>
                </a:effectLst>
              </a:rPr>
              <a:t>pars</a:t>
            </a:r>
            <a:r>
              <a:rPr lang="sr-Latn-CS" altLang="en-US" sz="2400" b="1" i="1" dirty="0">
                <a:solidFill>
                  <a:srgbClr val="CC3300"/>
                </a:solidFill>
                <a:effectLst>
                  <a:outerShdw blurRad="38100" dist="38100" dir="2700000" algn="tl">
                    <a:srgbClr val="C0C0C0"/>
                  </a:outerShdw>
                </a:effectLst>
              </a:rPr>
              <a:t> </a:t>
            </a:r>
            <a:r>
              <a:rPr lang="sr-Latn-CS" altLang="en-US" sz="2400" b="1" i="1" dirty="0" err="1">
                <a:solidFill>
                  <a:srgbClr val="CC3300"/>
                </a:solidFill>
                <a:effectLst>
                  <a:outerShdw blurRad="38100" dist="38100" dir="2700000" algn="tl">
                    <a:srgbClr val="C0C0C0"/>
                  </a:outerShdw>
                </a:effectLst>
              </a:rPr>
              <a:t>sternalis</a:t>
            </a:r>
            <a:r>
              <a:rPr lang="en-GB" altLang="en-US" sz="2400" b="1" i="1" dirty="0">
                <a:solidFill>
                  <a:srgbClr val="CC3300"/>
                </a:solidFill>
                <a:effectLst>
                  <a:outerShdw blurRad="38100" dist="38100" dir="2700000" algn="tl">
                    <a:srgbClr val="C0C0C0"/>
                  </a:outerShdw>
                </a:effectLst>
              </a:rPr>
              <a:t> (sternal part)</a:t>
            </a:r>
            <a:endParaRPr lang="sr-Latn-CS" altLang="en-US" sz="2400" b="1" i="1" dirty="0">
              <a:solidFill>
                <a:srgbClr val="CC3300"/>
              </a:solidFill>
              <a:effectLst>
                <a:outerShdw blurRad="38100" dist="38100" dir="2700000" algn="tl">
                  <a:srgbClr val="C0C0C0"/>
                </a:outerShdw>
              </a:effectLst>
            </a:endParaRPr>
          </a:p>
          <a:p>
            <a:pPr eaLnBrk="1" hangingPunct="1">
              <a:buFontTx/>
              <a:buNone/>
              <a:defRPr/>
            </a:pPr>
            <a:r>
              <a:rPr lang="sr-Latn-CS" altLang="en-US" sz="1800" i="1" dirty="0">
                <a:solidFill>
                  <a:srgbClr val="006600"/>
                </a:solidFill>
                <a:effectLst>
                  <a:outerShdw blurRad="38100" dist="38100" dir="2700000" algn="tl">
                    <a:srgbClr val="C0C0C0"/>
                  </a:outerShdw>
                </a:effectLst>
              </a:rPr>
              <a:t>TRIGONUM STERNOCOSTALE</a:t>
            </a:r>
          </a:p>
          <a:p>
            <a:pPr eaLnBrk="1" hangingPunct="1">
              <a:buFontTx/>
              <a:buNone/>
              <a:defRPr/>
            </a:pPr>
            <a:r>
              <a:rPr lang="sr-Latn-CS" altLang="en-US" sz="1800" i="1" dirty="0">
                <a:solidFill>
                  <a:srgbClr val="006600"/>
                </a:solidFill>
                <a:effectLst>
                  <a:outerShdw blurRad="38100" dist="38100" dir="2700000" algn="tl">
                    <a:srgbClr val="C0C0C0"/>
                  </a:outerShdw>
                </a:effectLst>
              </a:rPr>
              <a:t>(a. </a:t>
            </a:r>
            <a:r>
              <a:rPr lang="sr-Latn-CS" altLang="en-US" sz="1800" i="1" dirty="0" err="1">
                <a:solidFill>
                  <a:srgbClr val="006600"/>
                </a:solidFill>
                <a:effectLst>
                  <a:outerShdw blurRad="38100" dist="38100" dir="2700000" algn="tl">
                    <a:srgbClr val="C0C0C0"/>
                  </a:outerShdw>
                </a:effectLst>
              </a:rPr>
              <a:t>epigastrica</a:t>
            </a:r>
            <a:r>
              <a:rPr lang="sr-Latn-CS" altLang="en-US" sz="1800" i="1" dirty="0">
                <a:solidFill>
                  <a:srgbClr val="006600"/>
                </a:solidFill>
                <a:effectLst>
                  <a:outerShdw blurRad="38100" dist="38100" dir="2700000" algn="tl">
                    <a:srgbClr val="C0C0C0"/>
                  </a:outerShdw>
                </a:effectLst>
              </a:rPr>
              <a:t> </a:t>
            </a:r>
            <a:r>
              <a:rPr lang="sr-Latn-CS" altLang="en-US" sz="1800" i="1" dirty="0" err="1">
                <a:solidFill>
                  <a:srgbClr val="006600"/>
                </a:solidFill>
                <a:effectLst>
                  <a:outerShdw blurRad="38100" dist="38100" dir="2700000" algn="tl">
                    <a:srgbClr val="C0C0C0"/>
                  </a:outerShdw>
                </a:effectLst>
              </a:rPr>
              <a:t>superior</a:t>
            </a:r>
            <a:r>
              <a:rPr lang="sr-Latn-CS" altLang="en-US" sz="1800" i="1" dirty="0">
                <a:solidFill>
                  <a:srgbClr val="006600"/>
                </a:solidFill>
                <a:effectLst>
                  <a:outerShdw blurRad="38100" dist="38100" dir="2700000" algn="tl">
                    <a:srgbClr val="C0C0C0"/>
                  </a:outerShdw>
                </a:effectLst>
              </a:rPr>
              <a:t>)</a:t>
            </a:r>
            <a:endParaRPr lang="sr-Latn-CS" altLang="en-US" sz="1800" b="1" i="1" dirty="0">
              <a:solidFill>
                <a:srgbClr val="006600"/>
              </a:solidFill>
              <a:effectLst>
                <a:outerShdw blurRad="38100" dist="38100" dir="2700000" algn="tl">
                  <a:srgbClr val="C0C0C0"/>
                </a:outerShdw>
              </a:effectLst>
            </a:endParaRPr>
          </a:p>
          <a:p>
            <a:pPr eaLnBrk="1" hangingPunct="1">
              <a:buFontTx/>
              <a:buNone/>
              <a:defRPr/>
            </a:pPr>
            <a:r>
              <a:rPr lang="sr-Latn-CS" altLang="en-US" sz="2400" b="1" i="1" dirty="0">
                <a:solidFill>
                  <a:srgbClr val="CC3300"/>
                </a:solidFill>
                <a:effectLst>
                  <a:outerShdw blurRad="38100" dist="38100" dir="2700000" algn="tl">
                    <a:srgbClr val="C0C0C0"/>
                  </a:outerShdw>
                </a:effectLst>
              </a:rPr>
              <a:t>    - </a:t>
            </a:r>
            <a:r>
              <a:rPr lang="sr-Latn-CS" altLang="en-US" sz="2400" b="1" i="1" dirty="0" err="1">
                <a:solidFill>
                  <a:srgbClr val="CC3300"/>
                </a:solidFill>
                <a:effectLst>
                  <a:outerShdw blurRad="38100" dist="38100" dir="2700000" algn="tl">
                    <a:srgbClr val="C0C0C0"/>
                  </a:outerShdw>
                </a:effectLst>
              </a:rPr>
              <a:t>pars</a:t>
            </a:r>
            <a:r>
              <a:rPr lang="sr-Latn-CS" altLang="en-US" sz="2400" b="1" i="1" dirty="0">
                <a:solidFill>
                  <a:srgbClr val="CC3300"/>
                </a:solidFill>
                <a:effectLst>
                  <a:outerShdw blurRad="38100" dist="38100" dir="2700000" algn="tl">
                    <a:srgbClr val="C0C0C0"/>
                  </a:outerShdw>
                </a:effectLst>
              </a:rPr>
              <a:t> </a:t>
            </a:r>
            <a:r>
              <a:rPr lang="sr-Latn-CS" altLang="en-US" sz="2400" b="1" i="1" dirty="0" err="1">
                <a:solidFill>
                  <a:srgbClr val="CC3300"/>
                </a:solidFill>
                <a:effectLst>
                  <a:outerShdw blurRad="38100" dist="38100" dir="2700000" algn="tl">
                    <a:srgbClr val="C0C0C0"/>
                  </a:outerShdw>
                </a:effectLst>
              </a:rPr>
              <a:t>costalis</a:t>
            </a:r>
            <a:r>
              <a:rPr lang="en-GB" altLang="en-US" sz="2400" b="1" i="1" dirty="0">
                <a:solidFill>
                  <a:srgbClr val="CC3300"/>
                </a:solidFill>
                <a:effectLst>
                  <a:outerShdw blurRad="38100" dist="38100" dir="2700000" algn="tl">
                    <a:srgbClr val="C0C0C0"/>
                  </a:outerShdw>
                </a:effectLst>
              </a:rPr>
              <a:t> (costal part)</a:t>
            </a:r>
            <a:endParaRPr lang="sr-Latn-CS" altLang="en-US" sz="2400" b="1" i="1" dirty="0">
              <a:solidFill>
                <a:srgbClr val="CC3300"/>
              </a:solidFill>
              <a:effectLst>
                <a:outerShdw blurRad="38100" dist="38100" dir="2700000" algn="tl">
                  <a:srgbClr val="C0C0C0"/>
                </a:outerShdw>
              </a:effectLst>
            </a:endParaRPr>
          </a:p>
          <a:p>
            <a:pPr eaLnBrk="1" hangingPunct="1">
              <a:buFontTx/>
              <a:buNone/>
              <a:defRPr/>
            </a:pPr>
            <a:r>
              <a:rPr lang="sr-Latn-CS" altLang="en-US" sz="1800" i="1" dirty="0">
                <a:solidFill>
                  <a:srgbClr val="006600"/>
                </a:solidFill>
                <a:effectLst>
                  <a:outerShdw blurRad="38100" dist="38100" dir="2700000" algn="tl">
                    <a:srgbClr val="C0C0C0"/>
                  </a:outerShdw>
                </a:effectLst>
              </a:rPr>
              <a:t>TRIGONUM LUMBOCOSTALE</a:t>
            </a:r>
            <a:endParaRPr lang="sr-Latn-CS" altLang="en-US" sz="1800" b="1" i="1" dirty="0">
              <a:solidFill>
                <a:srgbClr val="006600"/>
              </a:solidFill>
              <a:effectLst>
                <a:outerShdw blurRad="38100" dist="38100" dir="2700000" algn="tl">
                  <a:srgbClr val="C0C0C0"/>
                </a:outerShdw>
              </a:effectLst>
            </a:endParaRPr>
          </a:p>
          <a:p>
            <a:pPr eaLnBrk="1" hangingPunct="1">
              <a:buFontTx/>
              <a:buNone/>
              <a:defRPr/>
            </a:pPr>
            <a:r>
              <a:rPr lang="sr-Latn-CS" altLang="en-US" sz="2400" b="1" i="1" dirty="0">
                <a:solidFill>
                  <a:srgbClr val="CC3300"/>
                </a:solidFill>
                <a:effectLst>
                  <a:outerShdw blurRad="38100" dist="38100" dir="2700000" algn="tl">
                    <a:srgbClr val="C0C0C0"/>
                  </a:outerShdw>
                </a:effectLst>
              </a:rPr>
              <a:t>    - </a:t>
            </a:r>
            <a:r>
              <a:rPr lang="sr-Latn-CS" altLang="en-US" sz="2400" b="1" i="1" dirty="0" err="1">
                <a:solidFill>
                  <a:srgbClr val="CC3300"/>
                </a:solidFill>
                <a:effectLst>
                  <a:outerShdw blurRad="38100" dist="38100" dir="2700000" algn="tl">
                    <a:srgbClr val="C0C0C0"/>
                  </a:outerShdw>
                </a:effectLst>
              </a:rPr>
              <a:t>pars</a:t>
            </a:r>
            <a:r>
              <a:rPr lang="sr-Latn-CS" altLang="en-US" sz="2400" b="1" i="1" dirty="0">
                <a:solidFill>
                  <a:srgbClr val="CC3300"/>
                </a:solidFill>
                <a:effectLst>
                  <a:outerShdw blurRad="38100" dist="38100" dir="2700000" algn="tl">
                    <a:srgbClr val="C0C0C0"/>
                  </a:outerShdw>
                </a:effectLst>
              </a:rPr>
              <a:t> </a:t>
            </a:r>
            <a:r>
              <a:rPr lang="sr-Latn-CS" altLang="en-US" sz="2400" b="1" i="1" dirty="0" err="1">
                <a:solidFill>
                  <a:srgbClr val="CC3300"/>
                </a:solidFill>
                <a:effectLst>
                  <a:outerShdw blurRad="38100" dist="38100" dir="2700000" algn="tl">
                    <a:srgbClr val="C0C0C0"/>
                  </a:outerShdw>
                </a:effectLst>
              </a:rPr>
              <a:t>lumbalis</a:t>
            </a:r>
            <a:r>
              <a:rPr lang="en-GB" altLang="en-US" sz="2400" b="1" i="1" dirty="0">
                <a:solidFill>
                  <a:srgbClr val="CC3300"/>
                </a:solidFill>
                <a:effectLst>
                  <a:outerShdw blurRad="38100" dist="38100" dir="2700000" algn="tl">
                    <a:srgbClr val="C0C0C0"/>
                  </a:outerShdw>
                </a:effectLst>
              </a:rPr>
              <a:t> (lumbar part)</a:t>
            </a:r>
            <a:endParaRPr lang="en-US" altLang="en-US" sz="2400" b="1" i="1" dirty="0">
              <a:solidFill>
                <a:srgbClr val="CC3300"/>
              </a:solidFill>
              <a:effectLst>
                <a:outerShdw blurRad="38100" dist="38100" dir="2700000" algn="tl">
                  <a:srgbClr val="C0C0C0"/>
                </a:outerShdw>
              </a:effectLst>
            </a:endParaRPr>
          </a:p>
        </p:txBody>
      </p:sp>
      <p:pic>
        <p:nvPicPr>
          <p:cNvPr id="56324" name="Picture 4" descr="0047 diaphragma"/>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a:stretch>
            <a:fillRect/>
          </a:stretch>
        </p:blipFill>
        <p:spPr>
          <a:xfrm>
            <a:off x="4211960" y="1472309"/>
            <a:ext cx="4824090" cy="4549079"/>
          </a:xfrm>
          <a:noFill/>
          <a:ln w="28575">
            <a:solidFill>
              <a:srgbClr val="000000"/>
            </a:solidFill>
            <a:miter lim="800000"/>
            <a:headEnd/>
            <a:tailEnd/>
          </a:ln>
        </p:spPr>
      </p:pic>
    </p:spTree>
  </p:cSld>
  <p:clrMapOvr>
    <a:masterClrMapping/>
  </p:clrMapOvr>
  <p:transition spd="slow">
    <p:zo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9" name="Picture 3" descr="0004a zidovi"/>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395288" y="765175"/>
            <a:ext cx="8424862" cy="5903913"/>
          </a:xfrm>
          <a:noFill/>
          <a:ln w="28575">
            <a:solidFill>
              <a:srgbClr val="000000"/>
            </a:solidFill>
            <a:miter lim="800000"/>
            <a:headEnd/>
            <a:tailEnd/>
          </a:ln>
        </p:spPr>
      </p:pic>
    </p:spTree>
    <p:extLst>
      <p:ext uri="{BB962C8B-B14F-4D97-AF65-F5344CB8AC3E}">
        <p14:creationId xmlns:p14="http://schemas.microsoft.com/office/powerpoint/2010/main" val="1602813274"/>
      </p:ext>
    </p:extLst>
  </p:cSld>
  <p:clrMapOvr>
    <a:masterClrMapping/>
  </p:clrMapOvr>
  <p:transition spd="slow">
    <p:zo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ADA939-7343-3501-9B38-B59C1F4554C9}"/>
              </a:ext>
            </a:extLst>
          </p:cNvPr>
          <p:cNvPicPr>
            <a:picLocks noChangeAspect="1"/>
          </p:cNvPicPr>
          <p:nvPr/>
        </p:nvPicPr>
        <p:blipFill rotWithShape="1">
          <a:blip r:embed="rId2"/>
          <a:srcRect t="10695"/>
          <a:stretch/>
        </p:blipFill>
        <p:spPr>
          <a:xfrm>
            <a:off x="1223628" y="116632"/>
            <a:ext cx="6696744" cy="4818358"/>
          </a:xfrm>
          <a:prstGeom prst="rect">
            <a:avLst/>
          </a:prstGeom>
        </p:spPr>
      </p:pic>
      <p:sp>
        <p:nvSpPr>
          <p:cNvPr id="5" name="TextBox 4">
            <a:extLst>
              <a:ext uri="{FF2B5EF4-FFF2-40B4-BE49-F238E27FC236}">
                <a16:creationId xmlns:a16="http://schemas.microsoft.com/office/drawing/2014/main" id="{0A732DB8-F3FC-E5DA-ECA6-B6B18842E1D4}"/>
              </a:ext>
            </a:extLst>
          </p:cNvPr>
          <p:cNvSpPr txBox="1"/>
          <p:nvPr/>
        </p:nvSpPr>
        <p:spPr>
          <a:xfrm>
            <a:off x="107504" y="5013176"/>
            <a:ext cx="9036496" cy="1461939"/>
          </a:xfrm>
          <a:prstGeom prst="rect">
            <a:avLst/>
          </a:prstGeom>
          <a:noFill/>
        </p:spPr>
        <p:txBody>
          <a:bodyPr wrap="square">
            <a:spAutoFit/>
          </a:bodyPr>
          <a:lstStyle/>
          <a:p>
            <a:r>
              <a:rPr lang="sr-Latn-CS" altLang="en-US" sz="2400" b="1" i="0" dirty="0" err="1">
                <a:solidFill>
                  <a:srgbClr val="990000"/>
                </a:solidFill>
                <a:effectLst>
                  <a:outerShdw blurRad="38100" dist="38100" dir="2700000" algn="tl">
                    <a:srgbClr val="C0C0C0"/>
                  </a:outerShdw>
                </a:effectLst>
                <a:latin typeface="+mn-lt"/>
              </a:rPr>
              <a:t>Pars</a:t>
            </a:r>
            <a:r>
              <a:rPr lang="sr-Latn-CS" altLang="en-US" sz="2400" b="1" i="0" dirty="0">
                <a:solidFill>
                  <a:srgbClr val="990000"/>
                </a:solidFill>
                <a:effectLst>
                  <a:outerShdw blurRad="38100" dist="38100" dir="2700000" algn="tl">
                    <a:srgbClr val="C0C0C0"/>
                  </a:outerShdw>
                </a:effectLst>
                <a:latin typeface="+mn-lt"/>
              </a:rPr>
              <a:t> </a:t>
            </a:r>
            <a:r>
              <a:rPr lang="en-GB" altLang="en-US" sz="2400" b="1" i="0" dirty="0">
                <a:solidFill>
                  <a:srgbClr val="990000"/>
                </a:solidFill>
                <a:effectLst>
                  <a:outerShdw blurRad="38100" dist="38100" dir="2700000" algn="tl">
                    <a:srgbClr val="C0C0C0"/>
                  </a:outerShdw>
                </a:effectLst>
                <a:latin typeface="+mn-lt"/>
              </a:rPr>
              <a:t>sternalis</a:t>
            </a:r>
            <a:r>
              <a:rPr lang="sr-Latn-CS" altLang="en-US" sz="2400" b="1" i="0" dirty="0">
                <a:solidFill>
                  <a:srgbClr val="990000"/>
                </a:solidFill>
                <a:effectLst>
                  <a:outerShdw blurRad="38100" dist="38100" dir="2700000" algn="tl">
                    <a:srgbClr val="C0C0C0"/>
                  </a:outerShdw>
                </a:effectLst>
                <a:latin typeface="+mn-lt"/>
              </a:rPr>
              <a:t> </a:t>
            </a:r>
            <a:br>
              <a:rPr lang="en-GB" altLang="en-US" sz="2400" b="1" i="0" dirty="0">
                <a:solidFill>
                  <a:srgbClr val="990000"/>
                </a:solidFill>
                <a:effectLst>
                  <a:outerShdw blurRad="38100" dist="38100" dir="2700000" algn="tl">
                    <a:srgbClr val="C0C0C0"/>
                  </a:outerShdw>
                </a:effectLst>
                <a:latin typeface="+mn-lt"/>
              </a:rPr>
            </a:br>
            <a:r>
              <a:rPr lang="en-GB" altLang="en-US" sz="2400" i="0" dirty="0">
                <a:solidFill>
                  <a:srgbClr val="990000"/>
                </a:solidFill>
                <a:effectLst>
                  <a:outerShdw blurRad="38100" dist="38100" dir="2700000" algn="tl">
                    <a:srgbClr val="C0C0C0"/>
                  </a:outerShdw>
                </a:effectLst>
                <a:latin typeface="+mn-lt"/>
              </a:rPr>
              <a:t>*</a:t>
            </a:r>
            <a:r>
              <a:rPr lang="sr-Latn-CS" altLang="en-US" sz="2400" b="1" dirty="0">
                <a:solidFill>
                  <a:srgbClr val="990000"/>
                </a:solidFill>
                <a:effectLst>
                  <a:outerShdw blurRad="38100" dist="38100" dir="2700000" algn="tl">
                    <a:srgbClr val="C0C0C0"/>
                  </a:outerShdw>
                </a:effectLst>
                <a:latin typeface="+mn-lt"/>
              </a:rPr>
              <a:t> </a:t>
            </a:r>
            <a:r>
              <a:rPr lang="en-GB" altLang="en-US" sz="2400" i="1" dirty="0">
                <a:solidFill>
                  <a:srgbClr val="990000"/>
                </a:solidFill>
                <a:effectLst>
                  <a:outerShdw blurRad="38100" dist="38100" dir="2700000" algn="tl">
                    <a:srgbClr val="C0C0C0"/>
                  </a:outerShdw>
                </a:effectLst>
                <a:latin typeface="+mn-lt"/>
              </a:rPr>
              <a:t>attachment</a:t>
            </a:r>
            <a:r>
              <a:rPr lang="sr-Latn-CS" altLang="en-US" sz="2400" i="1" dirty="0">
                <a:solidFill>
                  <a:srgbClr val="990000"/>
                </a:solidFill>
                <a:effectLst>
                  <a:outerShdw blurRad="38100" dist="38100" dir="2700000" algn="tl">
                    <a:srgbClr val="C0C0C0"/>
                  </a:outerShdw>
                </a:effectLst>
                <a:latin typeface="+mn-lt"/>
              </a:rPr>
              <a:t>:</a:t>
            </a:r>
            <a:r>
              <a:rPr lang="sr-Latn-CS" altLang="en-US" sz="2400" b="1" dirty="0">
                <a:solidFill>
                  <a:srgbClr val="990000"/>
                </a:solidFill>
                <a:effectLst>
                  <a:outerShdw blurRad="38100" dist="38100" dir="2700000" algn="tl">
                    <a:srgbClr val="C0C0C0"/>
                  </a:outerShdw>
                </a:effectLst>
                <a:latin typeface="+mn-lt"/>
              </a:rPr>
              <a:t> </a:t>
            </a:r>
            <a:endParaRPr lang="en-GB" altLang="en-US" sz="2400" b="1" dirty="0">
              <a:solidFill>
                <a:srgbClr val="990000"/>
              </a:solidFill>
              <a:effectLst>
                <a:outerShdw blurRad="38100" dist="38100" dir="2700000" algn="tl">
                  <a:srgbClr val="C0C0C0"/>
                </a:outerShdw>
              </a:effectLst>
              <a:latin typeface="+mn-lt"/>
            </a:endParaRPr>
          </a:p>
          <a:p>
            <a:r>
              <a:rPr lang="en-GB" sz="2400" dirty="0">
                <a:solidFill>
                  <a:srgbClr val="990000"/>
                </a:solidFill>
                <a:effectLst>
                  <a:outerShdw blurRad="38100" dist="38100" dir="2700000" algn="tl">
                    <a:srgbClr val="C0C0C0"/>
                  </a:outerShdw>
                </a:effectLst>
                <a:latin typeface="+mn-lt"/>
              </a:rPr>
              <a:t>   - </a:t>
            </a:r>
            <a:r>
              <a:rPr lang="en-GB" sz="2200" dirty="0">
                <a:solidFill>
                  <a:srgbClr val="800000"/>
                </a:solidFill>
                <a:latin typeface="+mn-lt"/>
              </a:rPr>
              <a:t>two muscular slips that attach to the posterior aspect of the xiphoid process</a:t>
            </a:r>
            <a:br>
              <a:rPr lang="en-GB" sz="2200" dirty="0">
                <a:solidFill>
                  <a:srgbClr val="800000"/>
                </a:solidFill>
                <a:latin typeface="+mn-lt"/>
              </a:rPr>
            </a:br>
            <a:r>
              <a:rPr lang="en-GB" sz="1700" dirty="0">
                <a:solidFill>
                  <a:srgbClr val="800000"/>
                </a:solidFill>
                <a:latin typeface="Cambria" panose="02040503050406030204" pitchFamily="18" charset="0"/>
                <a:ea typeface="Cambria" panose="02040503050406030204" pitchFamily="18" charset="0"/>
              </a:rPr>
              <a:t>        </a:t>
            </a:r>
            <a:r>
              <a:rPr lang="en-GB" altLang="en-US" sz="1700" b="1" i="1" dirty="0">
                <a:solidFill>
                  <a:srgbClr val="990000"/>
                </a:solidFill>
                <a:effectLst>
                  <a:outerShdw blurRad="38100" dist="38100" dir="2700000" algn="tl">
                    <a:srgbClr val="C0C0C0"/>
                  </a:outerShdw>
                </a:effectLst>
                <a:latin typeface="Cambria" panose="02040503050406030204" pitchFamily="18" charset="0"/>
                <a:ea typeface="Cambria" panose="02040503050406030204" pitchFamily="18" charset="0"/>
              </a:rPr>
              <a:t>to the central tendon</a:t>
            </a:r>
            <a:endParaRPr lang="en-GB" sz="1700" dirty="0">
              <a:solidFill>
                <a:srgbClr val="8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90756737"/>
      </p:ext>
    </p:extLst>
  </p:cSld>
  <p:clrMapOvr>
    <a:masterClrMapping/>
  </p:clrMapOvr>
  <p:transition spd="slow">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body" sz="half" idx="4294967295"/>
          </p:nvPr>
        </p:nvSpPr>
        <p:spPr>
          <a:xfrm>
            <a:off x="109537" y="0"/>
            <a:ext cx="7558807" cy="6858000"/>
          </a:xfrm>
        </p:spPr>
        <p:txBody>
          <a:bodyPr/>
          <a:lstStyle/>
          <a:p>
            <a:pPr eaLnBrk="1" hangingPunct="1">
              <a:buFontTx/>
              <a:buNone/>
              <a:defRPr/>
            </a:pPr>
            <a:r>
              <a:rPr lang="en-GB" altLang="en-US" sz="2400" b="1" dirty="0">
                <a:solidFill>
                  <a:srgbClr val="990000"/>
                </a:solidFill>
                <a:effectLst>
                  <a:outerShdw blurRad="38100" dist="38100" dir="2700000" algn="tl">
                    <a:srgbClr val="C0C0C0"/>
                  </a:outerShdw>
                </a:effectLst>
                <a:latin typeface="Cambria" panose="02040503050406030204" pitchFamily="18" charset="0"/>
              </a:rPr>
              <a:t>Borders of thoracic cavity</a:t>
            </a:r>
            <a:r>
              <a:rPr lang="sr-Latn-CS" altLang="en-US" b="1" dirty="0">
                <a:solidFill>
                  <a:srgbClr val="990000"/>
                </a:solidFill>
                <a:effectLst>
                  <a:outerShdw blurRad="38100" dist="38100" dir="2700000" algn="tl">
                    <a:srgbClr val="C0C0C0"/>
                  </a:outerShdw>
                </a:effectLst>
              </a:rPr>
              <a:t>:</a:t>
            </a:r>
          </a:p>
          <a:p>
            <a:pPr eaLnBrk="1" hangingPunct="1">
              <a:buFontTx/>
              <a:buNone/>
              <a:defRPr/>
            </a:pPr>
            <a:endParaRPr lang="sr-Latn-CS" altLang="en-US" sz="1900" b="1" dirty="0">
              <a:solidFill>
                <a:srgbClr val="CC3300"/>
              </a:solidFill>
              <a:effectLst>
                <a:outerShdw blurRad="38100" dist="38100" dir="2700000" algn="tl">
                  <a:srgbClr val="C0C0C0"/>
                </a:outerShdw>
              </a:effectLst>
            </a:endParaRPr>
          </a:p>
          <a:p>
            <a:pPr eaLnBrk="1" hangingPunct="1">
              <a:buFontTx/>
              <a:buNone/>
              <a:defRPr/>
            </a:pPr>
            <a:r>
              <a:rPr lang="sr-Latn-CS" altLang="en-US" sz="2000" b="1" i="1" dirty="0" err="1">
                <a:solidFill>
                  <a:srgbClr val="CC3300"/>
                </a:solidFill>
                <a:effectLst>
                  <a:outerShdw blurRad="38100" dist="38100" dir="2700000" algn="tl">
                    <a:srgbClr val="C0C0C0"/>
                  </a:outerShdw>
                </a:effectLst>
              </a:rPr>
              <a:t>Apertura</a:t>
            </a:r>
            <a:r>
              <a:rPr lang="sr-Latn-CS" altLang="en-US" sz="2000" b="1" i="1" dirty="0">
                <a:solidFill>
                  <a:srgbClr val="CC3300"/>
                </a:solidFill>
                <a:effectLst>
                  <a:outerShdw blurRad="38100" dist="38100" dir="2700000" algn="tl">
                    <a:srgbClr val="C0C0C0"/>
                  </a:outerShdw>
                </a:effectLst>
              </a:rPr>
              <a:t> </a:t>
            </a:r>
            <a:r>
              <a:rPr lang="sr-Latn-CS" altLang="en-US" sz="2000" b="1" i="1" dirty="0" err="1">
                <a:solidFill>
                  <a:srgbClr val="CC3300"/>
                </a:solidFill>
                <a:effectLst>
                  <a:outerShdw blurRad="38100" dist="38100" dir="2700000" algn="tl">
                    <a:srgbClr val="C0C0C0"/>
                  </a:outerShdw>
                </a:effectLst>
              </a:rPr>
              <a:t>thoracis</a:t>
            </a:r>
            <a:r>
              <a:rPr lang="sr-Latn-CS" altLang="en-US" sz="2000" b="1" i="1" dirty="0">
                <a:solidFill>
                  <a:srgbClr val="CC3300"/>
                </a:solidFill>
                <a:effectLst>
                  <a:outerShdw blurRad="38100" dist="38100" dir="2700000" algn="tl">
                    <a:srgbClr val="C0C0C0"/>
                  </a:outerShdw>
                </a:effectLst>
              </a:rPr>
              <a:t> </a:t>
            </a:r>
            <a:r>
              <a:rPr lang="sr-Latn-CS" altLang="en-US" sz="2000" b="1" i="1" dirty="0" err="1">
                <a:solidFill>
                  <a:srgbClr val="CC3300"/>
                </a:solidFill>
                <a:effectLst>
                  <a:outerShdw blurRad="38100" dist="38100" dir="2700000" algn="tl">
                    <a:srgbClr val="C0C0C0"/>
                  </a:outerShdw>
                </a:effectLst>
              </a:rPr>
              <a:t>inferior</a:t>
            </a:r>
            <a:endParaRPr lang="en-GB" altLang="en-US" sz="2000" b="1" i="1" dirty="0">
              <a:solidFill>
                <a:srgbClr val="CC3300"/>
              </a:solidFill>
              <a:effectLst>
                <a:outerShdw blurRad="38100" dist="38100" dir="2700000" algn="tl">
                  <a:srgbClr val="C0C0C0"/>
                </a:outerShdw>
              </a:effectLst>
            </a:endParaRPr>
          </a:p>
          <a:p>
            <a:pPr eaLnBrk="1" hangingPunct="1">
              <a:buFontTx/>
              <a:buNone/>
              <a:defRPr/>
            </a:pPr>
            <a:r>
              <a:rPr lang="en-GB" altLang="en-US" sz="2000" b="1" i="1" dirty="0">
                <a:solidFill>
                  <a:srgbClr val="CC3300"/>
                </a:solidFill>
                <a:effectLst>
                  <a:outerShdw blurRad="38100" dist="38100" dir="2700000" algn="tl">
                    <a:srgbClr val="C0C0C0"/>
                  </a:outerShdw>
                </a:effectLst>
              </a:rPr>
              <a:t>(inferior thoracic aperture – thoracic outlet)</a:t>
            </a:r>
            <a:endParaRPr lang="sr-Latn-CS" altLang="en-US" sz="2000" b="1" i="1" dirty="0">
              <a:solidFill>
                <a:srgbClr val="CC3300"/>
              </a:solidFill>
              <a:effectLst>
                <a:outerShdw blurRad="38100" dist="38100" dir="2700000" algn="tl">
                  <a:srgbClr val="C0C0C0"/>
                </a:outerShdw>
              </a:effectLst>
            </a:endParaRPr>
          </a:p>
          <a:p>
            <a:pPr eaLnBrk="1" hangingPunct="1">
              <a:spcBef>
                <a:spcPts val="0"/>
              </a:spcBef>
              <a:buFontTx/>
              <a:buNone/>
              <a:defRPr/>
            </a:pPr>
            <a:r>
              <a:rPr lang="sr-Latn-CS" altLang="en-US" sz="2000" b="1" i="1" dirty="0">
                <a:solidFill>
                  <a:srgbClr val="CC3300"/>
                </a:solidFill>
                <a:effectLst>
                  <a:outerShdw blurRad="38100" dist="38100" dir="2700000" algn="tl">
                    <a:srgbClr val="C0C0C0"/>
                  </a:outerShdw>
                </a:effectLst>
              </a:rPr>
              <a:t>	- </a:t>
            </a:r>
            <a:r>
              <a:rPr lang="en-GB" sz="2000" dirty="0"/>
              <a:t>It is also oblique because the posterior thoracic </a:t>
            </a:r>
            <a:br>
              <a:rPr lang="en-GB" sz="2000" dirty="0"/>
            </a:br>
            <a:r>
              <a:rPr lang="en-GB" sz="2000" dirty="0"/>
              <a:t>wall is much longer than the anterior wall. </a:t>
            </a:r>
            <a:br>
              <a:rPr lang="en-GB" sz="2000" dirty="0"/>
            </a:br>
            <a:r>
              <a:rPr lang="en-GB" sz="2000" b="1" u="sng" dirty="0"/>
              <a:t>By closing the inferior thoracic aperture, </a:t>
            </a:r>
            <a:br>
              <a:rPr lang="en-GB" sz="2000" b="1" u="sng" dirty="0"/>
            </a:br>
            <a:r>
              <a:rPr lang="en-GB" sz="2000" b="1" u="sng" dirty="0"/>
              <a:t>the diaphragm separates the thoracic and </a:t>
            </a:r>
          </a:p>
          <a:p>
            <a:pPr eaLnBrk="1" hangingPunct="1">
              <a:spcBef>
                <a:spcPts val="0"/>
              </a:spcBef>
              <a:buFontTx/>
              <a:buNone/>
              <a:defRPr/>
            </a:pPr>
            <a:r>
              <a:rPr lang="en-GB" sz="2000" b="1" dirty="0"/>
              <a:t>     </a:t>
            </a:r>
            <a:r>
              <a:rPr lang="en-GB" sz="2000" b="1" u="sng" dirty="0"/>
              <a:t>abdominal cavities almost completely. </a:t>
            </a:r>
            <a:br>
              <a:rPr lang="en-GB" sz="2000" b="1" u="sng" dirty="0"/>
            </a:br>
            <a:r>
              <a:rPr lang="en-GB" sz="2000" dirty="0"/>
              <a:t>Structures passing from the thorax to the abdomen, </a:t>
            </a:r>
            <a:br>
              <a:rPr lang="en-GB" sz="2000" dirty="0"/>
            </a:br>
            <a:r>
              <a:rPr lang="en-GB" sz="2000" dirty="0"/>
              <a:t>or vice versa, pass through openings of the diaphragm.</a:t>
            </a:r>
          </a:p>
          <a:p>
            <a:pPr eaLnBrk="1" hangingPunct="1">
              <a:spcBef>
                <a:spcPts val="0"/>
              </a:spcBef>
              <a:buFontTx/>
              <a:buNone/>
              <a:defRPr/>
            </a:pPr>
            <a:r>
              <a:rPr lang="en-GB" sz="2000" u="sng" dirty="0" err="1"/>
              <a:t>Boudaries</a:t>
            </a:r>
            <a:endParaRPr lang="en-GB" sz="2000" u="sng" dirty="0"/>
          </a:p>
          <a:p>
            <a:pPr eaLnBrk="1" hangingPunct="1">
              <a:buFontTx/>
              <a:buNone/>
              <a:defRPr/>
            </a:pPr>
            <a:r>
              <a:rPr lang="en-GB" sz="2000" b="1" dirty="0"/>
              <a:t>Posteriorly:</a:t>
            </a:r>
            <a:br>
              <a:rPr lang="en-GB" sz="2000" b="1" dirty="0"/>
            </a:br>
            <a:r>
              <a:rPr lang="en-GB" sz="2000" b="1" dirty="0"/>
              <a:t>-  </a:t>
            </a:r>
            <a:r>
              <a:rPr lang="en-GB" sz="2000" dirty="0"/>
              <a:t>by vertebra T12, the body of which protrudes anteriorly into the opening.</a:t>
            </a:r>
          </a:p>
          <a:p>
            <a:pPr eaLnBrk="1" hangingPunct="1">
              <a:buFontTx/>
              <a:buNone/>
              <a:defRPr/>
            </a:pPr>
            <a:r>
              <a:rPr lang="en-GB" sz="2000" b="1" dirty="0" err="1"/>
              <a:t>Posterolaterally</a:t>
            </a:r>
            <a:r>
              <a:rPr lang="en-GB" sz="2000" dirty="0"/>
              <a:t>:</a:t>
            </a:r>
          </a:p>
          <a:p>
            <a:pPr eaLnBrk="1" hangingPunct="1">
              <a:spcBef>
                <a:spcPts val="0"/>
              </a:spcBef>
              <a:buFontTx/>
              <a:buNone/>
              <a:defRPr/>
            </a:pPr>
            <a:r>
              <a:rPr lang="en-GB" sz="2000" dirty="0"/>
              <a:t>     - by the 11</a:t>
            </a:r>
            <a:r>
              <a:rPr lang="en-GB" sz="2000" baseline="30000" dirty="0"/>
              <a:t>th</a:t>
            </a:r>
            <a:r>
              <a:rPr lang="en-GB" sz="2000" dirty="0"/>
              <a:t> and 12 </a:t>
            </a:r>
            <a:r>
              <a:rPr lang="en-GB" sz="2000" dirty="0" err="1"/>
              <a:t>th</a:t>
            </a:r>
            <a:r>
              <a:rPr lang="en-GB" sz="2000" dirty="0"/>
              <a:t> pair of ribs</a:t>
            </a:r>
          </a:p>
          <a:p>
            <a:pPr eaLnBrk="1" hangingPunct="1">
              <a:spcBef>
                <a:spcPts val="0"/>
              </a:spcBef>
              <a:buFontTx/>
              <a:buNone/>
              <a:defRPr/>
            </a:pPr>
            <a:r>
              <a:rPr lang="en-GB" sz="2000" b="1" dirty="0"/>
              <a:t>Anterolaterally</a:t>
            </a:r>
            <a:r>
              <a:rPr lang="en-GB" sz="2000" dirty="0"/>
              <a:t>:</a:t>
            </a:r>
          </a:p>
          <a:p>
            <a:pPr eaLnBrk="1" hangingPunct="1">
              <a:spcBef>
                <a:spcPts val="0"/>
              </a:spcBef>
              <a:buFontTx/>
              <a:buNone/>
              <a:defRPr/>
            </a:pPr>
            <a:r>
              <a:rPr lang="en-GB" sz="2000" dirty="0"/>
              <a:t>     - by the joined costal cartilages of ribs 7-10, forming the costal margins</a:t>
            </a:r>
          </a:p>
          <a:p>
            <a:pPr eaLnBrk="1" hangingPunct="1">
              <a:spcBef>
                <a:spcPts val="0"/>
              </a:spcBef>
              <a:buNone/>
              <a:defRPr/>
            </a:pPr>
            <a:r>
              <a:rPr lang="en-GB" sz="2000" b="1" dirty="0"/>
              <a:t>Anteriorly</a:t>
            </a:r>
            <a:endParaRPr lang="sr-Latn-CS" altLang="en-US" sz="2000" b="1" i="1" u="sng" dirty="0"/>
          </a:p>
          <a:p>
            <a:pPr eaLnBrk="1" hangingPunct="1">
              <a:buFontTx/>
              <a:buNone/>
              <a:defRPr/>
            </a:pPr>
            <a:r>
              <a:rPr lang="en-US" altLang="en-US" sz="2000" b="1" i="1" dirty="0">
                <a:solidFill>
                  <a:srgbClr val="CC3300"/>
                </a:solidFill>
                <a:effectLst>
                  <a:outerShdw blurRad="38100" dist="38100" dir="2700000" algn="tl">
                    <a:srgbClr val="C0C0C0"/>
                  </a:outerShdw>
                </a:effectLst>
              </a:rPr>
              <a:t>     </a:t>
            </a:r>
            <a:r>
              <a:rPr lang="en-GB" sz="2000" dirty="0"/>
              <a:t>-  by the </a:t>
            </a:r>
            <a:r>
              <a:rPr lang="en-GB" sz="2000" dirty="0" err="1"/>
              <a:t>xiphisternal</a:t>
            </a:r>
            <a:r>
              <a:rPr lang="en-GB" sz="2000" dirty="0"/>
              <a:t> joint</a:t>
            </a:r>
            <a:endParaRPr lang="en-US" altLang="en-US" sz="2000" b="1" i="1" dirty="0">
              <a:solidFill>
                <a:srgbClr val="CC3300"/>
              </a:solidFill>
              <a:effectLst>
                <a:outerShdw blurRad="38100" dist="38100" dir="2700000" algn="tl">
                  <a:srgbClr val="C0C0C0"/>
                </a:outerShdw>
              </a:effectLst>
            </a:endParaRPr>
          </a:p>
        </p:txBody>
      </p:sp>
      <p:pic>
        <p:nvPicPr>
          <p:cNvPr id="12291" name="Picture 7" descr="0006 apertura zidovi"/>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5629378" y="764704"/>
            <a:ext cx="3375205" cy="3536106"/>
          </a:xfrm>
        </p:spPr>
      </p:pic>
      <p:sp>
        <p:nvSpPr>
          <p:cNvPr id="13316" name="AutoShape 8"/>
          <p:cNvSpPr>
            <a:spLocks noChangeArrowheads="1"/>
          </p:cNvSpPr>
          <p:nvPr/>
        </p:nvSpPr>
        <p:spPr bwMode="auto">
          <a:xfrm>
            <a:off x="6695280" y="117128"/>
            <a:ext cx="215900" cy="863600"/>
          </a:xfrm>
          <a:prstGeom prst="downArrow">
            <a:avLst>
              <a:gd name="adj1" fmla="val 50000"/>
              <a:gd name="adj2" fmla="val 100000"/>
            </a:avLst>
          </a:prstGeom>
          <a:solidFill>
            <a:srgbClr val="800000"/>
          </a:solidFill>
          <a:ln w="9525" cmpd="sng">
            <a:solidFill>
              <a:schemeClr val="tx1"/>
            </a:solidFill>
            <a:miter lim="800000"/>
            <a:headEnd/>
            <a:tailEnd/>
          </a:ln>
        </p:spPr>
        <p:txBody>
          <a:bodyPr wrap="none"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endParaRPr lang="sr-Latn-CS" altLang="en-US">
              <a:effectLst>
                <a:outerShdw blurRad="38100" dist="38100" dir="2700000" algn="tl">
                  <a:srgbClr val="FFFFFF"/>
                </a:outerShdw>
              </a:effectLst>
            </a:endParaRPr>
          </a:p>
        </p:txBody>
      </p:sp>
      <p:sp>
        <p:nvSpPr>
          <p:cNvPr id="13317" name="AutoShape 9"/>
          <p:cNvSpPr>
            <a:spLocks noChangeArrowheads="1"/>
          </p:cNvSpPr>
          <p:nvPr/>
        </p:nvSpPr>
        <p:spPr bwMode="auto">
          <a:xfrm rot="10800000">
            <a:off x="6695281" y="3032918"/>
            <a:ext cx="288925" cy="792163"/>
          </a:xfrm>
          <a:prstGeom prst="downArrow">
            <a:avLst>
              <a:gd name="adj1" fmla="val 50000"/>
              <a:gd name="adj2" fmla="val 68544"/>
            </a:avLst>
          </a:prstGeom>
          <a:solidFill>
            <a:srgbClr val="800000"/>
          </a:solidFill>
          <a:ln w="9525" cmpd="sng">
            <a:solidFill>
              <a:schemeClr val="tx1"/>
            </a:solidFill>
            <a:miter lim="800000"/>
            <a:headEnd/>
            <a:tailEnd/>
          </a:ln>
        </p:spPr>
        <p:txBody>
          <a:bodyPr wrap="none" anchor="ct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endParaRPr lang="sr-Latn-CS" altLang="en-US" dirty="0">
              <a:effectLst>
                <a:outerShdw blurRad="38100" dist="38100" dir="2700000" algn="tl">
                  <a:srgbClr val="FFFFFF"/>
                </a:outerShdw>
              </a:effectLst>
            </a:endParaRPr>
          </a:p>
        </p:txBody>
      </p:sp>
    </p:spTree>
    <p:custDataLst>
      <p:tags r:id="rId1"/>
    </p:custData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3316"/>
                                        </p:tgtEl>
                                        <p:attrNameLst>
                                          <p:attrName>style.visibility</p:attrName>
                                        </p:attrNameLst>
                                      </p:cBhvr>
                                      <p:to>
                                        <p:strVal val="visible"/>
                                      </p:to>
                                    </p:set>
                                    <p:anim calcmode="lin" valueType="num">
                                      <p:cBhvr>
                                        <p:cTn id="7" dur="1000" fill="hold"/>
                                        <p:tgtEl>
                                          <p:spTgt spid="13316"/>
                                        </p:tgtEl>
                                        <p:attrNameLst>
                                          <p:attrName>ppt_w</p:attrName>
                                        </p:attrNameLst>
                                      </p:cBhvr>
                                      <p:tavLst>
                                        <p:tav tm="0">
                                          <p:val>
                                            <p:fltVal val="0"/>
                                          </p:val>
                                        </p:tav>
                                        <p:tav tm="100000">
                                          <p:val>
                                            <p:strVal val="#ppt_w"/>
                                          </p:val>
                                        </p:tav>
                                      </p:tavLst>
                                    </p:anim>
                                    <p:anim calcmode="lin" valueType="num">
                                      <p:cBhvr>
                                        <p:cTn id="8" dur="1000" fill="hold"/>
                                        <p:tgtEl>
                                          <p:spTgt spid="13316"/>
                                        </p:tgtEl>
                                        <p:attrNameLst>
                                          <p:attrName>ppt_h</p:attrName>
                                        </p:attrNameLst>
                                      </p:cBhvr>
                                      <p:tavLst>
                                        <p:tav tm="0">
                                          <p:val>
                                            <p:fltVal val="0"/>
                                          </p:val>
                                        </p:tav>
                                        <p:tav tm="100000">
                                          <p:val>
                                            <p:strVal val="#ppt_h"/>
                                          </p:val>
                                        </p:tav>
                                      </p:tavLst>
                                    </p:anim>
                                    <p:anim calcmode="lin" valueType="num">
                                      <p:cBhvr>
                                        <p:cTn id="9" dur="1000" fill="hold"/>
                                        <p:tgtEl>
                                          <p:spTgt spid="13316"/>
                                        </p:tgtEl>
                                        <p:attrNameLst>
                                          <p:attrName>style.rotation</p:attrName>
                                        </p:attrNameLst>
                                      </p:cBhvr>
                                      <p:tavLst>
                                        <p:tav tm="0">
                                          <p:val>
                                            <p:fltVal val="90"/>
                                          </p:val>
                                        </p:tav>
                                        <p:tav tm="100000">
                                          <p:val>
                                            <p:fltVal val="0"/>
                                          </p:val>
                                        </p:tav>
                                      </p:tavLst>
                                    </p:anim>
                                    <p:animEffect transition="in" filter="fade">
                                      <p:cBhvr>
                                        <p:cTn id="10" dur="1000"/>
                                        <p:tgtEl>
                                          <p:spTgt spid="1331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3314">
                                            <p:txEl>
                                              <p:pRg st="2" end="2"/>
                                            </p:txEl>
                                          </p:spTgt>
                                        </p:tgtEl>
                                        <p:attrNameLst>
                                          <p:attrName>style.visibility</p:attrName>
                                        </p:attrNameLst>
                                      </p:cBhvr>
                                      <p:to>
                                        <p:strVal val="visible"/>
                                      </p:to>
                                    </p:set>
                                    <p:anim calcmode="lin" valueType="num">
                                      <p:cBhvr>
                                        <p:cTn id="15" dur="500" fill="hold"/>
                                        <p:tgtEl>
                                          <p:spTgt spid="13314">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13314">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13314">
                                            <p:txEl>
                                              <p:pRg st="2" end="2"/>
                                            </p:txEl>
                                          </p:spTgt>
                                        </p:tgtEl>
                                        <p:attrNameLst>
                                          <p:attrName>style.rotation</p:attrName>
                                        </p:attrNameLst>
                                      </p:cBhvr>
                                      <p:tavLst>
                                        <p:tav tm="0">
                                          <p:val>
                                            <p:fltVal val="90"/>
                                          </p:val>
                                        </p:tav>
                                        <p:tav tm="100000">
                                          <p:val>
                                            <p:fltVal val="0"/>
                                          </p:val>
                                        </p:tav>
                                      </p:tavLst>
                                    </p:anim>
                                    <p:animEffect transition="in" filter="fade">
                                      <p:cBhvr>
                                        <p:cTn id="18" dur="500"/>
                                        <p:tgtEl>
                                          <p:spTgt spid="13314">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13314">
                                            <p:txEl>
                                              <p:pRg st="3" end="3"/>
                                            </p:txEl>
                                          </p:spTgt>
                                        </p:tgtEl>
                                        <p:attrNameLst>
                                          <p:attrName>style.visibility</p:attrName>
                                        </p:attrNameLst>
                                      </p:cBhvr>
                                      <p:to>
                                        <p:strVal val="visible"/>
                                      </p:to>
                                    </p:set>
                                    <p:anim calcmode="lin" valueType="num">
                                      <p:cBhvr>
                                        <p:cTn id="23" dur="500" fill="hold"/>
                                        <p:tgtEl>
                                          <p:spTgt spid="13314">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13314">
                                            <p:txEl>
                                              <p:pRg st="3" end="3"/>
                                            </p:txEl>
                                          </p:spTgt>
                                        </p:tgtEl>
                                        <p:attrNameLst>
                                          <p:attrName>ppt_h</p:attrName>
                                        </p:attrNameLst>
                                      </p:cBhvr>
                                      <p:tavLst>
                                        <p:tav tm="0">
                                          <p:val>
                                            <p:fltVal val="0"/>
                                          </p:val>
                                        </p:tav>
                                        <p:tav tm="100000">
                                          <p:val>
                                            <p:strVal val="#ppt_h"/>
                                          </p:val>
                                        </p:tav>
                                      </p:tavLst>
                                    </p:anim>
                                    <p:anim calcmode="lin" valueType="num">
                                      <p:cBhvr>
                                        <p:cTn id="25" dur="500" fill="hold"/>
                                        <p:tgtEl>
                                          <p:spTgt spid="13314">
                                            <p:txEl>
                                              <p:pRg st="3" end="3"/>
                                            </p:txEl>
                                          </p:spTgt>
                                        </p:tgtEl>
                                        <p:attrNameLst>
                                          <p:attrName>style.rotation</p:attrName>
                                        </p:attrNameLst>
                                      </p:cBhvr>
                                      <p:tavLst>
                                        <p:tav tm="0">
                                          <p:val>
                                            <p:fltVal val="90"/>
                                          </p:val>
                                        </p:tav>
                                        <p:tav tm="100000">
                                          <p:val>
                                            <p:fltVal val="0"/>
                                          </p:val>
                                        </p:tav>
                                      </p:tavLst>
                                    </p:anim>
                                    <p:animEffect transition="in" filter="fade">
                                      <p:cBhvr>
                                        <p:cTn id="26" dur="500"/>
                                        <p:tgtEl>
                                          <p:spTgt spid="13314">
                                            <p:txEl>
                                              <p:pRg st="3" end="3"/>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13314">
                                            <p:txEl>
                                              <p:pRg st="4" end="4"/>
                                            </p:txEl>
                                          </p:spTgt>
                                        </p:tgtEl>
                                        <p:attrNameLst>
                                          <p:attrName>style.visibility</p:attrName>
                                        </p:attrNameLst>
                                      </p:cBhvr>
                                      <p:to>
                                        <p:strVal val="visible"/>
                                      </p:to>
                                    </p:set>
                                    <p:anim calcmode="lin" valueType="num">
                                      <p:cBhvr>
                                        <p:cTn id="31" dur="500" fill="hold"/>
                                        <p:tgtEl>
                                          <p:spTgt spid="13314">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13314">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13314">
                                            <p:txEl>
                                              <p:pRg st="4" end="4"/>
                                            </p:txEl>
                                          </p:spTgt>
                                        </p:tgtEl>
                                        <p:attrNameLst>
                                          <p:attrName>style.rotation</p:attrName>
                                        </p:attrNameLst>
                                      </p:cBhvr>
                                      <p:tavLst>
                                        <p:tav tm="0">
                                          <p:val>
                                            <p:fltVal val="90"/>
                                          </p:val>
                                        </p:tav>
                                        <p:tav tm="100000">
                                          <p:val>
                                            <p:fltVal val="0"/>
                                          </p:val>
                                        </p:tav>
                                      </p:tavLst>
                                    </p:anim>
                                    <p:animEffect transition="in" filter="fade">
                                      <p:cBhvr>
                                        <p:cTn id="34" dur="500"/>
                                        <p:tgtEl>
                                          <p:spTgt spid="13314">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13314">
                                            <p:txEl>
                                              <p:pRg st="5" end="5"/>
                                            </p:txEl>
                                          </p:spTgt>
                                        </p:tgtEl>
                                        <p:attrNameLst>
                                          <p:attrName>style.visibility</p:attrName>
                                        </p:attrNameLst>
                                      </p:cBhvr>
                                      <p:to>
                                        <p:strVal val="visible"/>
                                      </p:to>
                                    </p:set>
                                    <p:anim calcmode="lin" valueType="num">
                                      <p:cBhvr>
                                        <p:cTn id="39" dur="500" fill="hold"/>
                                        <p:tgtEl>
                                          <p:spTgt spid="13314">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13314">
                                            <p:txEl>
                                              <p:pRg st="5" end="5"/>
                                            </p:txEl>
                                          </p:spTgt>
                                        </p:tgtEl>
                                        <p:attrNameLst>
                                          <p:attrName>ppt_h</p:attrName>
                                        </p:attrNameLst>
                                      </p:cBhvr>
                                      <p:tavLst>
                                        <p:tav tm="0">
                                          <p:val>
                                            <p:fltVal val="0"/>
                                          </p:val>
                                        </p:tav>
                                        <p:tav tm="100000">
                                          <p:val>
                                            <p:strVal val="#ppt_h"/>
                                          </p:val>
                                        </p:tav>
                                      </p:tavLst>
                                    </p:anim>
                                    <p:anim calcmode="lin" valueType="num">
                                      <p:cBhvr>
                                        <p:cTn id="41" dur="500" fill="hold"/>
                                        <p:tgtEl>
                                          <p:spTgt spid="13314">
                                            <p:txEl>
                                              <p:pRg st="5" end="5"/>
                                            </p:txEl>
                                          </p:spTgt>
                                        </p:tgtEl>
                                        <p:attrNameLst>
                                          <p:attrName>style.rotation</p:attrName>
                                        </p:attrNameLst>
                                      </p:cBhvr>
                                      <p:tavLst>
                                        <p:tav tm="0">
                                          <p:val>
                                            <p:fltVal val="90"/>
                                          </p:val>
                                        </p:tav>
                                        <p:tav tm="100000">
                                          <p:val>
                                            <p:fltVal val="0"/>
                                          </p:val>
                                        </p:tav>
                                      </p:tavLst>
                                    </p:anim>
                                    <p:animEffect transition="in" filter="fade">
                                      <p:cBhvr>
                                        <p:cTn id="42" dur="500"/>
                                        <p:tgtEl>
                                          <p:spTgt spid="13314">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13314">
                                            <p:txEl>
                                              <p:pRg st="6" end="6"/>
                                            </p:txEl>
                                          </p:spTgt>
                                        </p:tgtEl>
                                        <p:attrNameLst>
                                          <p:attrName>style.visibility</p:attrName>
                                        </p:attrNameLst>
                                      </p:cBhvr>
                                      <p:to>
                                        <p:strVal val="visible"/>
                                      </p:to>
                                    </p:set>
                                    <p:anim calcmode="lin" valueType="num">
                                      <p:cBhvr>
                                        <p:cTn id="47" dur="500" fill="hold"/>
                                        <p:tgtEl>
                                          <p:spTgt spid="13314">
                                            <p:txEl>
                                              <p:pRg st="6" end="6"/>
                                            </p:txEl>
                                          </p:spTgt>
                                        </p:tgtEl>
                                        <p:attrNameLst>
                                          <p:attrName>ppt_w</p:attrName>
                                        </p:attrNameLst>
                                      </p:cBhvr>
                                      <p:tavLst>
                                        <p:tav tm="0">
                                          <p:val>
                                            <p:fltVal val="0"/>
                                          </p:val>
                                        </p:tav>
                                        <p:tav tm="100000">
                                          <p:val>
                                            <p:strVal val="#ppt_w"/>
                                          </p:val>
                                        </p:tav>
                                      </p:tavLst>
                                    </p:anim>
                                    <p:anim calcmode="lin" valueType="num">
                                      <p:cBhvr>
                                        <p:cTn id="48" dur="500" fill="hold"/>
                                        <p:tgtEl>
                                          <p:spTgt spid="13314">
                                            <p:txEl>
                                              <p:pRg st="6" end="6"/>
                                            </p:txEl>
                                          </p:spTgt>
                                        </p:tgtEl>
                                        <p:attrNameLst>
                                          <p:attrName>ppt_h</p:attrName>
                                        </p:attrNameLst>
                                      </p:cBhvr>
                                      <p:tavLst>
                                        <p:tav tm="0">
                                          <p:val>
                                            <p:fltVal val="0"/>
                                          </p:val>
                                        </p:tav>
                                        <p:tav tm="100000">
                                          <p:val>
                                            <p:strVal val="#ppt_h"/>
                                          </p:val>
                                        </p:tav>
                                      </p:tavLst>
                                    </p:anim>
                                    <p:anim calcmode="lin" valueType="num">
                                      <p:cBhvr>
                                        <p:cTn id="49" dur="500" fill="hold"/>
                                        <p:tgtEl>
                                          <p:spTgt spid="13314">
                                            <p:txEl>
                                              <p:pRg st="6" end="6"/>
                                            </p:txEl>
                                          </p:spTgt>
                                        </p:tgtEl>
                                        <p:attrNameLst>
                                          <p:attrName>style.rotation</p:attrName>
                                        </p:attrNameLst>
                                      </p:cBhvr>
                                      <p:tavLst>
                                        <p:tav tm="0">
                                          <p:val>
                                            <p:fltVal val="90"/>
                                          </p:val>
                                        </p:tav>
                                        <p:tav tm="100000">
                                          <p:val>
                                            <p:fltVal val="0"/>
                                          </p:val>
                                        </p:tav>
                                      </p:tavLst>
                                    </p:anim>
                                    <p:animEffect transition="in" filter="fade">
                                      <p:cBhvr>
                                        <p:cTn id="50" dur="500"/>
                                        <p:tgtEl>
                                          <p:spTgt spid="13314">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13314">
                                            <p:txEl>
                                              <p:pRg st="7" end="7"/>
                                            </p:txEl>
                                          </p:spTgt>
                                        </p:tgtEl>
                                        <p:attrNameLst>
                                          <p:attrName>style.visibility</p:attrName>
                                        </p:attrNameLst>
                                      </p:cBhvr>
                                      <p:to>
                                        <p:strVal val="visible"/>
                                      </p:to>
                                    </p:set>
                                    <p:anim calcmode="lin" valueType="num">
                                      <p:cBhvr>
                                        <p:cTn id="55" dur="500" fill="hold"/>
                                        <p:tgtEl>
                                          <p:spTgt spid="13314">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13314">
                                            <p:txEl>
                                              <p:pRg st="7" end="7"/>
                                            </p:txEl>
                                          </p:spTgt>
                                        </p:tgtEl>
                                        <p:attrNameLst>
                                          <p:attrName>ppt_h</p:attrName>
                                        </p:attrNameLst>
                                      </p:cBhvr>
                                      <p:tavLst>
                                        <p:tav tm="0">
                                          <p:val>
                                            <p:fltVal val="0"/>
                                          </p:val>
                                        </p:tav>
                                        <p:tav tm="100000">
                                          <p:val>
                                            <p:strVal val="#ppt_h"/>
                                          </p:val>
                                        </p:tav>
                                      </p:tavLst>
                                    </p:anim>
                                    <p:anim calcmode="lin" valueType="num">
                                      <p:cBhvr>
                                        <p:cTn id="57" dur="500" fill="hold"/>
                                        <p:tgtEl>
                                          <p:spTgt spid="13314">
                                            <p:txEl>
                                              <p:pRg st="7" end="7"/>
                                            </p:txEl>
                                          </p:spTgt>
                                        </p:tgtEl>
                                        <p:attrNameLst>
                                          <p:attrName>style.rotation</p:attrName>
                                        </p:attrNameLst>
                                      </p:cBhvr>
                                      <p:tavLst>
                                        <p:tav tm="0">
                                          <p:val>
                                            <p:fltVal val="90"/>
                                          </p:val>
                                        </p:tav>
                                        <p:tav tm="100000">
                                          <p:val>
                                            <p:fltVal val="0"/>
                                          </p:val>
                                        </p:tav>
                                      </p:tavLst>
                                    </p:anim>
                                    <p:animEffect transition="in" filter="fade">
                                      <p:cBhvr>
                                        <p:cTn id="58" dur="500"/>
                                        <p:tgtEl>
                                          <p:spTgt spid="13314">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13314">
                                            <p:txEl>
                                              <p:pRg st="8" end="8"/>
                                            </p:txEl>
                                          </p:spTgt>
                                        </p:tgtEl>
                                        <p:attrNameLst>
                                          <p:attrName>style.visibility</p:attrName>
                                        </p:attrNameLst>
                                      </p:cBhvr>
                                      <p:to>
                                        <p:strVal val="visible"/>
                                      </p:to>
                                    </p:set>
                                    <p:anim calcmode="lin" valueType="num">
                                      <p:cBhvr>
                                        <p:cTn id="63" dur="500" fill="hold"/>
                                        <p:tgtEl>
                                          <p:spTgt spid="13314">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13314">
                                            <p:txEl>
                                              <p:pRg st="8" end="8"/>
                                            </p:txEl>
                                          </p:spTgt>
                                        </p:tgtEl>
                                        <p:attrNameLst>
                                          <p:attrName>ppt_h</p:attrName>
                                        </p:attrNameLst>
                                      </p:cBhvr>
                                      <p:tavLst>
                                        <p:tav tm="0">
                                          <p:val>
                                            <p:fltVal val="0"/>
                                          </p:val>
                                        </p:tav>
                                        <p:tav tm="100000">
                                          <p:val>
                                            <p:strVal val="#ppt_h"/>
                                          </p:val>
                                        </p:tav>
                                      </p:tavLst>
                                    </p:anim>
                                    <p:anim calcmode="lin" valueType="num">
                                      <p:cBhvr>
                                        <p:cTn id="65" dur="500" fill="hold"/>
                                        <p:tgtEl>
                                          <p:spTgt spid="13314">
                                            <p:txEl>
                                              <p:pRg st="8" end="8"/>
                                            </p:txEl>
                                          </p:spTgt>
                                        </p:tgtEl>
                                        <p:attrNameLst>
                                          <p:attrName>style.rotation</p:attrName>
                                        </p:attrNameLst>
                                      </p:cBhvr>
                                      <p:tavLst>
                                        <p:tav tm="0">
                                          <p:val>
                                            <p:fltVal val="90"/>
                                          </p:val>
                                        </p:tav>
                                        <p:tav tm="100000">
                                          <p:val>
                                            <p:fltVal val="0"/>
                                          </p:val>
                                        </p:tav>
                                      </p:tavLst>
                                    </p:anim>
                                    <p:animEffect transition="in" filter="fade">
                                      <p:cBhvr>
                                        <p:cTn id="66" dur="500"/>
                                        <p:tgtEl>
                                          <p:spTgt spid="13314">
                                            <p:txEl>
                                              <p:pRg st="8" end="8"/>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13314">
                                            <p:txEl>
                                              <p:pRg st="9" end="9"/>
                                            </p:txEl>
                                          </p:spTgt>
                                        </p:tgtEl>
                                        <p:attrNameLst>
                                          <p:attrName>style.visibility</p:attrName>
                                        </p:attrNameLst>
                                      </p:cBhvr>
                                      <p:to>
                                        <p:strVal val="visible"/>
                                      </p:to>
                                    </p:set>
                                    <p:anim calcmode="lin" valueType="num">
                                      <p:cBhvr>
                                        <p:cTn id="71" dur="500" fill="hold"/>
                                        <p:tgtEl>
                                          <p:spTgt spid="13314">
                                            <p:txEl>
                                              <p:pRg st="9" end="9"/>
                                            </p:txEl>
                                          </p:spTgt>
                                        </p:tgtEl>
                                        <p:attrNameLst>
                                          <p:attrName>ppt_w</p:attrName>
                                        </p:attrNameLst>
                                      </p:cBhvr>
                                      <p:tavLst>
                                        <p:tav tm="0">
                                          <p:val>
                                            <p:fltVal val="0"/>
                                          </p:val>
                                        </p:tav>
                                        <p:tav tm="100000">
                                          <p:val>
                                            <p:strVal val="#ppt_w"/>
                                          </p:val>
                                        </p:tav>
                                      </p:tavLst>
                                    </p:anim>
                                    <p:anim calcmode="lin" valueType="num">
                                      <p:cBhvr>
                                        <p:cTn id="72" dur="500" fill="hold"/>
                                        <p:tgtEl>
                                          <p:spTgt spid="13314">
                                            <p:txEl>
                                              <p:pRg st="9" end="9"/>
                                            </p:txEl>
                                          </p:spTgt>
                                        </p:tgtEl>
                                        <p:attrNameLst>
                                          <p:attrName>ppt_h</p:attrName>
                                        </p:attrNameLst>
                                      </p:cBhvr>
                                      <p:tavLst>
                                        <p:tav tm="0">
                                          <p:val>
                                            <p:fltVal val="0"/>
                                          </p:val>
                                        </p:tav>
                                        <p:tav tm="100000">
                                          <p:val>
                                            <p:strVal val="#ppt_h"/>
                                          </p:val>
                                        </p:tav>
                                      </p:tavLst>
                                    </p:anim>
                                    <p:anim calcmode="lin" valueType="num">
                                      <p:cBhvr>
                                        <p:cTn id="73" dur="500" fill="hold"/>
                                        <p:tgtEl>
                                          <p:spTgt spid="13314">
                                            <p:txEl>
                                              <p:pRg st="9" end="9"/>
                                            </p:txEl>
                                          </p:spTgt>
                                        </p:tgtEl>
                                        <p:attrNameLst>
                                          <p:attrName>style.rotation</p:attrName>
                                        </p:attrNameLst>
                                      </p:cBhvr>
                                      <p:tavLst>
                                        <p:tav tm="0">
                                          <p:val>
                                            <p:fltVal val="90"/>
                                          </p:val>
                                        </p:tav>
                                        <p:tav tm="100000">
                                          <p:val>
                                            <p:fltVal val="0"/>
                                          </p:val>
                                        </p:tav>
                                      </p:tavLst>
                                    </p:anim>
                                    <p:animEffect transition="in" filter="fade">
                                      <p:cBhvr>
                                        <p:cTn id="74" dur="500"/>
                                        <p:tgtEl>
                                          <p:spTgt spid="13314">
                                            <p:txEl>
                                              <p:pRg st="9" end="9"/>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13314">
                                            <p:txEl>
                                              <p:pRg st="10" end="10"/>
                                            </p:txEl>
                                          </p:spTgt>
                                        </p:tgtEl>
                                        <p:attrNameLst>
                                          <p:attrName>style.visibility</p:attrName>
                                        </p:attrNameLst>
                                      </p:cBhvr>
                                      <p:to>
                                        <p:strVal val="visible"/>
                                      </p:to>
                                    </p:set>
                                    <p:anim calcmode="lin" valueType="num">
                                      <p:cBhvr>
                                        <p:cTn id="79" dur="500" fill="hold"/>
                                        <p:tgtEl>
                                          <p:spTgt spid="13314">
                                            <p:txEl>
                                              <p:pRg st="10" end="10"/>
                                            </p:txEl>
                                          </p:spTgt>
                                        </p:tgtEl>
                                        <p:attrNameLst>
                                          <p:attrName>ppt_w</p:attrName>
                                        </p:attrNameLst>
                                      </p:cBhvr>
                                      <p:tavLst>
                                        <p:tav tm="0">
                                          <p:val>
                                            <p:fltVal val="0"/>
                                          </p:val>
                                        </p:tav>
                                        <p:tav tm="100000">
                                          <p:val>
                                            <p:strVal val="#ppt_w"/>
                                          </p:val>
                                        </p:tav>
                                      </p:tavLst>
                                    </p:anim>
                                    <p:anim calcmode="lin" valueType="num">
                                      <p:cBhvr>
                                        <p:cTn id="80" dur="500" fill="hold"/>
                                        <p:tgtEl>
                                          <p:spTgt spid="13314">
                                            <p:txEl>
                                              <p:pRg st="10" end="10"/>
                                            </p:txEl>
                                          </p:spTgt>
                                        </p:tgtEl>
                                        <p:attrNameLst>
                                          <p:attrName>ppt_h</p:attrName>
                                        </p:attrNameLst>
                                      </p:cBhvr>
                                      <p:tavLst>
                                        <p:tav tm="0">
                                          <p:val>
                                            <p:fltVal val="0"/>
                                          </p:val>
                                        </p:tav>
                                        <p:tav tm="100000">
                                          <p:val>
                                            <p:strVal val="#ppt_h"/>
                                          </p:val>
                                        </p:tav>
                                      </p:tavLst>
                                    </p:anim>
                                    <p:anim calcmode="lin" valueType="num">
                                      <p:cBhvr>
                                        <p:cTn id="81" dur="500" fill="hold"/>
                                        <p:tgtEl>
                                          <p:spTgt spid="13314">
                                            <p:txEl>
                                              <p:pRg st="10" end="10"/>
                                            </p:txEl>
                                          </p:spTgt>
                                        </p:tgtEl>
                                        <p:attrNameLst>
                                          <p:attrName>style.rotation</p:attrName>
                                        </p:attrNameLst>
                                      </p:cBhvr>
                                      <p:tavLst>
                                        <p:tav tm="0">
                                          <p:val>
                                            <p:fltVal val="90"/>
                                          </p:val>
                                        </p:tav>
                                        <p:tav tm="100000">
                                          <p:val>
                                            <p:fltVal val="0"/>
                                          </p:val>
                                        </p:tav>
                                      </p:tavLst>
                                    </p:anim>
                                    <p:animEffect transition="in" filter="fade">
                                      <p:cBhvr>
                                        <p:cTn id="82" dur="500"/>
                                        <p:tgtEl>
                                          <p:spTgt spid="13314">
                                            <p:txEl>
                                              <p:pRg st="10" end="1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13314">
                                            <p:txEl>
                                              <p:pRg st="11" end="11"/>
                                            </p:txEl>
                                          </p:spTgt>
                                        </p:tgtEl>
                                        <p:attrNameLst>
                                          <p:attrName>style.visibility</p:attrName>
                                        </p:attrNameLst>
                                      </p:cBhvr>
                                      <p:to>
                                        <p:strVal val="visible"/>
                                      </p:to>
                                    </p:set>
                                    <p:anim calcmode="lin" valueType="num">
                                      <p:cBhvr>
                                        <p:cTn id="87" dur="500" fill="hold"/>
                                        <p:tgtEl>
                                          <p:spTgt spid="13314">
                                            <p:txEl>
                                              <p:pRg st="11" end="11"/>
                                            </p:txEl>
                                          </p:spTgt>
                                        </p:tgtEl>
                                        <p:attrNameLst>
                                          <p:attrName>ppt_w</p:attrName>
                                        </p:attrNameLst>
                                      </p:cBhvr>
                                      <p:tavLst>
                                        <p:tav tm="0">
                                          <p:val>
                                            <p:fltVal val="0"/>
                                          </p:val>
                                        </p:tav>
                                        <p:tav tm="100000">
                                          <p:val>
                                            <p:strVal val="#ppt_w"/>
                                          </p:val>
                                        </p:tav>
                                      </p:tavLst>
                                    </p:anim>
                                    <p:anim calcmode="lin" valueType="num">
                                      <p:cBhvr>
                                        <p:cTn id="88" dur="500" fill="hold"/>
                                        <p:tgtEl>
                                          <p:spTgt spid="13314">
                                            <p:txEl>
                                              <p:pRg st="11" end="11"/>
                                            </p:txEl>
                                          </p:spTgt>
                                        </p:tgtEl>
                                        <p:attrNameLst>
                                          <p:attrName>ppt_h</p:attrName>
                                        </p:attrNameLst>
                                      </p:cBhvr>
                                      <p:tavLst>
                                        <p:tav tm="0">
                                          <p:val>
                                            <p:fltVal val="0"/>
                                          </p:val>
                                        </p:tav>
                                        <p:tav tm="100000">
                                          <p:val>
                                            <p:strVal val="#ppt_h"/>
                                          </p:val>
                                        </p:tav>
                                      </p:tavLst>
                                    </p:anim>
                                    <p:anim calcmode="lin" valueType="num">
                                      <p:cBhvr>
                                        <p:cTn id="89" dur="500" fill="hold"/>
                                        <p:tgtEl>
                                          <p:spTgt spid="13314">
                                            <p:txEl>
                                              <p:pRg st="11" end="11"/>
                                            </p:txEl>
                                          </p:spTgt>
                                        </p:tgtEl>
                                        <p:attrNameLst>
                                          <p:attrName>style.rotation</p:attrName>
                                        </p:attrNameLst>
                                      </p:cBhvr>
                                      <p:tavLst>
                                        <p:tav tm="0">
                                          <p:val>
                                            <p:fltVal val="90"/>
                                          </p:val>
                                        </p:tav>
                                        <p:tav tm="100000">
                                          <p:val>
                                            <p:fltVal val="0"/>
                                          </p:val>
                                        </p:tav>
                                      </p:tavLst>
                                    </p:anim>
                                    <p:animEffect transition="in" filter="fade">
                                      <p:cBhvr>
                                        <p:cTn id="90" dur="500"/>
                                        <p:tgtEl>
                                          <p:spTgt spid="13314">
                                            <p:txEl>
                                              <p:pRg st="11" end="11"/>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iterate type="lt">
                                    <p:tmPct val="5000"/>
                                  </p:iterate>
                                  <p:childTnLst>
                                    <p:set>
                                      <p:cBhvr>
                                        <p:cTn id="94" dur="1" fill="hold">
                                          <p:stCondLst>
                                            <p:cond delay="0"/>
                                          </p:stCondLst>
                                        </p:cTn>
                                        <p:tgtEl>
                                          <p:spTgt spid="13314">
                                            <p:txEl>
                                              <p:pRg st="12" end="12"/>
                                            </p:txEl>
                                          </p:spTgt>
                                        </p:tgtEl>
                                        <p:attrNameLst>
                                          <p:attrName>style.visibility</p:attrName>
                                        </p:attrNameLst>
                                      </p:cBhvr>
                                      <p:to>
                                        <p:strVal val="visible"/>
                                      </p:to>
                                    </p:set>
                                    <p:anim calcmode="lin" valueType="num">
                                      <p:cBhvr>
                                        <p:cTn id="95" dur="500" fill="hold"/>
                                        <p:tgtEl>
                                          <p:spTgt spid="13314">
                                            <p:txEl>
                                              <p:pRg st="12" end="12"/>
                                            </p:txEl>
                                          </p:spTgt>
                                        </p:tgtEl>
                                        <p:attrNameLst>
                                          <p:attrName>ppt_w</p:attrName>
                                        </p:attrNameLst>
                                      </p:cBhvr>
                                      <p:tavLst>
                                        <p:tav tm="0">
                                          <p:val>
                                            <p:fltVal val="0"/>
                                          </p:val>
                                        </p:tav>
                                        <p:tav tm="100000">
                                          <p:val>
                                            <p:strVal val="#ppt_w"/>
                                          </p:val>
                                        </p:tav>
                                      </p:tavLst>
                                    </p:anim>
                                    <p:anim calcmode="lin" valueType="num">
                                      <p:cBhvr>
                                        <p:cTn id="96" dur="500" fill="hold"/>
                                        <p:tgtEl>
                                          <p:spTgt spid="13314">
                                            <p:txEl>
                                              <p:pRg st="12" end="12"/>
                                            </p:txEl>
                                          </p:spTgt>
                                        </p:tgtEl>
                                        <p:attrNameLst>
                                          <p:attrName>ppt_h</p:attrName>
                                        </p:attrNameLst>
                                      </p:cBhvr>
                                      <p:tavLst>
                                        <p:tav tm="0">
                                          <p:val>
                                            <p:fltVal val="0"/>
                                          </p:val>
                                        </p:tav>
                                        <p:tav tm="100000">
                                          <p:val>
                                            <p:strVal val="#ppt_h"/>
                                          </p:val>
                                        </p:tav>
                                      </p:tavLst>
                                    </p:anim>
                                    <p:anim calcmode="lin" valueType="num">
                                      <p:cBhvr>
                                        <p:cTn id="97" dur="500" fill="hold"/>
                                        <p:tgtEl>
                                          <p:spTgt spid="13314">
                                            <p:txEl>
                                              <p:pRg st="12" end="12"/>
                                            </p:txEl>
                                          </p:spTgt>
                                        </p:tgtEl>
                                        <p:attrNameLst>
                                          <p:attrName>style.rotation</p:attrName>
                                        </p:attrNameLst>
                                      </p:cBhvr>
                                      <p:tavLst>
                                        <p:tav tm="0">
                                          <p:val>
                                            <p:fltVal val="90"/>
                                          </p:val>
                                        </p:tav>
                                        <p:tav tm="100000">
                                          <p:val>
                                            <p:fltVal val="0"/>
                                          </p:val>
                                        </p:tav>
                                      </p:tavLst>
                                    </p:anim>
                                    <p:animEffect transition="in" filter="fade">
                                      <p:cBhvr>
                                        <p:cTn id="98" dur="500"/>
                                        <p:tgtEl>
                                          <p:spTgt spid="13314">
                                            <p:txEl>
                                              <p:pRg st="12" end="12"/>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iterate type="lt">
                                    <p:tmPct val="5000"/>
                                  </p:iterate>
                                  <p:childTnLst>
                                    <p:set>
                                      <p:cBhvr>
                                        <p:cTn id="102" dur="1" fill="hold">
                                          <p:stCondLst>
                                            <p:cond delay="0"/>
                                          </p:stCondLst>
                                        </p:cTn>
                                        <p:tgtEl>
                                          <p:spTgt spid="13314">
                                            <p:txEl>
                                              <p:pRg st="13" end="13"/>
                                            </p:txEl>
                                          </p:spTgt>
                                        </p:tgtEl>
                                        <p:attrNameLst>
                                          <p:attrName>style.visibility</p:attrName>
                                        </p:attrNameLst>
                                      </p:cBhvr>
                                      <p:to>
                                        <p:strVal val="visible"/>
                                      </p:to>
                                    </p:set>
                                    <p:anim calcmode="lin" valueType="num">
                                      <p:cBhvr>
                                        <p:cTn id="103" dur="500" fill="hold"/>
                                        <p:tgtEl>
                                          <p:spTgt spid="13314">
                                            <p:txEl>
                                              <p:pRg st="13" end="13"/>
                                            </p:txEl>
                                          </p:spTgt>
                                        </p:tgtEl>
                                        <p:attrNameLst>
                                          <p:attrName>ppt_w</p:attrName>
                                        </p:attrNameLst>
                                      </p:cBhvr>
                                      <p:tavLst>
                                        <p:tav tm="0">
                                          <p:val>
                                            <p:fltVal val="0"/>
                                          </p:val>
                                        </p:tav>
                                        <p:tav tm="100000">
                                          <p:val>
                                            <p:strVal val="#ppt_w"/>
                                          </p:val>
                                        </p:tav>
                                      </p:tavLst>
                                    </p:anim>
                                    <p:anim calcmode="lin" valueType="num">
                                      <p:cBhvr>
                                        <p:cTn id="104" dur="500" fill="hold"/>
                                        <p:tgtEl>
                                          <p:spTgt spid="13314">
                                            <p:txEl>
                                              <p:pRg st="13" end="13"/>
                                            </p:txEl>
                                          </p:spTgt>
                                        </p:tgtEl>
                                        <p:attrNameLst>
                                          <p:attrName>ppt_h</p:attrName>
                                        </p:attrNameLst>
                                      </p:cBhvr>
                                      <p:tavLst>
                                        <p:tav tm="0">
                                          <p:val>
                                            <p:fltVal val="0"/>
                                          </p:val>
                                        </p:tav>
                                        <p:tav tm="100000">
                                          <p:val>
                                            <p:strVal val="#ppt_h"/>
                                          </p:val>
                                        </p:tav>
                                      </p:tavLst>
                                    </p:anim>
                                    <p:anim calcmode="lin" valueType="num">
                                      <p:cBhvr>
                                        <p:cTn id="105" dur="500" fill="hold"/>
                                        <p:tgtEl>
                                          <p:spTgt spid="13314">
                                            <p:txEl>
                                              <p:pRg st="13" end="13"/>
                                            </p:txEl>
                                          </p:spTgt>
                                        </p:tgtEl>
                                        <p:attrNameLst>
                                          <p:attrName>style.rotation</p:attrName>
                                        </p:attrNameLst>
                                      </p:cBhvr>
                                      <p:tavLst>
                                        <p:tav tm="0">
                                          <p:val>
                                            <p:fltVal val="90"/>
                                          </p:val>
                                        </p:tav>
                                        <p:tav tm="100000">
                                          <p:val>
                                            <p:fltVal val="0"/>
                                          </p:val>
                                        </p:tav>
                                      </p:tavLst>
                                    </p:anim>
                                    <p:animEffect transition="in" filter="fade">
                                      <p:cBhvr>
                                        <p:cTn id="106" dur="500"/>
                                        <p:tgtEl>
                                          <p:spTgt spid="13314">
                                            <p:txEl>
                                              <p:pRg st="13" end="13"/>
                                            </p:txEl>
                                          </p:spTgt>
                                        </p:tgtEl>
                                      </p:cBhvr>
                                    </p:animEffec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31" presetClass="entr" presetSubtype="0" fill="hold" grpId="0" nodeType="clickEffect">
                                  <p:stCondLst>
                                    <p:cond delay="0"/>
                                  </p:stCondLst>
                                  <p:iterate type="lt">
                                    <p:tmPct val="5000"/>
                                  </p:iterate>
                                  <p:childTnLst>
                                    <p:set>
                                      <p:cBhvr>
                                        <p:cTn id="110" dur="1" fill="hold">
                                          <p:stCondLst>
                                            <p:cond delay="0"/>
                                          </p:stCondLst>
                                        </p:cTn>
                                        <p:tgtEl>
                                          <p:spTgt spid="13317"/>
                                        </p:tgtEl>
                                        <p:attrNameLst>
                                          <p:attrName>style.visibility</p:attrName>
                                        </p:attrNameLst>
                                      </p:cBhvr>
                                      <p:to>
                                        <p:strVal val="visible"/>
                                      </p:to>
                                    </p:set>
                                    <p:anim calcmode="lin" valueType="num">
                                      <p:cBhvr>
                                        <p:cTn id="111" dur="1000" fill="hold"/>
                                        <p:tgtEl>
                                          <p:spTgt spid="13317"/>
                                        </p:tgtEl>
                                        <p:attrNameLst>
                                          <p:attrName>ppt_w</p:attrName>
                                        </p:attrNameLst>
                                      </p:cBhvr>
                                      <p:tavLst>
                                        <p:tav tm="0">
                                          <p:val>
                                            <p:fltVal val="0"/>
                                          </p:val>
                                        </p:tav>
                                        <p:tav tm="100000">
                                          <p:val>
                                            <p:strVal val="#ppt_w"/>
                                          </p:val>
                                        </p:tav>
                                      </p:tavLst>
                                    </p:anim>
                                    <p:anim calcmode="lin" valueType="num">
                                      <p:cBhvr>
                                        <p:cTn id="112" dur="1000" fill="hold"/>
                                        <p:tgtEl>
                                          <p:spTgt spid="13317"/>
                                        </p:tgtEl>
                                        <p:attrNameLst>
                                          <p:attrName>ppt_h</p:attrName>
                                        </p:attrNameLst>
                                      </p:cBhvr>
                                      <p:tavLst>
                                        <p:tav tm="0">
                                          <p:val>
                                            <p:fltVal val="0"/>
                                          </p:val>
                                        </p:tav>
                                        <p:tav tm="100000">
                                          <p:val>
                                            <p:strVal val="#ppt_h"/>
                                          </p:val>
                                        </p:tav>
                                      </p:tavLst>
                                    </p:anim>
                                    <p:anim calcmode="lin" valueType="num">
                                      <p:cBhvr>
                                        <p:cTn id="113" dur="1000" fill="hold"/>
                                        <p:tgtEl>
                                          <p:spTgt spid="13317"/>
                                        </p:tgtEl>
                                        <p:attrNameLst>
                                          <p:attrName>style.rotation</p:attrName>
                                        </p:attrNameLst>
                                      </p:cBhvr>
                                      <p:tavLst>
                                        <p:tav tm="0">
                                          <p:val>
                                            <p:fltVal val="90"/>
                                          </p:val>
                                        </p:tav>
                                        <p:tav tm="100000">
                                          <p:val>
                                            <p:fltVal val="0"/>
                                          </p:val>
                                        </p:tav>
                                      </p:tavLst>
                                    </p:anim>
                                    <p:animEffect transition="in" filter="fade">
                                      <p:cBhvr>
                                        <p:cTn id="114" dur="10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autoUpdateAnimBg="0"/>
      <p:bldP spid="13317" grpId="0" animBg="1"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a:xfrm>
            <a:off x="457200" y="274638"/>
            <a:ext cx="8229600" cy="1143000"/>
          </a:xfrm>
        </p:spPr>
        <p:txBody>
          <a:bodyPr/>
          <a:lstStyle/>
          <a:p>
            <a:pPr eaLnBrk="1" hangingPunct="1"/>
            <a:endParaRPr lang="en-GB" altLang="en-US"/>
          </a:p>
        </p:txBody>
      </p:sp>
      <p:sp>
        <p:nvSpPr>
          <p:cNvPr id="64515" name="Rectangle 3"/>
          <p:cNvSpPr>
            <a:spLocks noGrp="1" noChangeArrowheads="1"/>
          </p:cNvSpPr>
          <p:nvPr>
            <p:ph type="body" sz="half" idx="4294967295"/>
          </p:nvPr>
        </p:nvSpPr>
        <p:spPr>
          <a:xfrm>
            <a:off x="0" y="4941888"/>
            <a:ext cx="9144000" cy="1573212"/>
          </a:xfrm>
        </p:spPr>
        <p:txBody>
          <a:bodyPr/>
          <a:lstStyle/>
          <a:p>
            <a:pPr eaLnBrk="1" hangingPunct="1">
              <a:buFontTx/>
              <a:buNone/>
              <a:defRPr/>
            </a:pPr>
            <a:r>
              <a:rPr lang="sr-Latn-CS" altLang="en-US" sz="2400" b="1" dirty="0" err="1">
                <a:solidFill>
                  <a:srgbClr val="990000"/>
                </a:solidFill>
                <a:effectLst>
                  <a:outerShdw blurRad="38100" dist="38100" dir="2700000" algn="tl">
                    <a:srgbClr val="C0C0C0"/>
                  </a:outerShdw>
                </a:effectLst>
              </a:rPr>
              <a:t>Pars</a:t>
            </a:r>
            <a:r>
              <a:rPr lang="sr-Latn-CS" altLang="en-US" sz="2400" b="1" dirty="0">
                <a:solidFill>
                  <a:srgbClr val="990000"/>
                </a:solidFill>
                <a:effectLst>
                  <a:outerShdw blurRad="38100" dist="38100" dir="2700000" algn="tl">
                    <a:srgbClr val="C0C0C0"/>
                  </a:outerShdw>
                </a:effectLst>
              </a:rPr>
              <a:t> </a:t>
            </a:r>
            <a:r>
              <a:rPr lang="sr-Latn-CS" altLang="en-US" sz="2400" b="1" dirty="0" err="1">
                <a:solidFill>
                  <a:srgbClr val="990000"/>
                </a:solidFill>
                <a:effectLst>
                  <a:outerShdw blurRad="38100" dist="38100" dir="2700000" algn="tl">
                    <a:srgbClr val="C0C0C0"/>
                  </a:outerShdw>
                </a:effectLst>
              </a:rPr>
              <a:t>costalis</a:t>
            </a:r>
            <a:r>
              <a:rPr lang="sr-Latn-CS" altLang="en-US" sz="2400" b="1" dirty="0">
                <a:solidFill>
                  <a:srgbClr val="990000"/>
                </a:solidFill>
                <a:effectLst>
                  <a:outerShdw blurRad="38100" dist="38100" dir="2700000" algn="tl">
                    <a:srgbClr val="C0C0C0"/>
                  </a:outerShdw>
                </a:effectLst>
              </a:rPr>
              <a:t> </a:t>
            </a:r>
            <a:br>
              <a:rPr lang="en-GB" altLang="en-US" sz="2400" b="1" dirty="0">
                <a:solidFill>
                  <a:srgbClr val="990000"/>
                </a:solidFill>
                <a:effectLst>
                  <a:outerShdw blurRad="38100" dist="38100" dir="2700000" algn="tl">
                    <a:srgbClr val="C0C0C0"/>
                  </a:outerShdw>
                </a:effectLst>
              </a:rPr>
            </a:br>
            <a:r>
              <a:rPr lang="en-GB" altLang="en-US" sz="2400" b="1" dirty="0">
                <a:solidFill>
                  <a:srgbClr val="990000"/>
                </a:solidFill>
                <a:effectLst>
                  <a:outerShdw blurRad="38100" dist="38100" dir="2700000" algn="tl">
                    <a:srgbClr val="C0C0C0"/>
                  </a:outerShdw>
                </a:effectLst>
              </a:rPr>
              <a:t>*</a:t>
            </a:r>
            <a:r>
              <a:rPr lang="sr-Latn-CS" altLang="en-US" sz="2400" b="1" dirty="0">
                <a:solidFill>
                  <a:srgbClr val="990000"/>
                </a:solidFill>
                <a:effectLst>
                  <a:outerShdw blurRad="38100" dist="38100" dir="2700000" algn="tl">
                    <a:srgbClr val="C0C0C0"/>
                  </a:outerShdw>
                </a:effectLst>
              </a:rPr>
              <a:t> </a:t>
            </a:r>
            <a:r>
              <a:rPr lang="en-GB" altLang="en-US" sz="2000" i="1" dirty="0">
                <a:solidFill>
                  <a:srgbClr val="990000"/>
                </a:solidFill>
                <a:effectLst>
                  <a:outerShdw blurRad="38100" dist="38100" dir="2700000" algn="tl">
                    <a:srgbClr val="C0C0C0"/>
                  </a:outerShdw>
                </a:effectLst>
                <a:latin typeface="Cambria" panose="02040503050406030204" pitchFamily="18" charset="0"/>
              </a:rPr>
              <a:t>attachment</a:t>
            </a:r>
            <a:r>
              <a:rPr lang="sr-Latn-CS" altLang="en-US" sz="2400" i="1" dirty="0">
                <a:solidFill>
                  <a:srgbClr val="990000"/>
                </a:solidFill>
                <a:effectLst>
                  <a:outerShdw blurRad="38100" dist="38100" dir="2700000" algn="tl">
                    <a:srgbClr val="C0C0C0"/>
                  </a:outerShdw>
                </a:effectLst>
              </a:rPr>
              <a:t>:</a:t>
            </a:r>
            <a:r>
              <a:rPr lang="sr-Latn-CS" altLang="en-US" sz="2400" b="1" dirty="0">
                <a:solidFill>
                  <a:srgbClr val="990000"/>
                </a:solidFill>
                <a:effectLst>
                  <a:outerShdw blurRad="38100" dist="38100" dir="2700000" algn="tl">
                    <a:srgbClr val="C0C0C0"/>
                  </a:outerShdw>
                </a:effectLst>
              </a:rPr>
              <a:t> </a:t>
            </a:r>
            <a:br>
              <a:rPr lang="en-GB" altLang="en-US" sz="2400" b="1" dirty="0">
                <a:solidFill>
                  <a:srgbClr val="990000"/>
                </a:solidFill>
                <a:effectLst>
                  <a:outerShdw blurRad="38100" dist="38100" dir="2700000" algn="tl">
                    <a:srgbClr val="C0C0C0"/>
                  </a:outerShdw>
                </a:effectLst>
              </a:rPr>
            </a:br>
            <a:r>
              <a:rPr lang="en-GB" altLang="en-US" sz="2400" b="1" dirty="0">
                <a:solidFill>
                  <a:srgbClr val="990000"/>
                </a:solidFill>
                <a:effectLst>
                  <a:outerShdw blurRad="38100" dist="38100" dir="2700000" algn="tl">
                    <a:srgbClr val="C0C0C0"/>
                  </a:outerShdw>
                </a:effectLst>
              </a:rPr>
              <a:t>    - </a:t>
            </a:r>
            <a:r>
              <a:rPr lang="en-GB" altLang="en-US" sz="1700" b="1" i="1" dirty="0">
                <a:solidFill>
                  <a:srgbClr val="990000"/>
                </a:solidFill>
                <a:effectLst>
                  <a:outerShdw blurRad="38100" dist="38100" dir="2700000" algn="tl">
                    <a:srgbClr val="C0C0C0"/>
                  </a:outerShdw>
                </a:effectLst>
                <a:latin typeface="Cambria" panose="02040503050406030204" pitchFamily="18" charset="0"/>
              </a:rPr>
              <a:t>posterior surface of costal cartilages </a:t>
            </a:r>
            <a:r>
              <a:rPr lang="sr-Latn-CS" altLang="en-US" sz="2000" b="1" i="1" dirty="0">
                <a:solidFill>
                  <a:srgbClr val="990000"/>
                </a:solidFill>
                <a:effectLst>
                  <a:outerShdw blurRad="38100" dist="38100" dir="2700000" algn="tl">
                    <a:srgbClr val="C0C0C0"/>
                  </a:outerShdw>
                </a:effectLst>
              </a:rPr>
              <a:t>VII-IX</a:t>
            </a:r>
            <a:r>
              <a:rPr lang="en-GB" altLang="en-US" sz="2000" b="1" i="1" dirty="0">
                <a:solidFill>
                  <a:srgbClr val="990000"/>
                </a:solidFill>
                <a:effectLst>
                  <a:outerShdw blurRad="38100" dist="38100" dir="2700000" algn="tl">
                    <a:srgbClr val="C0C0C0"/>
                  </a:outerShdw>
                </a:effectLst>
              </a:rPr>
              <a:t> to the central tendon</a:t>
            </a:r>
          </a:p>
          <a:p>
            <a:pPr eaLnBrk="1" hangingPunct="1">
              <a:buFontTx/>
              <a:buNone/>
              <a:defRPr/>
            </a:pPr>
            <a:r>
              <a:rPr lang="en-GB" altLang="en-US" sz="2000" b="1" i="1" dirty="0">
                <a:solidFill>
                  <a:srgbClr val="990000"/>
                </a:solidFill>
                <a:effectLst>
                  <a:outerShdw blurRad="38100" dist="38100" dir="2700000" algn="tl">
                    <a:srgbClr val="C0C0C0"/>
                  </a:outerShdw>
                </a:effectLst>
                <a:latin typeface="Cambria" panose="02040503050406030204" pitchFamily="18" charset="0"/>
              </a:rPr>
              <a:t>           - </a:t>
            </a:r>
            <a:r>
              <a:rPr lang="en-GB" altLang="en-US" sz="1700" b="1" i="1" dirty="0">
                <a:solidFill>
                  <a:srgbClr val="990000"/>
                </a:solidFill>
                <a:effectLst>
                  <a:outerShdw blurRad="38100" dist="38100" dir="2700000" algn="tl">
                    <a:srgbClr val="C0C0C0"/>
                  </a:outerShdw>
                </a:effectLst>
                <a:latin typeface="Cambria" panose="02040503050406030204" pitchFamily="18" charset="0"/>
              </a:rPr>
              <a:t>inner surface of </a:t>
            </a:r>
            <a:r>
              <a:rPr lang="sr-Latn-CS" altLang="en-US" sz="2000" b="1" i="1" dirty="0">
                <a:solidFill>
                  <a:srgbClr val="990000"/>
                </a:solidFill>
                <a:effectLst>
                  <a:outerShdw blurRad="38100" dist="38100" dir="2700000" algn="tl">
                    <a:srgbClr val="C0C0C0"/>
                  </a:outerShdw>
                </a:effectLst>
              </a:rPr>
              <a:t>X, XI </a:t>
            </a:r>
            <a:r>
              <a:rPr lang="en-GB" altLang="en-US" sz="1700" b="1" i="1" dirty="0">
                <a:solidFill>
                  <a:srgbClr val="990000"/>
                </a:solidFill>
                <a:effectLst>
                  <a:outerShdw blurRad="38100" dist="38100" dir="2700000" algn="tl">
                    <a:srgbClr val="C0C0C0"/>
                  </a:outerShdw>
                </a:effectLst>
                <a:latin typeface="Cambria" panose="02040503050406030204" pitchFamily="18" charset="0"/>
              </a:rPr>
              <a:t>and</a:t>
            </a:r>
            <a:r>
              <a:rPr lang="sr-Latn-CS" altLang="en-US" sz="1700" b="1" i="1" dirty="0">
                <a:solidFill>
                  <a:srgbClr val="990000"/>
                </a:solidFill>
                <a:effectLst>
                  <a:outerShdw blurRad="38100" dist="38100" dir="2700000" algn="tl">
                    <a:srgbClr val="C0C0C0"/>
                  </a:outerShdw>
                </a:effectLst>
              </a:rPr>
              <a:t> </a:t>
            </a:r>
            <a:r>
              <a:rPr lang="sr-Latn-CS" altLang="en-US" sz="2000" b="1" i="1" dirty="0">
                <a:solidFill>
                  <a:srgbClr val="990000"/>
                </a:solidFill>
                <a:effectLst>
                  <a:outerShdw blurRad="38100" dist="38100" dir="2700000" algn="tl">
                    <a:srgbClr val="C0C0C0"/>
                  </a:outerShdw>
                </a:effectLst>
              </a:rPr>
              <a:t>XII </a:t>
            </a:r>
            <a:r>
              <a:rPr lang="en-GB" altLang="en-US" sz="1700" b="1" i="1" dirty="0">
                <a:solidFill>
                  <a:srgbClr val="990000"/>
                </a:solidFill>
                <a:effectLst>
                  <a:outerShdw blurRad="38100" dist="38100" dir="2700000" algn="tl">
                    <a:srgbClr val="C0C0C0"/>
                  </a:outerShdw>
                </a:effectLst>
                <a:latin typeface="Cambria" panose="02040503050406030204" pitchFamily="18" charset="0"/>
              </a:rPr>
              <a:t>rib </a:t>
            </a:r>
            <a:r>
              <a:rPr lang="en-GB" altLang="en-US" sz="2000" b="1" i="1" dirty="0">
                <a:solidFill>
                  <a:srgbClr val="990000"/>
                </a:solidFill>
                <a:effectLst>
                  <a:outerShdw blurRad="38100" dist="38100" dir="2700000" algn="tl">
                    <a:srgbClr val="C0C0C0"/>
                  </a:outerShdw>
                </a:effectLst>
              </a:rPr>
              <a:t>to the central tendon</a:t>
            </a:r>
            <a:endParaRPr lang="sr-Latn-CS" altLang="en-US" sz="2000" b="1" i="1" dirty="0">
              <a:solidFill>
                <a:srgbClr val="990000"/>
              </a:solidFill>
              <a:effectLst>
                <a:outerShdw blurRad="38100" dist="38100" dir="2700000" algn="tl">
                  <a:srgbClr val="C0C0C0"/>
                </a:outerShdw>
              </a:effectLst>
            </a:endParaRPr>
          </a:p>
        </p:txBody>
      </p:sp>
      <p:pic>
        <p:nvPicPr>
          <p:cNvPr id="57348" name="Picture 4" descr="0050 diaphragma copy"/>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23850" y="260350"/>
            <a:ext cx="8496300" cy="4537075"/>
          </a:xfrm>
          <a:noFill/>
          <a:ln w="28575">
            <a:solidFill>
              <a:srgbClr val="000000"/>
            </a:solidFill>
            <a:miter lim="800000"/>
            <a:headEnd/>
            <a:tailEnd/>
          </a:ln>
        </p:spPr>
      </p:pic>
    </p:spTree>
  </p:cSld>
  <p:clrMapOvr>
    <a:masterClrMapping/>
  </p:clrMapOvr>
  <p:transition spd="slow">
    <p:zo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body" sz="half" idx="4294967295"/>
          </p:nvPr>
        </p:nvSpPr>
        <p:spPr>
          <a:xfrm>
            <a:off x="98258" y="3356992"/>
            <a:ext cx="8947483" cy="3501008"/>
          </a:xfrm>
        </p:spPr>
        <p:txBody>
          <a:bodyPr/>
          <a:lstStyle/>
          <a:p>
            <a:pPr eaLnBrk="1" hangingPunct="1">
              <a:lnSpc>
                <a:spcPct val="90000"/>
              </a:lnSpc>
              <a:buFontTx/>
              <a:buNone/>
              <a:defRPr/>
            </a:pPr>
            <a:r>
              <a:rPr lang="sr-Latn-CS" altLang="en-US" sz="2400" b="1" dirty="0" err="1">
                <a:solidFill>
                  <a:srgbClr val="990000"/>
                </a:solidFill>
                <a:effectLst>
                  <a:outerShdw blurRad="38100" dist="38100" dir="2700000" algn="tl">
                    <a:srgbClr val="C0C0C0"/>
                  </a:outerShdw>
                </a:effectLst>
              </a:rPr>
              <a:t>Pars</a:t>
            </a:r>
            <a:r>
              <a:rPr lang="sr-Latn-CS" altLang="en-US" sz="2400" b="1" dirty="0">
                <a:solidFill>
                  <a:srgbClr val="990000"/>
                </a:solidFill>
                <a:effectLst>
                  <a:outerShdw blurRad="38100" dist="38100" dir="2700000" algn="tl">
                    <a:srgbClr val="C0C0C0"/>
                  </a:outerShdw>
                </a:effectLst>
              </a:rPr>
              <a:t> </a:t>
            </a:r>
            <a:r>
              <a:rPr lang="sr-Latn-CS" altLang="en-US" sz="2400" b="1" dirty="0" err="1">
                <a:solidFill>
                  <a:srgbClr val="990000"/>
                </a:solidFill>
                <a:effectLst>
                  <a:outerShdw blurRad="38100" dist="38100" dir="2700000" algn="tl">
                    <a:srgbClr val="C0C0C0"/>
                  </a:outerShdw>
                </a:effectLst>
              </a:rPr>
              <a:t>lumbal</a:t>
            </a:r>
            <a:r>
              <a:rPr lang="en-GB" altLang="en-US" sz="2400" b="1" dirty="0">
                <a:solidFill>
                  <a:srgbClr val="990000"/>
                </a:solidFill>
                <a:effectLst>
                  <a:outerShdw blurRad="38100" dist="38100" dir="2700000" algn="tl">
                    <a:srgbClr val="C0C0C0"/>
                  </a:outerShdw>
                </a:effectLst>
              </a:rPr>
              <a:t>is</a:t>
            </a:r>
          </a:p>
          <a:p>
            <a:pPr eaLnBrk="1" hangingPunct="1">
              <a:lnSpc>
                <a:spcPct val="90000"/>
              </a:lnSpc>
              <a:buFontTx/>
              <a:buChar char="-"/>
              <a:defRPr/>
            </a:pPr>
            <a:r>
              <a:rPr lang="en-GB" sz="1700" b="1" dirty="0">
                <a:latin typeface="Cambria" panose="02040503050406030204" pitchFamily="18" charset="0"/>
                <a:ea typeface="Cambria" panose="02040503050406030204" pitchFamily="18" charset="0"/>
              </a:rPr>
              <a:t>the lumbar part forms right and left muscular crura that ascend to the central tendon</a:t>
            </a:r>
          </a:p>
          <a:p>
            <a:pPr eaLnBrk="1" hangingPunct="1">
              <a:lnSpc>
                <a:spcPct val="90000"/>
              </a:lnSpc>
              <a:buFontTx/>
              <a:buChar char="-"/>
              <a:defRPr/>
            </a:pPr>
            <a:r>
              <a:rPr lang="en-GB" altLang="en-US" sz="1700" b="1" dirty="0">
                <a:effectLst>
                  <a:outerShdw blurRad="38100" dist="38100" dir="2700000" algn="tl">
                    <a:srgbClr val="C0C0C0"/>
                  </a:outerShdw>
                </a:effectLst>
                <a:latin typeface="Cambria" panose="02040503050406030204" pitchFamily="18" charset="0"/>
                <a:ea typeface="Cambria" panose="02040503050406030204" pitchFamily="18" charset="0"/>
              </a:rPr>
              <a:t>in front of the vertebral column crura are connected by </a:t>
            </a:r>
            <a:r>
              <a:rPr lang="en-GB" altLang="en-US" sz="1700" b="1" dirty="0" err="1">
                <a:effectLst>
                  <a:outerShdw blurRad="38100" dist="38100" dir="2700000" algn="tl">
                    <a:srgbClr val="C0C0C0"/>
                  </a:outerShdw>
                </a:effectLst>
                <a:latin typeface="Cambria" panose="02040503050406030204" pitchFamily="18" charset="0"/>
                <a:ea typeface="Cambria" panose="02040503050406030204" pitchFamily="18" charset="0"/>
              </a:rPr>
              <a:t>lig</a:t>
            </a:r>
            <a:r>
              <a:rPr lang="en-GB" altLang="en-US" sz="1700" b="1" dirty="0">
                <a:effectLst>
                  <a:outerShdw blurRad="38100" dist="38100" dir="2700000" algn="tl">
                    <a:srgbClr val="C0C0C0"/>
                  </a:outerShdw>
                </a:effectLst>
                <a:latin typeface="Cambria" panose="02040503050406030204" pitchFamily="18" charset="0"/>
                <a:ea typeface="Cambria" panose="02040503050406030204" pitchFamily="18" charset="0"/>
              </a:rPr>
              <a:t>. </a:t>
            </a:r>
            <a:r>
              <a:rPr lang="en-GB" altLang="en-US" sz="1700" b="1" dirty="0" err="1">
                <a:effectLst>
                  <a:outerShdw blurRad="38100" dist="38100" dir="2700000" algn="tl">
                    <a:srgbClr val="C0C0C0"/>
                  </a:outerShdw>
                </a:effectLst>
                <a:latin typeface="Cambria" panose="02040503050406030204" pitchFamily="18" charset="0"/>
                <a:ea typeface="Cambria" panose="02040503050406030204" pitchFamily="18" charset="0"/>
              </a:rPr>
              <a:t>arcuatum</a:t>
            </a:r>
            <a:r>
              <a:rPr lang="en-GB" altLang="en-US" sz="1700" b="1" dirty="0">
                <a:effectLst>
                  <a:outerShdw blurRad="38100" dist="38100" dir="2700000" algn="tl">
                    <a:srgbClr val="C0C0C0"/>
                  </a:outerShdw>
                </a:effectLst>
                <a:latin typeface="Cambria" panose="02040503050406030204" pitchFamily="18" charset="0"/>
                <a:ea typeface="Cambria" panose="02040503050406030204" pitchFamily="18" charset="0"/>
              </a:rPr>
              <a:t> </a:t>
            </a:r>
            <a:r>
              <a:rPr lang="en-GB" altLang="en-US" sz="1700" b="1" dirty="0" err="1">
                <a:effectLst>
                  <a:outerShdw blurRad="38100" dist="38100" dir="2700000" algn="tl">
                    <a:srgbClr val="C0C0C0"/>
                  </a:outerShdw>
                </a:effectLst>
                <a:latin typeface="Cambria" panose="02040503050406030204" pitchFamily="18" charset="0"/>
                <a:ea typeface="Cambria" panose="02040503050406030204" pitchFamily="18" charset="0"/>
              </a:rPr>
              <a:t>medianum</a:t>
            </a:r>
            <a:endParaRPr lang="en-GB" altLang="en-US" sz="1700" b="1" dirty="0">
              <a:effectLst>
                <a:outerShdw blurRad="38100" dist="38100" dir="2700000" algn="tl">
                  <a:srgbClr val="C0C0C0"/>
                </a:outerShdw>
              </a:effectLst>
              <a:latin typeface="Cambria" panose="02040503050406030204" pitchFamily="18" charset="0"/>
              <a:ea typeface="Cambria" panose="02040503050406030204" pitchFamily="18" charset="0"/>
            </a:endParaRPr>
          </a:p>
          <a:p>
            <a:pPr eaLnBrk="1" hangingPunct="1">
              <a:lnSpc>
                <a:spcPct val="90000"/>
              </a:lnSpc>
              <a:buFontTx/>
              <a:buNone/>
              <a:defRPr/>
            </a:pPr>
            <a:r>
              <a:rPr lang="en-GB" altLang="en-US" sz="2400" b="1" dirty="0">
                <a:solidFill>
                  <a:srgbClr val="990000"/>
                </a:solidFill>
                <a:effectLst>
                  <a:outerShdw blurRad="38100" dist="38100" dir="2700000" algn="tl">
                    <a:srgbClr val="C0C0C0"/>
                  </a:outerShdw>
                </a:effectLst>
              </a:rPr>
              <a:t>  *</a:t>
            </a:r>
            <a:r>
              <a:rPr lang="sr-Latn-CS" altLang="en-US" sz="2400" b="1" dirty="0">
                <a:solidFill>
                  <a:srgbClr val="990000"/>
                </a:solidFill>
                <a:effectLst>
                  <a:outerShdw blurRad="38100" dist="38100" dir="2700000" algn="tl">
                    <a:srgbClr val="C0C0C0"/>
                  </a:outerShdw>
                </a:effectLst>
              </a:rPr>
              <a:t> </a:t>
            </a:r>
            <a:r>
              <a:rPr lang="en-GB" altLang="en-US" sz="2000" i="1" dirty="0">
                <a:solidFill>
                  <a:srgbClr val="990000"/>
                </a:solidFill>
                <a:effectLst>
                  <a:outerShdw blurRad="38100" dist="38100" dir="2700000" algn="tl">
                    <a:srgbClr val="C0C0C0"/>
                  </a:outerShdw>
                </a:effectLst>
                <a:latin typeface="Cambria" panose="02040503050406030204" pitchFamily="18" charset="0"/>
              </a:rPr>
              <a:t>attachment</a:t>
            </a:r>
            <a:r>
              <a:rPr lang="sr-Latn-CS" altLang="en-US" sz="2400" i="1" dirty="0">
                <a:solidFill>
                  <a:srgbClr val="990000"/>
                </a:solidFill>
                <a:effectLst>
                  <a:outerShdw blurRad="38100" dist="38100" dir="2700000" algn="tl">
                    <a:srgbClr val="C0C0C0"/>
                  </a:outerShdw>
                </a:effectLst>
              </a:rPr>
              <a:t>:</a:t>
            </a:r>
            <a:r>
              <a:rPr lang="sr-Latn-CS" altLang="en-US" sz="2400" b="1" dirty="0">
                <a:solidFill>
                  <a:srgbClr val="990000"/>
                </a:solidFill>
                <a:effectLst>
                  <a:outerShdw blurRad="38100" dist="38100" dir="2700000" algn="tl">
                    <a:srgbClr val="C0C0C0"/>
                  </a:outerShdw>
                </a:effectLst>
              </a:rPr>
              <a:t> </a:t>
            </a:r>
            <a:br>
              <a:rPr lang="en-GB" altLang="en-US" sz="2400" b="1" dirty="0">
                <a:solidFill>
                  <a:srgbClr val="990000"/>
                </a:solidFill>
                <a:effectLst>
                  <a:outerShdw blurRad="38100" dist="38100" dir="2700000" algn="tl">
                    <a:srgbClr val="C0C0C0"/>
                  </a:outerShdw>
                </a:effectLst>
              </a:rPr>
            </a:br>
            <a:r>
              <a:rPr lang="en-GB" altLang="en-US" sz="2400" b="1" dirty="0">
                <a:solidFill>
                  <a:srgbClr val="990000"/>
                </a:solidFill>
                <a:effectLst>
                  <a:outerShdw blurRad="38100" dist="38100" dir="2700000" algn="tl">
                    <a:srgbClr val="C0C0C0"/>
                  </a:outerShdw>
                </a:effectLst>
              </a:rPr>
              <a:t>- </a:t>
            </a:r>
            <a:r>
              <a:rPr lang="en-GB" altLang="en-US" sz="1700" b="1" i="1" dirty="0">
                <a:solidFill>
                  <a:srgbClr val="990000"/>
                </a:solidFill>
                <a:effectLst>
                  <a:outerShdw blurRad="38100" dist="38100" dir="2700000" algn="tl">
                    <a:srgbClr val="C0C0C0"/>
                  </a:outerShdw>
                </a:effectLst>
                <a:latin typeface="Cambria" panose="02040503050406030204" pitchFamily="18" charset="0"/>
              </a:rPr>
              <a:t>anterior surface of the body of </a:t>
            </a:r>
            <a:r>
              <a:rPr lang="sr-Latn-CS" altLang="en-US" sz="2000" b="1" i="1" dirty="0">
                <a:solidFill>
                  <a:srgbClr val="990000"/>
                </a:solidFill>
                <a:effectLst>
                  <a:outerShdw blurRad="38100" dist="38100" dir="2700000" algn="tl">
                    <a:srgbClr val="C0C0C0"/>
                  </a:outerShdw>
                </a:effectLst>
              </a:rPr>
              <a:t>L1- L3</a:t>
            </a:r>
            <a:r>
              <a:rPr lang="en-GB" altLang="en-US" sz="2000" b="1" i="1" dirty="0">
                <a:solidFill>
                  <a:srgbClr val="990000"/>
                </a:solidFill>
                <a:effectLst>
                  <a:outerShdw blurRad="38100" dist="38100" dir="2700000" algn="tl">
                    <a:srgbClr val="C0C0C0"/>
                  </a:outerShdw>
                </a:effectLst>
              </a:rPr>
              <a:t> vertebra</a:t>
            </a:r>
            <a:r>
              <a:rPr lang="sr-Latn-CS" altLang="en-US" sz="2000" b="1" i="1" dirty="0">
                <a:solidFill>
                  <a:srgbClr val="990000"/>
                </a:solidFill>
                <a:effectLst>
                  <a:outerShdw blurRad="38100" dist="38100" dir="2700000" algn="tl">
                    <a:srgbClr val="C0C0C0"/>
                  </a:outerShdw>
                </a:effectLst>
              </a:rPr>
              <a:t>;</a:t>
            </a:r>
          </a:p>
          <a:p>
            <a:pPr eaLnBrk="1" hangingPunct="1">
              <a:lnSpc>
                <a:spcPct val="90000"/>
              </a:lnSpc>
              <a:buFontTx/>
              <a:buNone/>
              <a:defRPr/>
            </a:pPr>
            <a:r>
              <a:rPr lang="en-GB" altLang="en-US" sz="2000" b="1" i="1" dirty="0">
                <a:solidFill>
                  <a:srgbClr val="CC3300"/>
                </a:solidFill>
                <a:effectLst>
                  <a:outerShdw blurRad="38100" dist="38100" dir="2700000" algn="tl">
                    <a:srgbClr val="C0C0C0"/>
                  </a:outerShdw>
                </a:effectLst>
              </a:rPr>
              <a:t>          </a:t>
            </a:r>
            <a:r>
              <a:rPr lang="sr-Latn-CS" altLang="en-US" sz="2000" b="1" i="1" dirty="0" err="1">
                <a:solidFill>
                  <a:srgbClr val="CC3300"/>
                </a:solidFill>
                <a:effectLst>
                  <a:outerShdw blurRad="38100" dist="38100" dir="2700000" algn="tl">
                    <a:srgbClr val="C0C0C0"/>
                  </a:outerShdw>
                </a:effectLst>
              </a:rPr>
              <a:t>Crus</a:t>
            </a:r>
            <a:r>
              <a:rPr lang="sr-Latn-CS" altLang="en-US" sz="2000" b="1" i="1" dirty="0">
                <a:solidFill>
                  <a:srgbClr val="CC3300"/>
                </a:solidFill>
                <a:effectLst>
                  <a:outerShdw blurRad="38100" dist="38100" dir="2700000" algn="tl">
                    <a:srgbClr val="C0C0C0"/>
                  </a:outerShdw>
                </a:effectLst>
              </a:rPr>
              <a:t> dextrum (L1 – L</a:t>
            </a:r>
            <a:r>
              <a:rPr lang="en-GB" altLang="en-US" sz="2000" b="1" i="1" dirty="0">
                <a:solidFill>
                  <a:srgbClr val="CC3300"/>
                </a:solidFill>
                <a:effectLst>
                  <a:outerShdw blurRad="38100" dist="38100" dir="2700000" algn="tl">
                    <a:srgbClr val="C0C0C0"/>
                  </a:outerShdw>
                </a:effectLst>
              </a:rPr>
              <a:t>3</a:t>
            </a:r>
            <a:r>
              <a:rPr lang="sr-Latn-CS" altLang="en-US" sz="2000" b="1" i="1" dirty="0">
                <a:solidFill>
                  <a:srgbClr val="CC3300"/>
                </a:solidFill>
                <a:effectLst>
                  <a:outerShdw blurRad="38100" dist="38100" dir="2700000" algn="tl">
                    <a:srgbClr val="C0C0C0"/>
                  </a:outerShdw>
                </a:effectLst>
              </a:rPr>
              <a:t>)</a:t>
            </a:r>
            <a:r>
              <a:rPr lang="sr-Latn-CS" altLang="en-US" sz="2000" b="1" i="1" dirty="0">
                <a:solidFill>
                  <a:srgbClr val="990000"/>
                </a:solidFill>
                <a:effectLst>
                  <a:outerShdw blurRad="38100" dist="38100" dir="2700000" algn="tl">
                    <a:srgbClr val="C0C0C0"/>
                  </a:outerShdw>
                </a:effectLst>
              </a:rPr>
              <a:t> et </a:t>
            </a:r>
            <a:r>
              <a:rPr lang="sr-Latn-CS" altLang="en-US" sz="2000" b="1" i="1" dirty="0">
                <a:solidFill>
                  <a:srgbClr val="CC3300"/>
                </a:solidFill>
                <a:effectLst>
                  <a:outerShdw blurRad="38100" dist="38100" dir="2700000" algn="tl">
                    <a:srgbClr val="C0C0C0"/>
                  </a:outerShdw>
                </a:effectLst>
              </a:rPr>
              <a:t>Crus sinistrum (L</a:t>
            </a:r>
            <a:r>
              <a:rPr lang="en-GB" altLang="en-US" sz="2000" b="1" i="1" dirty="0">
                <a:solidFill>
                  <a:srgbClr val="CC3300"/>
                </a:solidFill>
                <a:effectLst>
                  <a:outerShdw blurRad="38100" dist="38100" dir="2700000" algn="tl">
                    <a:srgbClr val="C0C0C0"/>
                  </a:outerShdw>
                </a:effectLst>
              </a:rPr>
              <a:t>1</a:t>
            </a:r>
            <a:r>
              <a:rPr lang="sr-Latn-CS" altLang="en-US" sz="2000" b="1" i="1" dirty="0">
                <a:solidFill>
                  <a:srgbClr val="CC3300"/>
                </a:solidFill>
                <a:effectLst>
                  <a:outerShdw blurRad="38100" dist="38100" dir="2700000" algn="tl">
                    <a:srgbClr val="C0C0C0"/>
                  </a:outerShdw>
                </a:effectLst>
              </a:rPr>
              <a:t> – L</a:t>
            </a:r>
            <a:r>
              <a:rPr lang="en-GB" altLang="en-US" sz="2000" b="1" i="1" dirty="0">
                <a:solidFill>
                  <a:srgbClr val="CC3300"/>
                </a:solidFill>
                <a:effectLst>
                  <a:outerShdw blurRad="38100" dist="38100" dir="2700000" algn="tl">
                    <a:srgbClr val="C0C0C0"/>
                  </a:outerShdw>
                </a:effectLst>
              </a:rPr>
              <a:t>2</a:t>
            </a:r>
            <a:r>
              <a:rPr lang="sr-Latn-CS" altLang="en-US" sz="2000" b="1" i="1" dirty="0">
                <a:solidFill>
                  <a:srgbClr val="CC3300"/>
                </a:solidFill>
                <a:effectLst>
                  <a:outerShdw blurRad="38100" dist="38100" dir="2700000" algn="tl">
                    <a:srgbClr val="C0C0C0"/>
                  </a:outerShdw>
                </a:effectLst>
              </a:rPr>
              <a:t>)</a:t>
            </a:r>
            <a:r>
              <a:rPr lang="sr-Latn-CS" altLang="en-US" sz="2000" b="1" i="1" dirty="0">
                <a:solidFill>
                  <a:srgbClr val="990000"/>
                </a:solidFill>
                <a:effectLst>
                  <a:outerShdw blurRad="38100" dist="38100" dir="2700000" algn="tl">
                    <a:srgbClr val="C0C0C0"/>
                  </a:outerShdw>
                </a:effectLst>
              </a:rPr>
              <a:t> </a:t>
            </a:r>
            <a:r>
              <a:rPr lang="sr-Latn-CS" altLang="en-US" sz="2000" b="1" i="1" dirty="0">
                <a:solidFill>
                  <a:srgbClr val="990000"/>
                </a:solidFill>
                <a:effectLst>
                  <a:outerShdw blurRad="38100" dist="38100" dir="2700000" algn="tl">
                    <a:srgbClr val="C0C0C0"/>
                  </a:outerShdw>
                </a:effectLst>
                <a:cs typeface="Arial" panose="020B0604020202020204" pitchFamily="34" charset="0"/>
              </a:rPr>
              <a:t>→</a:t>
            </a:r>
            <a:r>
              <a:rPr lang="sr-Latn-CS" altLang="en-US" sz="2000" i="1" dirty="0">
                <a:solidFill>
                  <a:srgbClr val="990000"/>
                </a:solidFill>
                <a:effectLst>
                  <a:outerShdw blurRad="38100" dist="38100" dir="2700000" algn="tl">
                    <a:srgbClr val="C0C0C0"/>
                  </a:outerShdw>
                </a:effectLst>
                <a:cs typeface="Arial" panose="020B0604020202020204" pitchFamily="34" charset="0"/>
              </a:rPr>
              <a:t> </a:t>
            </a:r>
            <a:r>
              <a:rPr lang="sr-Latn-CS" altLang="en-US" sz="1800" i="1" dirty="0">
                <a:solidFill>
                  <a:srgbClr val="990000"/>
                </a:solidFill>
                <a:cs typeface="Arial" panose="020B0604020202020204" pitchFamily="34" charset="0"/>
              </a:rPr>
              <a:t>lig. </a:t>
            </a:r>
            <a:r>
              <a:rPr lang="sr-Latn-CS" altLang="en-US" sz="1800" i="1" dirty="0" err="1">
                <a:solidFill>
                  <a:srgbClr val="990000"/>
                </a:solidFill>
                <a:cs typeface="Arial" panose="020B0604020202020204" pitchFamily="34" charset="0"/>
              </a:rPr>
              <a:t>arcuatum</a:t>
            </a:r>
            <a:r>
              <a:rPr lang="sr-Latn-CS" altLang="en-US" sz="1800" i="1" dirty="0">
                <a:solidFill>
                  <a:srgbClr val="990000"/>
                </a:solidFill>
                <a:cs typeface="Arial" panose="020B0604020202020204" pitchFamily="34" charset="0"/>
              </a:rPr>
              <a:t> </a:t>
            </a:r>
            <a:r>
              <a:rPr lang="sr-Latn-CS" altLang="en-US" sz="1800" i="1" dirty="0" err="1">
                <a:solidFill>
                  <a:srgbClr val="990000"/>
                </a:solidFill>
                <a:cs typeface="Arial" panose="020B0604020202020204" pitchFamily="34" charset="0"/>
              </a:rPr>
              <a:t>medianum</a:t>
            </a:r>
            <a:endParaRPr lang="en-GB" altLang="en-US" sz="1800" i="1" dirty="0">
              <a:solidFill>
                <a:srgbClr val="990000"/>
              </a:solidFill>
              <a:cs typeface="Arial" panose="020B0604020202020204" pitchFamily="34" charset="0"/>
            </a:endParaRPr>
          </a:p>
          <a:p>
            <a:pPr eaLnBrk="1" hangingPunct="1">
              <a:lnSpc>
                <a:spcPct val="90000"/>
              </a:lnSpc>
              <a:buFontTx/>
              <a:buNone/>
              <a:defRPr/>
            </a:pPr>
            <a:r>
              <a:rPr lang="en-GB" altLang="en-US" sz="1800" i="1" dirty="0">
                <a:solidFill>
                  <a:srgbClr val="990000"/>
                </a:solidFill>
                <a:cs typeface="Arial" panose="020B0604020202020204" pitchFamily="34" charset="0"/>
              </a:rPr>
              <a:t>     </a:t>
            </a:r>
            <a:r>
              <a:rPr lang="en-GB" altLang="en-US" sz="2000" b="1" i="1" dirty="0">
                <a:solidFill>
                  <a:srgbClr val="800000"/>
                </a:solidFill>
                <a:cs typeface="Arial" panose="020B0604020202020204" pitchFamily="34" charset="0"/>
              </a:rPr>
              <a:t>-  </a:t>
            </a:r>
            <a:r>
              <a:rPr lang="en-GB" sz="1700" b="1" i="1" dirty="0">
                <a:solidFill>
                  <a:srgbClr val="800000"/>
                </a:solidFill>
                <a:latin typeface="Cambria" panose="02040503050406030204" pitchFamily="18" charset="0"/>
                <a:ea typeface="Cambria" panose="02040503050406030204" pitchFamily="18" charset="0"/>
              </a:rPr>
              <a:t>two aponeurotic arches, the medial and lateral arcuate ligaments </a:t>
            </a:r>
            <a:br>
              <a:rPr lang="en-GB" sz="1700" b="1" i="1" dirty="0">
                <a:solidFill>
                  <a:srgbClr val="800000"/>
                </a:solidFill>
                <a:latin typeface="Cambria" panose="02040503050406030204" pitchFamily="18" charset="0"/>
                <a:ea typeface="Cambria" panose="02040503050406030204" pitchFamily="18" charset="0"/>
              </a:rPr>
            </a:br>
            <a:r>
              <a:rPr lang="en-GB" sz="1700" b="1" i="1" dirty="0">
                <a:solidFill>
                  <a:srgbClr val="800000"/>
                </a:solidFill>
                <a:latin typeface="Cambria" panose="02040503050406030204" pitchFamily="18" charset="0"/>
                <a:ea typeface="Cambria" panose="02040503050406030204" pitchFamily="18" charset="0"/>
              </a:rPr>
              <a:t>    </a:t>
            </a:r>
            <a:r>
              <a:rPr lang="en-GB" sz="1700" b="1" i="1" dirty="0" err="1">
                <a:solidFill>
                  <a:srgbClr val="800000"/>
                </a:solidFill>
                <a:latin typeface="Cambria" panose="02040503050406030204" pitchFamily="18" charset="0"/>
                <a:ea typeface="Cambria" panose="02040503050406030204" pitchFamily="18" charset="0"/>
              </a:rPr>
              <a:t>lig</a:t>
            </a:r>
            <a:r>
              <a:rPr lang="en-GB" sz="1700" b="1" i="1" dirty="0">
                <a:solidFill>
                  <a:srgbClr val="800000"/>
                </a:solidFill>
                <a:latin typeface="Cambria" panose="02040503050406030204" pitchFamily="18" charset="0"/>
                <a:ea typeface="Cambria" panose="02040503050406030204" pitchFamily="18" charset="0"/>
              </a:rPr>
              <a:t>. </a:t>
            </a:r>
            <a:r>
              <a:rPr lang="en-GB" sz="1700" b="1" i="1" dirty="0" err="1">
                <a:solidFill>
                  <a:srgbClr val="800000"/>
                </a:solidFill>
                <a:latin typeface="Cambria" panose="02040503050406030204" pitchFamily="18" charset="0"/>
                <a:ea typeface="Cambria" panose="02040503050406030204" pitchFamily="18" charset="0"/>
              </a:rPr>
              <a:t>arcuatum</a:t>
            </a:r>
            <a:r>
              <a:rPr lang="en-GB" sz="1700" b="1" i="1" dirty="0">
                <a:solidFill>
                  <a:srgbClr val="800000"/>
                </a:solidFill>
                <a:latin typeface="Cambria" panose="02040503050406030204" pitchFamily="18" charset="0"/>
                <a:ea typeface="Cambria" panose="02040503050406030204" pitchFamily="18" charset="0"/>
              </a:rPr>
              <a:t> </a:t>
            </a:r>
            <a:r>
              <a:rPr lang="en-GB" sz="1700" b="1" i="1" dirty="0" err="1">
                <a:solidFill>
                  <a:srgbClr val="800000"/>
                </a:solidFill>
                <a:latin typeface="Cambria" panose="02040503050406030204" pitchFamily="18" charset="0"/>
                <a:ea typeface="Cambria" panose="02040503050406030204" pitchFamily="18" charset="0"/>
              </a:rPr>
              <a:t>mediale</a:t>
            </a:r>
            <a:r>
              <a:rPr lang="en-GB" sz="1700" b="1" i="1" dirty="0">
                <a:solidFill>
                  <a:srgbClr val="800000"/>
                </a:solidFill>
                <a:latin typeface="Cambria" panose="02040503050406030204" pitchFamily="18" charset="0"/>
                <a:ea typeface="Cambria" panose="02040503050406030204" pitchFamily="18" charset="0"/>
              </a:rPr>
              <a:t>: </a:t>
            </a:r>
            <a:r>
              <a:rPr lang="en-GB" sz="1200" b="0" i="0" dirty="0">
                <a:solidFill>
                  <a:srgbClr val="202122"/>
                </a:solidFill>
                <a:effectLst/>
                <a:latin typeface="Arial" panose="020B0604020202020204" pitchFamily="34" charset="0"/>
              </a:rPr>
              <a:t> </a:t>
            </a:r>
            <a:r>
              <a:rPr lang="en-GB" sz="1400" b="1" i="1" dirty="0">
                <a:solidFill>
                  <a:srgbClr val="202122"/>
                </a:solidFill>
                <a:effectLst/>
                <a:latin typeface="Cambria" panose="02040503050406030204" pitchFamily="18" charset="0"/>
                <a:ea typeface="Cambria" panose="02040503050406030204" pitchFamily="18" charset="0"/>
              </a:rPr>
              <a:t>arch in the fascia covering the upper part of th</a:t>
            </a:r>
            <a:r>
              <a:rPr lang="en-GB" sz="1400" b="1" i="1" dirty="0">
                <a:effectLst/>
                <a:latin typeface="Cambria" panose="02040503050406030204" pitchFamily="18" charset="0"/>
                <a:ea typeface="Cambria" panose="02040503050406030204" pitchFamily="18" charset="0"/>
              </a:rPr>
              <a:t>e</a:t>
            </a:r>
            <a:r>
              <a:rPr lang="en-GB" sz="1400" b="1" i="1" dirty="0">
                <a:solidFill>
                  <a:srgbClr val="800000"/>
                </a:solidFill>
                <a:effectLst/>
                <a:latin typeface="Cambria" panose="02040503050406030204" pitchFamily="18" charset="0"/>
                <a:ea typeface="Cambria" panose="02040503050406030204" pitchFamily="18" charset="0"/>
              </a:rPr>
              <a:t> </a:t>
            </a:r>
            <a:r>
              <a:rPr lang="en-GB" sz="1400" b="1" i="1" dirty="0">
                <a:effectLst/>
                <a:latin typeface="Cambria" panose="02040503050406030204" pitchFamily="18" charset="0"/>
                <a:ea typeface="Cambria" panose="02040503050406030204" pitchFamily="18" charset="0"/>
              </a:rPr>
              <a:t>psoas major</a:t>
            </a:r>
            <a:r>
              <a:rPr lang="en-GB" sz="1400" b="1" i="1" dirty="0">
                <a:latin typeface="Cambria" panose="02040503050406030204" pitchFamily="18" charset="0"/>
                <a:ea typeface="Cambria" panose="02040503050406030204" pitchFamily="18" charset="0"/>
              </a:rPr>
              <a:t>; </a:t>
            </a:r>
            <a:br>
              <a:rPr lang="en-GB" sz="1400" b="1" i="1" dirty="0">
                <a:latin typeface="Cambria" panose="02040503050406030204" pitchFamily="18" charset="0"/>
                <a:ea typeface="Cambria" panose="02040503050406030204" pitchFamily="18" charset="0"/>
              </a:rPr>
            </a:br>
            <a:r>
              <a:rPr lang="en-GB" sz="1400" b="1" i="1" dirty="0">
                <a:latin typeface="Cambria" panose="02040503050406030204" pitchFamily="18" charset="0"/>
                <a:ea typeface="Cambria" panose="02040503050406030204" pitchFamily="18" charset="0"/>
              </a:rPr>
              <a:t>                    from transverse process of 1</a:t>
            </a:r>
            <a:r>
              <a:rPr lang="en-GB" sz="1400" b="1" i="1" baseline="30000" dirty="0">
                <a:latin typeface="Cambria" panose="02040503050406030204" pitchFamily="18" charset="0"/>
                <a:ea typeface="Cambria" panose="02040503050406030204" pitchFamily="18" charset="0"/>
              </a:rPr>
              <a:t>st</a:t>
            </a:r>
            <a:r>
              <a:rPr lang="en-GB" sz="1400" b="1" i="1" dirty="0">
                <a:latin typeface="Cambria" panose="02040503050406030204" pitchFamily="18" charset="0"/>
                <a:ea typeface="Cambria" panose="02040503050406030204" pitchFamily="18" charset="0"/>
              </a:rPr>
              <a:t> lumbar vertebra to the side of body of 1st and 2</a:t>
            </a:r>
            <a:r>
              <a:rPr lang="en-GB" sz="1400" b="1" i="1" baseline="30000" dirty="0">
                <a:latin typeface="Cambria" panose="02040503050406030204" pitchFamily="18" charset="0"/>
                <a:ea typeface="Cambria" panose="02040503050406030204" pitchFamily="18" charset="0"/>
              </a:rPr>
              <a:t>nd</a:t>
            </a:r>
            <a:r>
              <a:rPr lang="en-GB" sz="1400" b="1" i="1" dirty="0">
                <a:latin typeface="Cambria" panose="02040503050406030204" pitchFamily="18" charset="0"/>
                <a:ea typeface="Cambria" panose="02040503050406030204" pitchFamily="18" charset="0"/>
              </a:rPr>
              <a:t> lumbar vertebra</a:t>
            </a:r>
          </a:p>
          <a:p>
            <a:pPr eaLnBrk="1" hangingPunct="1">
              <a:lnSpc>
                <a:spcPct val="90000"/>
              </a:lnSpc>
              <a:buFontTx/>
              <a:buNone/>
              <a:defRPr/>
            </a:pPr>
            <a:r>
              <a:rPr lang="en-GB" sz="1700" b="1" i="1" dirty="0">
                <a:solidFill>
                  <a:srgbClr val="800000"/>
                </a:solidFill>
                <a:latin typeface="Cambria" panose="02040503050406030204" pitchFamily="18" charset="0"/>
                <a:ea typeface="Cambria" panose="02040503050406030204" pitchFamily="18" charset="0"/>
              </a:rPr>
              <a:t>and </a:t>
            </a:r>
            <a:r>
              <a:rPr lang="en-GB" sz="1700" b="1" i="1" dirty="0" err="1">
                <a:solidFill>
                  <a:srgbClr val="800000"/>
                </a:solidFill>
                <a:latin typeface="Cambria" panose="02040503050406030204" pitchFamily="18" charset="0"/>
                <a:ea typeface="Cambria" panose="02040503050406030204" pitchFamily="18" charset="0"/>
              </a:rPr>
              <a:t>lig</a:t>
            </a:r>
            <a:r>
              <a:rPr lang="en-GB" sz="1700" b="1" i="1" dirty="0">
                <a:solidFill>
                  <a:srgbClr val="800000"/>
                </a:solidFill>
                <a:latin typeface="Cambria" panose="02040503050406030204" pitchFamily="18" charset="0"/>
                <a:ea typeface="Cambria" panose="02040503050406030204" pitchFamily="18" charset="0"/>
              </a:rPr>
              <a:t>. </a:t>
            </a:r>
            <a:r>
              <a:rPr lang="en-GB" sz="1700" b="1" i="1" dirty="0" err="1">
                <a:solidFill>
                  <a:srgbClr val="800000"/>
                </a:solidFill>
                <a:latin typeface="Cambria" panose="02040503050406030204" pitchFamily="18" charset="0"/>
                <a:ea typeface="Cambria" panose="02040503050406030204" pitchFamily="18" charset="0"/>
              </a:rPr>
              <a:t>arcuatm</a:t>
            </a:r>
            <a:r>
              <a:rPr lang="en-GB" sz="1700" b="1" i="1" dirty="0">
                <a:solidFill>
                  <a:srgbClr val="800000"/>
                </a:solidFill>
                <a:latin typeface="Cambria" panose="02040503050406030204" pitchFamily="18" charset="0"/>
                <a:ea typeface="Cambria" panose="02040503050406030204" pitchFamily="18" charset="0"/>
              </a:rPr>
              <a:t> </a:t>
            </a:r>
            <a:r>
              <a:rPr lang="en-GB" sz="1700" b="1" i="1" dirty="0" err="1">
                <a:solidFill>
                  <a:srgbClr val="800000"/>
                </a:solidFill>
                <a:latin typeface="Cambria" panose="02040503050406030204" pitchFamily="18" charset="0"/>
                <a:ea typeface="Cambria" panose="02040503050406030204" pitchFamily="18" charset="0"/>
              </a:rPr>
              <a:t>laterale</a:t>
            </a:r>
            <a:r>
              <a:rPr lang="en-GB" sz="1700" b="1" i="1" dirty="0">
                <a:solidFill>
                  <a:srgbClr val="800000"/>
                </a:solidFill>
                <a:latin typeface="Cambria" panose="02040503050406030204" pitchFamily="18" charset="0"/>
                <a:ea typeface="Cambria" panose="02040503050406030204" pitchFamily="18" charset="0"/>
              </a:rPr>
              <a:t>: </a:t>
            </a:r>
            <a:r>
              <a:rPr lang="en-GB" sz="1400" b="1" i="1" dirty="0">
                <a:solidFill>
                  <a:srgbClr val="202122"/>
                </a:solidFill>
                <a:effectLst/>
                <a:latin typeface="Cambria" panose="02040503050406030204" pitchFamily="18" charset="0"/>
                <a:ea typeface="Cambria" panose="02040503050406030204" pitchFamily="18" charset="0"/>
              </a:rPr>
              <a:t>arch in the fascia covering quadratus lumborum</a:t>
            </a:r>
            <a:r>
              <a:rPr lang="en-GB" sz="1400" b="1" i="1" dirty="0">
                <a:latin typeface="Cambria" panose="02040503050406030204" pitchFamily="18" charset="0"/>
                <a:ea typeface="Cambria" panose="02040503050406030204" pitchFamily="18" charset="0"/>
              </a:rPr>
              <a:t>; </a:t>
            </a:r>
            <a:br>
              <a:rPr lang="en-GB" sz="1400" b="1" i="1" dirty="0">
                <a:latin typeface="Cambria" panose="02040503050406030204" pitchFamily="18" charset="0"/>
                <a:ea typeface="Cambria" panose="02040503050406030204" pitchFamily="18" charset="0"/>
              </a:rPr>
            </a:br>
            <a:r>
              <a:rPr lang="en-GB" sz="1400" b="1" i="1" dirty="0">
                <a:latin typeface="Cambria" panose="02040503050406030204" pitchFamily="18" charset="0"/>
                <a:ea typeface="Cambria" panose="02040503050406030204" pitchFamily="18" charset="0"/>
              </a:rPr>
              <a:t>                   from transverse process of 1</a:t>
            </a:r>
            <a:r>
              <a:rPr lang="en-GB" sz="1400" b="1" i="1" baseline="30000" dirty="0">
                <a:latin typeface="Cambria" panose="02040503050406030204" pitchFamily="18" charset="0"/>
                <a:ea typeface="Cambria" panose="02040503050406030204" pitchFamily="18" charset="0"/>
              </a:rPr>
              <a:t>st</a:t>
            </a:r>
            <a:r>
              <a:rPr lang="en-GB" sz="1400" b="1" i="1" dirty="0">
                <a:latin typeface="Cambria" panose="02040503050406030204" pitchFamily="18" charset="0"/>
                <a:ea typeface="Cambria" panose="02040503050406030204" pitchFamily="18" charset="0"/>
              </a:rPr>
              <a:t> lumbar vertebra to the tip of 12</a:t>
            </a:r>
            <a:r>
              <a:rPr lang="en-GB" sz="1400" b="1" i="1" baseline="30000" dirty="0">
                <a:latin typeface="Cambria" panose="02040503050406030204" pitchFamily="18" charset="0"/>
                <a:ea typeface="Cambria" panose="02040503050406030204" pitchFamily="18" charset="0"/>
              </a:rPr>
              <a:t>th</a:t>
            </a:r>
            <a:r>
              <a:rPr lang="en-GB" sz="1400" b="1" i="1" dirty="0">
                <a:latin typeface="Cambria" panose="02040503050406030204" pitchFamily="18" charset="0"/>
                <a:ea typeface="Cambria" panose="02040503050406030204" pitchFamily="18" charset="0"/>
              </a:rPr>
              <a:t> rib</a:t>
            </a:r>
            <a:endParaRPr lang="sr-Latn-CS" altLang="en-US" sz="1400" b="1" i="1" dirty="0">
              <a:solidFill>
                <a:srgbClr val="800000"/>
              </a:solidFill>
              <a:latin typeface="Cambria" panose="02040503050406030204" pitchFamily="18" charset="0"/>
              <a:ea typeface="Cambria" panose="02040503050406030204" pitchFamily="18" charset="0"/>
              <a:cs typeface="Arial" panose="020B0604020202020204" pitchFamily="34" charset="0"/>
            </a:endParaRPr>
          </a:p>
        </p:txBody>
      </p:sp>
      <p:pic>
        <p:nvPicPr>
          <p:cNvPr id="58372" name="Picture 4" descr="0050 diaphragma copy"/>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a:stretch>
            <a:fillRect/>
          </a:stretch>
        </p:blipFill>
        <p:spPr>
          <a:xfrm>
            <a:off x="1691680" y="185709"/>
            <a:ext cx="5938666" cy="3171283"/>
          </a:xfrm>
          <a:noFill/>
          <a:ln w="28575">
            <a:solidFill>
              <a:srgbClr val="000000"/>
            </a:solidFill>
            <a:miter lim="800000"/>
            <a:headEnd/>
            <a:tailEnd/>
          </a:ln>
        </p:spPr>
      </p:pic>
    </p:spTree>
  </p:cSld>
  <p:clrMapOvr>
    <a:masterClrMapping/>
  </p:clrMapOvr>
  <p:transition spd="slow">
    <p:zo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8109" y="1052736"/>
            <a:ext cx="3745891" cy="427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4" name="TextBox 3"/>
          <p:cNvSpPr txBox="1">
            <a:spLocks noChangeArrowheads="1"/>
          </p:cNvSpPr>
          <p:nvPr/>
        </p:nvSpPr>
        <p:spPr bwMode="auto">
          <a:xfrm>
            <a:off x="0" y="235461"/>
            <a:ext cx="8905875" cy="6463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800" dirty="0" err="1">
                <a:solidFill>
                  <a:srgbClr val="C00000"/>
                </a:solidFill>
              </a:rPr>
              <a:t>Hiatus</a:t>
            </a:r>
            <a:r>
              <a:rPr lang="sr-Latn-CS" altLang="en-US" sz="2800" dirty="0">
                <a:solidFill>
                  <a:srgbClr val="C00000"/>
                </a:solidFill>
              </a:rPr>
              <a:t> </a:t>
            </a:r>
            <a:r>
              <a:rPr lang="sr-Latn-CS" altLang="en-US" sz="2800" dirty="0" err="1">
                <a:solidFill>
                  <a:srgbClr val="C00000"/>
                </a:solidFill>
              </a:rPr>
              <a:t>aorticus</a:t>
            </a:r>
            <a:r>
              <a:rPr lang="en-GB" altLang="en-US" sz="2800" dirty="0">
                <a:solidFill>
                  <a:srgbClr val="C00000"/>
                </a:solidFill>
              </a:rPr>
              <a:t> </a:t>
            </a:r>
            <a:r>
              <a:rPr lang="en-GB" altLang="en-US" sz="2200" dirty="0">
                <a:solidFill>
                  <a:srgbClr val="C00000"/>
                </a:solidFill>
              </a:rPr>
              <a:t>(Th 12 level)</a:t>
            </a:r>
            <a:br>
              <a:rPr lang="en-GB" altLang="en-US" sz="2200" dirty="0">
                <a:solidFill>
                  <a:srgbClr val="C00000"/>
                </a:solidFill>
              </a:rPr>
            </a:br>
            <a:r>
              <a:rPr lang="en-GB" altLang="en-US" sz="2000" dirty="0"/>
              <a:t>(formed by right and left lumbar crura and </a:t>
            </a:r>
            <a:r>
              <a:rPr lang="en-GB" altLang="en-US" sz="2000" dirty="0" err="1"/>
              <a:t>lig</a:t>
            </a:r>
            <a:r>
              <a:rPr lang="en-GB" altLang="en-US" sz="2000" dirty="0"/>
              <a:t>. </a:t>
            </a:r>
            <a:r>
              <a:rPr lang="en-GB" altLang="en-US" sz="2000" dirty="0" err="1"/>
              <a:t>arcuatum</a:t>
            </a:r>
            <a:r>
              <a:rPr lang="en-GB" altLang="en-US" sz="2000" dirty="0"/>
              <a:t> </a:t>
            </a:r>
            <a:r>
              <a:rPr lang="en-GB" altLang="en-US" sz="2000" dirty="0" err="1"/>
              <a:t>medianum</a:t>
            </a:r>
            <a:r>
              <a:rPr lang="en-GB" altLang="en-US" sz="2000" dirty="0"/>
              <a:t> </a:t>
            </a:r>
            <a:r>
              <a:rPr lang="en-GB" altLang="en-US" sz="2000" u="sng" dirty="0"/>
              <a:t>– it is tendinous</a:t>
            </a:r>
            <a:r>
              <a:rPr lang="en-GB" altLang="en-US" sz="2000" dirty="0"/>
              <a:t>)</a:t>
            </a:r>
            <a:endParaRPr lang="sr-Latn-CS" altLang="en-US" sz="2000" dirty="0"/>
          </a:p>
          <a:p>
            <a:pPr eaLnBrk="1" hangingPunct="1">
              <a:spcBef>
                <a:spcPct val="0"/>
              </a:spcBef>
              <a:buClrTx/>
              <a:buSzTx/>
              <a:buFontTx/>
              <a:buNone/>
            </a:pPr>
            <a:r>
              <a:rPr lang="sr-Latn-CS" altLang="en-US" sz="2800" dirty="0"/>
              <a:t>   </a:t>
            </a:r>
            <a:r>
              <a:rPr lang="sr-Latn-CS" altLang="en-US" sz="2400" dirty="0"/>
              <a:t>- aorta</a:t>
            </a:r>
            <a:br>
              <a:rPr lang="sr-Latn-CS" altLang="en-US" sz="2400" dirty="0"/>
            </a:br>
            <a:r>
              <a:rPr lang="sr-Latn-CS" altLang="en-US" sz="2400" dirty="0"/>
              <a:t>   - </a:t>
            </a:r>
            <a:r>
              <a:rPr lang="sr-Latn-CS" altLang="en-US" sz="2400" dirty="0" err="1"/>
              <a:t>ductus</a:t>
            </a:r>
            <a:r>
              <a:rPr lang="sr-Latn-CS" altLang="en-US" sz="2400" dirty="0"/>
              <a:t> </a:t>
            </a:r>
            <a:r>
              <a:rPr lang="sr-Latn-CS" altLang="en-US" sz="2400" dirty="0" err="1"/>
              <a:t>thoracicus</a:t>
            </a:r>
            <a:endParaRPr lang="sr-Latn-CS" altLang="en-US" sz="2400" dirty="0"/>
          </a:p>
          <a:p>
            <a:pPr eaLnBrk="1" hangingPunct="1">
              <a:spcBef>
                <a:spcPct val="0"/>
              </a:spcBef>
              <a:buClrTx/>
              <a:buSzTx/>
              <a:buFontTx/>
              <a:buNone/>
            </a:pPr>
            <a:r>
              <a:rPr lang="sr-Latn-CS" altLang="en-US" sz="2400" dirty="0"/>
              <a:t>   - v. </a:t>
            </a:r>
            <a:r>
              <a:rPr lang="sr-Latn-CS" altLang="en-US" sz="2400" dirty="0" err="1"/>
              <a:t>azygos</a:t>
            </a:r>
            <a:r>
              <a:rPr lang="en-GB" altLang="en-US" sz="2400" dirty="0"/>
              <a:t> / v. hemiazygos</a:t>
            </a:r>
            <a:r>
              <a:rPr lang="sr-Latn-CS" altLang="en-US" sz="2400" dirty="0"/>
              <a:t> </a:t>
            </a:r>
            <a:r>
              <a:rPr lang="sr-Latn-CS" altLang="en-US" sz="1800" dirty="0"/>
              <a:t>(</a:t>
            </a:r>
            <a:r>
              <a:rPr lang="en-GB" altLang="en-US" sz="1800" b="0" dirty="0">
                <a:latin typeface="Cambria" panose="02040503050406030204" pitchFamily="18" charset="0"/>
              </a:rPr>
              <a:t>sometimes</a:t>
            </a:r>
            <a:r>
              <a:rPr lang="sr-Latn-CS" altLang="en-US" sz="1800" dirty="0"/>
              <a:t>)</a:t>
            </a:r>
          </a:p>
          <a:p>
            <a:pPr eaLnBrk="1" hangingPunct="1">
              <a:spcBef>
                <a:spcPct val="0"/>
              </a:spcBef>
              <a:buClrTx/>
              <a:buSzTx/>
              <a:buFontTx/>
              <a:buNone/>
            </a:pPr>
            <a:r>
              <a:rPr lang="sr-Latn-CS" altLang="en-US" sz="2400" dirty="0"/>
              <a:t>   - n. </a:t>
            </a:r>
            <a:r>
              <a:rPr lang="sr-Latn-CS" altLang="en-US" sz="2400" dirty="0" err="1"/>
              <a:t>splanchnicus</a:t>
            </a:r>
            <a:r>
              <a:rPr lang="sr-Latn-CS" altLang="en-US" sz="2400" dirty="0"/>
              <a:t> </a:t>
            </a:r>
            <a:r>
              <a:rPr lang="sr-Latn-CS" altLang="en-US" sz="1800" dirty="0"/>
              <a:t>(</a:t>
            </a:r>
            <a:r>
              <a:rPr lang="en-GB" altLang="en-US" sz="1800" b="0" dirty="0">
                <a:latin typeface="Cambria" panose="02040503050406030204" pitchFamily="18" charset="0"/>
              </a:rPr>
              <a:t>sometimes</a:t>
            </a:r>
            <a:r>
              <a:rPr lang="sr-Latn-CS" altLang="en-US" sz="1800" dirty="0"/>
              <a:t>)</a:t>
            </a:r>
          </a:p>
          <a:p>
            <a:pPr eaLnBrk="1" hangingPunct="1">
              <a:spcBef>
                <a:spcPct val="0"/>
              </a:spcBef>
              <a:buClrTx/>
              <a:buSzTx/>
              <a:buFontTx/>
              <a:buNone/>
            </a:pPr>
            <a:endParaRPr lang="sr-Latn-CS" altLang="en-US" sz="1000" dirty="0"/>
          </a:p>
          <a:p>
            <a:pPr eaLnBrk="1" hangingPunct="1">
              <a:spcBef>
                <a:spcPct val="0"/>
              </a:spcBef>
              <a:buClrTx/>
              <a:buSzTx/>
              <a:buFontTx/>
              <a:buNone/>
            </a:pPr>
            <a:r>
              <a:rPr lang="sr-Latn-CS" altLang="en-US" sz="2800" dirty="0" err="1">
                <a:solidFill>
                  <a:srgbClr val="C00000"/>
                </a:solidFill>
              </a:rPr>
              <a:t>Hiatus</a:t>
            </a:r>
            <a:r>
              <a:rPr lang="sr-Latn-CS" altLang="en-US" sz="2800" dirty="0">
                <a:solidFill>
                  <a:srgbClr val="C00000"/>
                </a:solidFill>
              </a:rPr>
              <a:t> </a:t>
            </a:r>
            <a:r>
              <a:rPr lang="sr-Latn-CS" altLang="en-US" sz="2800" dirty="0" err="1">
                <a:solidFill>
                  <a:srgbClr val="C00000"/>
                </a:solidFill>
              </a:rPr>
              <a:t>esophageus</a:t>
            </a:r>
            <a:r>
              <a:rPr lang="en-GB" altLang="en-US" sz="2800" dirty="0">
                <a:solidFill>
                  <a:srgbClr val="C00000"/>
                </a:solidFill>
              </a:rPr>
              <a:t> </a:t>
            </a:r>
            <a:r>
              <a:rPr lang="en-GB" altLang="en-US" sz="2200" dirty="0">
                <a:solidFill>
                  <a:srgbClr val="C00000"/>
                </a:solidFill>
              </a:rPr>
              <a:t>(Th 10 level)</a:t>
            </a:r>
          </a:p>
          <a:p>
            <a:pPr eaLnBrk="1" hangingPunct="1">
              <a:spcBef>
                <a:spcPct val="0"/>
              </a:spcBef>
              <a:buClrTx/>
              <a:buSzTx/>
              <a:buFontTx/>
              <a:buNone/>
            </a:pPr>
            <a:r>
              <a:rPr lang="en-GB" altLang="en-US" sz="2000" dirty="0"/>
              <a:t>(formed by muscular fibres of the right lumbar crus)</a:t>
            </a:r>
            <a:endParaRPr lang="sr-Latn-CS" altLang="en-US" sz="2000" dirty="0"/>
          </a:p>
          <a:p>
            <a:pPr eaLnBrk="1" hangingPunct="1">
              <a:spcBef>
                <a:spcPct val="0"/>
              </a:spcBef>
              <a:buClrTx/>
              <a:buSzTx/>
              <a:buFontTx/>
              <a:buNone/>
            </a:pPr>
            <a:r>
              <a:rPr lang="sr-Latn-CS" altLang="en-US" sz="2800" dirty="0"/>
              <a:t>   </a:t>
            </a:r>
            <a:r>
              <a:rPr lang="sr-Latn-CS" altLang="en-US" sz="2400" dirty="0"/>
              <a:t>- </a:t>
            </a:r>
            <a:r>
              <a:rPr lang="sr-Latn-CS" altLang="en-US" sz="2400" dirty="0" err="1"/>
              <a:t>esophageus</a:t>
            </a:r>
            <a:endParaRPr lang="sr-Latn-CS" altLang="en-US" sz="2400" dirty="0"/>
          </a:p>
          <a:p>
            <a:pPr eaLnBrk="1" hangingPunct="1">
              <a:spcBef>
                <a:spcPct val="0"/>
              </a:spcBef>
              <a:buClrTx/>
              <a:buSzTx/>
              <a:buFontTx/>
              <a:buNone/>
            </a:pPr>
            <a:r>
              <a:rPr lang="sr-Latn-CS" altLang="en-US" sz="2400" dirty="0"/>
              <a:t>   - n. </a:t>
            </a:r>
            <a:r>
              <a:rPr lang="sr-Latn-CS" altLang="en-US" sz="2400" dirty="0" err="1"/>
              <a:t>vagus</a:t>
            </a:r>
            <a:r>
              <a:rPr lang="sr-Latn-CS" altLang="en-US" sz="2400" dirty="0"/>
              <a:t> </a:t>
            </a:r>
            <a:r>
              <a:rPr lang="sr-Latn-CS" altLang="en-US" sz="2400" dirty="0" err="1"/>
              <a:t>sinister</a:t>
            </a:r>
            <a:br>
              <a:rPr lang="sr-Latn-CS" altLang="en-US" sz="2400" dirty="0"/>
            </a:br>
            <a:r>
              <a:rPr lang="sr-Latn-CS" altLang="en-US" sz="2400" dirty="0"/>
              <a:t>   - n. </a:t>
            </a:r>
            <a:r>
              <a:rPr lang="sr-Latn-CS" altLang="en-US" sz="2400" dirty="0" err="1"/>
              <a:t>vagus</a:t>
            </a:r>
            <a:r>
              <a:rPr lang="sr-Latn-CS" altLang="en-US" sz="2400" dirty="0"/>
              <a:t> </a:t>
            </a:r>
            <a:r>
              <a:rPr lang="sr-Latn-CS" altLang="en-US" sz="2400" dirty="0" err="1"/>
              <a:t>dexter</a:t>
            </a:r>
            <a:endParaRPr lang="en-GB" altLang="en-US" sz="2400" dirty="0"/>
          </a:p>
          <a:p>
            <a:pPr eaLnBrk="1" hangingPunct="1">
              <a:spcBef>
                <a:spcPct val="0"/>
              </a:spcBef>
              <a:buClrTx/>
              <a:buSzTx/>
              <a:buFontTx/>
              <a:buNone/>
            </a:pPr>
            <a:r>
              <a:rPr lang="en-GB" altLang="en-US" sz="2400" dirty="0"/>
              <a:t>   - </a:t>
            </a:r>
            <a:r>
              <a:rPr lang="en-GB" altLang="en-US" sz="2400" dirty="0" err="1"/>
              <a:t>esophageal</a:t>
            </a:r>
            <a:r>
              <a:rPr lang="en-GB" altLang="en-US" sz="2400" dirty="0"/>
              <a:t> branches of a. </a:t>
            </a:r>
            <a:r>
              <a:rPr lang="en-GB" altLang="en-US" sz="2400" dirty="0" err="1"/>
              <a:t>v.gastrica</a:t>
            </a:r>
            <a:r>
              <a:rPr lang="en-GB" altLang="en-US" sz="2400" dirty="0"/>
              <a:t> sinistra</a:t>
            </a:r>
            <a:endParaRPr lang="sr-Latn-CS" altLang="en-US" sz="2400" dirty="0"/>
          </a:p>
          <a:p>
            <a:pPr eaLnBrk="1" hangingPunct="1">
              <a:spcBef>
                <a:spcPct val="0"/>
              </a:spcBef>
              <a:buClrTx/>
              <a:buSzTx/>
              <a:buFontTx/>
              <a:buNone/>
            </a:pPr>
            <a:endParaRPr lang="sr-Latn-CS" altLang="en-US" sz="1000" dirty="0"/>
          </a:p>
          <a:p>
            <a:pPr eaLnBrk="1" hangingPunct="1">
              <a:spcBef>
                <a:spcPct val="0"/>
              </a:spcBef>
              <a:buClrTx/>
              <a:buSzTx/>
              <a:buFontTx/>
              <a:buNone/>
            </a:pPr>
            <a:r>
              <a:rPr lang="sr-Latn-CS" altLang="en-US" sz="2800" dirty="0" err="1">
                <a:solidFill>
                  <a:srgbClr val="C00000"/>
                </a:solidFill>
              </a:rPr>
              <a:t>Foramen</a:t>
            </a:r>
            <a:r>
              <a:rPr lang="sr-Latn-CS" altLang="en-US" sz="2800" dirty="0">
                <a:solidFill>
                  <a:srgbClr val="C00000"/>
                </a:solidFill>
              </a:rPr>
              <a:t> </a:t>
            </a:r>
            <a:r>
              <a:rPr lang="sr-Latn-CS" altLang="en-US" sz="2800" dirty="0" err="1">
                <a:solidFill>
                  <a:srgbClr val="C00000"/>
                </a:solidFill>
              </a:rPr>
              <a:t>venae</a:t>
            </a:r>
            <a:r>
              <a:rPr lang="sr-Latn-CS" altLang="en-US" sz="2800" dirty="0">
                <a:solidFill>
                  <a:srgbClr val="C00000"/>
                </a:solidFill>
              </a:rPr>
              <a:t> </a:t>
            </a:r>
            <a:r>
              <a:rPr lang="sr-Latn-CS" altLang="en-US" sz="2800" dirty="0" err="1">
                <a:solidFill>
                  <a:srgbClr val="C00000"/>
                </a:solidFill>
              </a:rPr>
              <a:t>cavae</a:t>
            </a:r>
            <a:r>
              <a:rPr lang="en-GB" altLang="en-US" sz="2800" dirty="0">
                <a:solidFill>
                  <a:srgbClr val="C00000"/>
                </a:solidFill>
              </a:rPr>
              <a:t> </a:t>
            </a:r>
            <a:r>
              <a:rPr lang="en-GB" altLang="en-US" sz="2200" dirty="0">
                <a:solidFill>
                  <a:srgbClr val="C00000"/>
                </a:solidFill>
              </a:rPr>
              <a:t>(Th 8 level)</a:t>
            </a:r>
            <a:br>
              <a:rPr lang="en-GB" altLang="en-US" sz="2200" dirty="0"/>
            </a:br>
            <a:r>
              <a:rPr lang="en-GB" altLang="en-US" sz="2000" dirty="0"/>
              <a:t>(</a:t>
            </a:r>
            <a:r>
              <a:rPr lang="en-GB" sz="2000" dirty="0"/>
              <a:t>at the junction of the central tendon’s right and middle leaves)</a:t>
            </a:r>
            <a:endParaRPr lang="sr-Latn-CS" altLang="en-US" sz="2000" dirty="0"/>
          </a:p>
          <a:p>
            <a:pPr eaLnBrk="1" hangingPunct="1">
              <a:spcBef>
                <a:spcPct val="0"/>
              </a:spcBef>
              <a:buClrTx/>
              <a:buSzTx/>
              <a:buFontTx/>
              <a:buNone/>
            </a:pPr>
            <a:r>
              <a:rPr lang="sr-Latn-CS" altLang="en-US" sz="2800" dirty="0"/>
              <a:t>   </a:t>
            </a:r>
            <a:r>
              <a:rPr lang="sr-Latn-CS" altLang="en-US" sz="2400" dirty="0">
                <a:latin typeface="+mn-lt"/>
              </a:rPr>
              <a:t>- vena cava </a:t>
            </a:r>
            <a:r>
              <a:rPr lang="sr-Latn-CS" altLang="en-US" sz="2400" dirty="0" err="1">
                <a:latin typeface="+mn-lt"/>
              </a:rPr>
              <a:t>inferior</a:t>
            </a:r>
            <a:endParaRPr lang="sr-Latn-CS" altLang="en-US" sz="2400" dirty="0">
              <a:latin typeface="+mn-lt"/>
            </a:endParaRPr>
          </a:p>
          <a:p>
            <a:pPr eaLnBrk="1" hangingPunct="1">
              <a:spcBef>
                <a:spcPct val="0"/>
              </a:spcBef>
              <a:buClrTx/>
              <a:buSzTx/>
              <a:buFontTx/>
              <a:buNone/>
            </a:pPr>
            <a:r>
              <a:rPr lang="sr-Latn-CS" altLang="en-US" sz="2400" dirty="0">
                <a:latin typeface="+mn-lt"/>
              </a:rPr>
              <a:t>   - </a:t>
            </a:r>
            <a:r>
              <a:rPr lang="en-GB" altLang="en-US" sz="2400" dirty="0">
                <a:latin typeface="+mn-lt"/>
              </a:rPr>
              <a:t>branches of</a:t>
            </a:r>
            <a:r>
              <a:rPr lang="sr-Latn-CS" altLang="en-US" sz="2400" dirty="0">
                <a:latin typeface="+mn-lt"/>
              </a:rPr>
              <a:t> n. </a:t>
            </a:r>
            <a:r>
              <a:rPr lang="sr-Latn-CS" altLang="en-US" sz="2400" dirty="0" err="1">
                <a:latin typeface="+mn-lt"/>
              </a:rPr>
              <a:t>phrenicus</a:t>
            </a:r>
            <a:r>
              <a:rPr lang="sr-Latn-CS" altLang="en-US" sz="2400" dirty="0">
                <a:latin typeface="+mn-lt"/>
              </a:rPr>
              <a:t> </a:t>
            </a:r>
            <a:r>
              <a:rPr lang="sr-Latn-CS" altLang="en-US" sz="2400" dirty="0" err="1">
                <a:latin typeface="+mn-lt"/>
              </a:rPr>
              <a:t>dexter</a:t>
            </a:r>
            <a:endParaRPr lang="sr-Latn-CS" altLang="en-US" sz="2400" dirty="0">
              <a:latin typeface="+mn-lt"/>
            </a:endParaRPr>
          </a:p>
        </p:txBody>
      </p:sp>
      <p:sp>
        <p:nvSpPr>
          <p:cNvPr id="59397" name="TextBox 6"/>
          <p:cNvSpPr txBox="1">
            <a:spLocks noChangeArrowheads="1"/>
          </p:cNvSpPr>
          <p:nvPr/>
        </p:nvSpPr>
        <p:spPr bwMode="auto">
          <a:xfrm>
            <a:off x="6908334" y="3201384"/>
            <a:ext cx="4841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000" dirty="0">
                <a:solidFill>
                  <a:srgbClr val="000099"/>
                </a:solidFill>
                <a:latin typeface="Arial" panose="020B0604020202020204" pitchFamily="34" charset="0"/>
              </a:rPr>
              <a:t>T8</a:t>
            </a:r>
          </a:p>
        </p:txBody>
      </p:sp>
      <p:sp>
        <p:nvSpPr>
          <p:cNvPr id="59398" name="TextBox 7"/>
          <p:cNvSpPr txBox="1">
            <a:spLocks noChangeArrowheads="1"/>
          </p:cNvSpPr>
          <p:nvPr/>
        </p:nvSpPr>
        <p:spPr bwMode="auto">
          <a:xfrm>
            <a:off x="7401322" y="2833342"/>
            <a:ext cx="627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000" dirty="0">
                <a:solidFill>
                  <a:srgbClr val="800000"/>
                </a:solidFill>
                <a:latin typeface="Arial" panose="020B0604020202020204" pitchFamily="34" charset="0"/>
              </a:rPr>
              <a:t>T10</a:t>
            </a:r>
          </a:p>
        </p:txBody>
      </p:sp>
      <p:sp>
        <p:nvSpPr>
          <p:cNvPr id="59399" name="TextBox 8"/>
          <p:cNvSpPr txBox="1">
            <a:spLocks noChangeArrowheads="1"/>
          </p:cNvSpPr>
          <p:nvPr/>
        </p:nvSpPr>
        <p:spPr bwMode="auto">
          <a:xfrm>
            <a:off x="7596336" y="2479878"/>
            <a:ext cx="6270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sr-Latn-CS" altLang="en-US" sz="2000" dirty="0">
                <a:solidFill>
                  <a:srgbClr val="FF0000"/>
                </a:solidFill>
                <a:latin typeface="Arial" panose="020B0604020202020204" pitchFamily="34" charset="0"/>
              </a:rPr>
              <a:t>T12</a:t>
            </a:r>
          </a:p>
        </p:txBody>
      </p:sp>
      <p:sp>
        <p:nvSpPr>
          <p:cNvPr id="2" name="Rectangle 2">
            <a:extLst>
              <a:ext uri="{FF2B5EF4-FFF2-40B4-BE49-F238E27FC236}">
                <a16:creationId xmlns:a16="http://schemas.microsoft.com/office/drawing/2014/main" id="{B801C27E-B9F7-B4D4-47A5-B96C8C9705C8}"/>
              </a:ext>
            </a:extLst>
          </p:cNvPr>
          <p:cNvSpPr txBox="1">
            <a:spLocks noChangeArrowheads="1"/>
          </p:cNvSpPr>
          <p:nvPr/>
        </p:nvSpPr>
        <p:spPr bwMode="auto">
          <a:xfrm>
            <a:off x="3865418" y="129067"/>
            <a:ext cx="5040560" cy="514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defRPr>
            </a:lvl2pPr>
            <a:lvl3pPr algn="l" rtl="0" eaLnBrk="0" fontAlgn="base" hangingPunct="0">
              <a:spcBef>
                <a:spcPct val="0"/>
              </a:spcBef>
              <a:spcAft>
                <a:spcPct val="0"/>
              </a:spcAft>
              <a:defRPr sz="4000">
                <a:solidFill>
                  <a:schemeClr val="tx2"/>
                </a:solidFill>
                <a:latin typeface="Franklin Gothic Book" panose="020B0503020102020204" pitchFamily="34" charset="0"/>
              </a:defRPr>
            </a:lvl3pPr>
            <a:lvl4pPr algn="l" rtl="0" eaLnBrk="0" fontAlgn="base" hangingPunct="0">
              <a:spcBef>
                <a:spcPct val="0"/>
              </a:spcBef>
              <a:spcAft>
                <a:spcPct val="0"/>
              </a:spcAft>
              <a:defRPr sz="4000">
                <a:solidFill>
                  <a:schemeClr val="tx2"/>
                </a:solidFill>
                <a:latin typeface="Franklin Gothic Book" panose="020B0503020102020204" pitchFamily="34" charset="0"/>
              </a:defRPr>
            </a:lvl4pPr>
            <a:lvl5pPr algn="l" rtl="0" eaLnBrk="0" fontAlgn="base" hangingPunct="0">
              <a:spcBef>
                <a:spcPct val="0"/>
              </a:spcBef>
              <a:spcAft>
                <a:spcPct val="0"/>
              </a:spcAft>
              <a:defRPr sz="4000">
                <a:solidFill>
                  <a:schemeClr val="tx2"/>
                </a:solidFill>
                <a:latin typeface="Franklin Gothic Book" panose="020B0503020102020204" pitchFamily="34" charset="0"/>
              </a:defRPr>
            </a:lvl5pPr>
            <a:lvl6pPr marL="457200" algn="l" rtl="0" eaLnBrk="0" fontAlgn="base" hangingPunct="0">
              <a:spcBef>
                <a:spcPct val="0"/>
              </a:spcBef>
              <a:spcAft>
                <a:spcPct val="0"/>
              </a:spcAft>
              <a:defRPr sz="4000">
                <a:solidFill>
                  <a:schemeClr val="tx2"/>
                </a:solidFill>
                <a:latin typeface="Franklin Gothic Book" panose="020B0503020102020204" pitchFamily="34" charset="0"/>
              </a:defRPr>
            </a:lvl6pPr>
            <a:lvl7pPr marL="914400" algn="l" rtl="0" eaLnBrk="0" fontAlgn="base" hangingPunct="0">
              <a:spcBef>
                <a:spcPct val="0"/>
              </a:spcBef>
              <a:spcAft>
                <a:spcPct val="0"/>
              </a:spcAft>
              <a:defRPr sz="4000">
                <a:solidFill>
                  <a:schemeClr val="tx2"/>
                </a:solidFill>
                <a:latin typeface="Franklin Gothic Book" panose="020B0503020102020204" pitchFamily="34" charset="0"/>
              </a:defRPr>
            </a:lvl7pPr>
            <a:lvl8pPr marL="1371600" algn="l" rtl="0" eaLnBrk="0" fontAlgn="base" hangingPunct="0">
              <a:spcBef>
                <a:spcPct val="0"/>
              </a:spcBef>
              <a:spcAft>
                <a:spcPct val="0"/>
              </a:spcAft>
              <a:defRPr sz="4000">
                <a:solidFill>
                  <a:schemeClr val="tx2"/>
                </a:solidFill>
                <a:latin typeface="Franklin Gothic Book" panose="020B0503020102020204" pitchFamily="34" charset="0"/>
              </a:defRPr>
            </a:lvl8pPr>
            <a:lvl9pPr marL="1828800" algn="l" rtl="0" eaLnBrk="0" fontAlgn="base" hangingPunct="0">
              <a:spcBef>
                <a:spcPct val="0"/>
              </a:spcBef>
              <a:spcAft>
                <a:spcPct val="0"/>
              </a:spcAft>
              <a:defRPr sz="4000">
                <a:solidFill>
                  <a:schemeClr val="tx2"/>
                </a:solidFill>
                <a:latin typeface="Franklin Gothic Book" panose="020B0503020102020204" pitchFamily="34" charset="0"/>
              </a:defRPr>
            </a:lvl9pPr>
          </a:lstStyle>
          <a:p>
            <a:pPr eaLnBrk="1" hangingPunct="1">
              <a:defRPr/>
            </a:pPr>
            <a:r>
              <a:rPr lang="en-GB" altLang="en-US" sz="2800" b="1" i="0" dirty="0">
                <a:solidFill>
                  <a:srgbClr val="990000"/>
                </a:solidFill>
                <a:effectLst>
                  <a:outerShdw blurRad="38100" dist="38100" dir="2700000" algn="tl">
                    <a:srgbClr val="C0C0C0"/>
                  </a:outerShdw>
                </a:effectLst>
                <a:latin typeface="+mn-lt"/>
              </a:rPr>
              <a:t>DIAPHRAGMATIC APERTURES</a:t>
            </a:r>
            <a:endParaRPr lang="en-US" altLang="en-US" sz="2800" b="1" i="0" dirty="0">
              <a:solidFill>
                <a:srgbClr val="990000"/>
              </a:solidFill>
              <a:effectLst>
                <a:outerShdw blurRad="38100" dist="38100" dir="2700000" algn="tl">
                  <a:srgbClr val="C0C0C0"/>
                </a:outerShdw>
              </a:effectLst>
              <a:latin typeface="+mn-lt"/>
            </a:endParaRPr>
          </a:p>
        </p:txBody>
      </p:sp>
    </p:spTree>
  </p:cSld>
  <p:clrMapOvr>
    <a:masterClrMapping/>
  </p:clrMapOvr>
  <p:transition spd="slow">
    <p:zo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iaphragm (cadaveric dissection)">
            <a:extLst>
              <a:ext uri="{FF2B5EF4-FFF2-40B4-BE49-F238E27FC236}">
                <a16:creationId xmlns:a16="http://schemas.microsoft.com/office/drawing/2014/main" id="{DE297544-0493-B142-99EB-20349632B2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548680"/>
            <a:ext cx="8480789" cy="549131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7BC394B-11D4-19CC-32A1-3ED80F2814E1}"/>
              </a:ext>
            </a:extLst>
          </p:cNvPr>
          <p:cNvSpPr txBox="1"/>
          <p:nvPr/>
        </p:nvSpPr>
        <p:spPr>
          <a:xfrm>
            <a:off x="4427984" y="5517232"/>
            <a:ext cx="1774845" cy="369332"/>
          </a:xfrm>
          <a:prstGeom prst="rect">
            <a:avLst/>
          </a:prstGeom>
          <a:noFill/>
        </p:spPr>
        <p:txBody>
          <a:bodyPr wrap="none" rtlCol="0">
            <a:spAutoFit/>
          </a:bodyPr>
          <a:lstStyle/>
          <a:p>
            <a:r>
              <a:rPr lang="en-GB" sz="1800" dirty="0"/>
              <a:t>Inferior aspect</a:t>
            </a:r>
          </a:p>
        </p:txBody>
      </p:sp>
    </p:spTree>
    <p:extLst>
      <p:ext uri="{BB962C8B-B14F-4D97-AF65-F5344CB8AC3E}">
        <p14:creationId xmlns:p14="http://schemas.microsoft.com/office/powerpoint/2010/main" val="2242650955"/>
      </p:ext>
    </p:extLst>
  </p:cSld>
  <p:clrMapOvr>
    <a:masterClrMapping/>
  </p:clrMapOvr>
  <p:transition spd="slow">
    <p:zo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3"/>
          <p:cNvSpPr txBox="1">
            <a:spLocks noChangeArrowheads="1"/>
          </p:cNvSpPr>
          <p:nvPr/>
        </p:nvSpPr>
        <p:spPr bwMode="auto">
          <a:xfrm>
            <a:off x="168198" y="188640"/>
            <a:ext cx="8807604"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r>
              <a:rPr lang="en-GB" altLang="en-US" sz="2200" dirty="0">
                <a:latin typeface="Cambria" panose="02040503050406030204" pitchFamily="18" charset="0"/>
              </a:rPr>
              <a:t>Small </a:t>
            </a:r>
            <a:r>
              <a:rPr lang="en-GB" altLang="en-US" sz="2200" dirty="0" err="1">
                <a:latin typeface="Cambria" panose="02040503050406030204" pitchFamily="18" charset="0"/>
              </a:rPr>
              <a:t>oppenings</a:t>
            </a:r>
            <a:r>
              <a:rPr lang="en-GB" altLang="en-US" sz="2200" dirty="0">
                <a:latin typeface="Cambria" panose="02040503050406030204" pitchFamily="18" charset="0"/>
              </a:rPr>
              <a:t> of </a:t>
            </a:r>
            <a:r>
              <a:rPr lang="sr-Latn-CS" altLang="en-US" sz="2800" dirty="0" err="1"/>
              <a:t>diaphragm</a:t>
            </a:r>
            <a:r>
              <a:rPr lang="sr-Latn-CS" altLang="en-US" sz="2800" dirty="0"/>
              <a:t>:</a:t>
            </a:r>
          </a:p>
          <a:p>
            <a:pPr eaLnBrk="1" hangingPunct="1">
              <a:spcBef>
                <a:spcPct val="0"/>
              </a:spcBef>
              <a:buClrTx/>
              <a:buSzTx/>
              <a:buFontTx/>
              <a:buNone/>
            </a:pPr>
            <a:endParaRPr lang="sr-Latn-CS" altLang="en-US" sz="1000" dirty="0"/>
          </a:p>
          <a:p>
            <a:pPr eaLnBrk="1" hangingPunct="1">
              <a:spcBef>
                <a:spcPct val="0"/>
              </a:spcBef>
              <a:buClrTx/>
              <a:buSzTx/>
              <a:buFontTx/>
              <a:buNone/>
            </a:pPr>
            <a:r>
              <a:rPr lang="sr-Latn-CS" altLang="en-US" sz="2800" dirty="0"/>
              <a:t> </a:t>
            </a:r>
            <a:r>
              <a:rPr lang="sr-Latn-CS" altLang="en-US" sz="2800" dirty="0">
                <a:latin typeface="+mn-lt"/>
              </a:rPr>
              <a:t>- </a:t>
            </a:r>
            <a:r>
              <a:rPr lang="en-GB" altLang="en-US" sz="2800" dirty="0">
                <a:latin typeface="+mn-lt"/>
              </a:rPr>
              <a:t>between 2 sternal muscular bands of diaphragm</a:t>
            </a:r>
            <a:endParaRPr lang="sr-Latn-CS" altLang="en-US" sz="2800" dirty="0">
              <a:latin typeface="+mn-lt"/>
            </a:endParaRPr>
          </a:p>
          <a:p>
            <a:pPr eaLnBrk="1" hangingPunct="1">
              <a:spcBef>
                <a:spcPct val="0"/>
              </a:spcBef>
              <a:buClrTx/>
              <a:buSzTx/>
              <a:buFontTx/>
              <a:buNone/>
            </a:pPr>
            <a:r>
              <a:rPr lang="sr-Latn-CS" altLang="en-US" sz="2800" dirty="0"/>
              <a:t> - </a:t>
            </a:r>
            <a:r>
              <a:rPr lang="sr-Latn-CS" altLang="en-US" sz="2800" dirty="0" err="1"/>
              <a:t>spatium</a:t>
            </a:r>
            <a:r>
              <a:rPr lang="sr-Latn-CS" altLang="en-US" sz="2800" dirty="0"/>
              <a:t> </a:t>
            </a:r>
            <a:r>
              <a:rPr lang="sr-Latn-CS" altLang="en-US" sz="2800" dirty="0" err="1"/>
              <a:t>sternocostale</a:t>
            </a:r>
            <a:r>
              <a:rPr lang="en-GB" altLang="en-US" sz="2800" dirty="0"/>
              <a:t> (sternocostal triangle - </a:t>
            </a:r>
            <a:r>
              <a:rPr lang="sr-Latn-CS" altLang="en-US" sz="2800" dirty="0" err="1"/>
              <a:t>Larrey</a:t>
            </a:r>
            <a:r>
              <a:rPr lang="sr-Latn-CS" altLang="en-US" sz="2800" dirty="0"/>
              <a:t>)</a:t>
            </a:r>
            <a:br>
              <a:rPr lang="en-GB" altLang="en-US" sz="2800" dirty="0"/>
            </a:br>
            <a:r>
              <a:rPr lang="en-GB" altLang="en-US" sz="2800" dirty="0"/>
              <a:t>        </a:t>
            </a:r>
            <a:r>
              <a:rPr lang="en-GB" sz="2000" dirty="0"/>
              <a:t>triangle transmits lymphatic vessels from the diaphragmatic surface of the liver </a:t>
            </a:r>
            <a:br>
              <a:rPr lang="en-GB" sz="2000" dirty="0"/>
            </a:br>
            <a:r>
              <a:rPr lang="en-GB" sz="2000" dirty="0"/>
              <a:t>            and the superior epigastric vessels. </a:t>
            </a:r>
            <a:endParaRPr lang="sr-Latn-CS" altLang="en-US" sz="2800" dirty="0"/>
          </a:p>
          <a:p>
            <a:pPr eaLnBrk="1" hangingPunct="1">
              <a:spcBef>
                <a:spcPct val="0"/>
              </a:spcBef>
              <a:buClrTx/>
              <a:buSzTx/>
              <a:buFontTx/>
              <a:buNone/>
            </a:pPr>
            <a:r>
              <a:rPr lang="sr-Latn-CS" altLang="en-US" sz="2800" dirty="0"/>
              <a:t> - </a:t>
            </a:r>
            <a:r>
              <a:rPr lang="sr-Latn-CS" altLang="en-US" sz="2800" dirty="0" err="1"/>
              <a:t>spatium</a:t>
            </a:r>
            <a:r>
              <a:rPr lang="sr-Latn-CS" altLang="en-US" sz="2800" dirty="0"/>
              <a:t> </a:t>
            </a:r>
            <a:r>
              <a:rPr lang="sr-Latn-CS" altLang="en-US" sz="2800" dirty="0" err="1"/>
              <a:t>trigonum</a:t>
            </a:r>
            <a:r>
              <a:rPr lang="sr-Latn-CS" altLang="en-US" sz="2800" dirty="0"/>
              <a:t> </a:t>
            </a:r>
            <a:r>
              <a:rPr lang="sr-Latn-CS" altLang="en-US" sz="2800" dirty="0" err="1"/>
              <a:t>lumbocostale</a:t>
            </a:r>
            <a:r>
              <a:rPr lang="sr-Latn-CS" altLang="en-US" sz="2800" dirty="0"/>
              <a:t> (</a:t>
            </a:r>
            <a:r>
              <a:rPr lang="sr-Latn-CS" altLang="en-US" sz="2800" dirty="0" err="1"/>
              <a:t>Bochdalek</a:t>
            </a:r>
            <a:r>
              <a:rPr lang="sr-Latn-CS" altLang="en-US" sz="2800" dirty="0"/>
              <a:t>)</a:t>
            </a:r>
            <a:endParaRPr lang="en-GB" altLang="en-US" sz="2800" dirty="0"/>
          </a:p>
          <a:p>
            <a:pPr eaLnBrk="1" hangingPunct="1">
              <a:spcBef>
                <a:spcPct val="0"/>
              </a:spcBef>
              <a:buClrTx/>
              <a:buSzTx/>
              <a:buFontTx/>
              <a:buNone/>
            </a:pPr>
            <a:r>
              <a:rPr lang="en-GB" altLang="en-US" sz="2800" dirty="0"/>
              <a:t>        </a:t>
            </a:r>
            <a:r>
              <a:rPr lang="en-GB" sz="2000" dirty="0"/>
              <a:t>connects thoracic cavity ant retroperitoneal space of </a:t>
            </a:r>
            <a:r>
              <a:rPr lang="en-GB" sz="2000" dirty="0" err="1"/>
              <a:t>abdomninal</a:t>
            </a:r>
            <a:r>
              <a:rPr lang="en-GB" sz="2000" dirty="0"/>
              <a:t> cavity</a:t>
            </a:r>
            <a:endParaRPr lang="sr-Latn-CS" altLang="en-US" sz="2000" dirty="0"/>
          </a:p>
        </p:txBody>
      </p:sp>
      <p:pic>
        <p:nvPicPr>
          <p:cNvPr id="604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3340145"/>
            <a:ext cx="3022731" cy="3447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35BAE3-B1C8-3036-53BB-5D40B6B69949}"/>
              </a:ext>
            </a:extLst>
          </p:cNvPr>
          <p:cNvPicPr>
            <a:picLocks noChangeAspect="1"/>
          </p:cNvPicPr>
          <p:nvPr/>
        </p:nvPicPr>
        <p:blipFill>
          <a:blip r:embed="rId2"/>
          <a:stretch>
            <a:fillRect/>
          </a:stretch>
        </p:blipFill>
        <p:spPr>
          <a:xfrm>
            <a:off x="197768" y="987871"/>
            <a:ext cx="8748464" cy="2510429"/>
          </a:xfrm>
          <a:prstGeom prst="rect">
            <a:avLst/>
          </a:prstGeom>
        </p:spPr>
      </p:pic>
      <p:sp>
        <p:nvSpPr>
          <p:cNvPr id="5" name="TextBox 4">
            <a:extLst>
              <a:ext uri="{FF2B5EF4-FFF2-40B4-BE49-F238E27FC236}">
                <a16:creationId xmlns:a16="http://schemas.microsoft.com/office/drawing/2014/main" id="{C11DB2C2-DD8B-7182-5A07-19169ED0B11A}"/>
              </a:ext>
            </a:extLst>
          </p:cNvPr>
          <p:cNvSpPr txBox="1"/>
          <p:nvPr/>
        </p:nvSpPr>
        <p:spPr>
          <a:xfrm>
            <a:off x="1619672" y="260648"/>
            <a:ext cx="6372200" cy="584775"/>
          </a:xfrm>
          <a:prstGeom prst="rect">
            <a:avLst/>
          </a:prstGeom>
          <a:noFill/>
        </p:spPr>
        <p:txBody>
          <a:bodyPr wrap="square">
            <a:spAutoFit/>
          </a:bodyPr>
          <a:lstStyle/>
          <a:p>
            <a:r>
              <a:rPr lang="en-GB" sz="3200" dirty="0">
                <a:latin typeface="+mn-lt"/>
              </a:rPr>
              <a:t>Vessels and Nerves of Diaphragm</a:t>
            </a:r>
          </a:p>
        </p:txBody>
      </p:sp>
      <p:pic>
        <p:nvPicPr>
          <p:cNvPr id="6" name="Picture 7" descr="0049 diaphragma">
            <a:extLst>
              <a:ext uri="{FF2B5EF4-FFF2-40B4-BE49-F238E27FC236}">
                <a16:creationId xmlns:a16="http://schemas.microsoft.com/office/drawing/2014/main" id="{C4934BBA-42A6-47BD-6C6D-907B55718E5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1800" y="3640749"/>
            <a:ext cx="3731422" cy="312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2485773"/>
      </p:ext>
    </p:extLst>
  </p:cSld>
  <p:clrMapOvr>
    <a:masterClrMapping/>
  </p:clrMapOvr>
  <p:transition spd="slow">
    <p:zo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7" descr="0049 diaphragma"/>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349375" y="500063"/>
            <a:ext cx="6445250" cy="5400675"/>
          </a:xfrm>
          <a:noFill/>
        </p:spPr>
      </p:pic>
    </p:spTree>
  </p:cSld>
  <p:clrMapOvr>
    <a:masterClrMapping/>
  </p:clrMapOvr>
  <p:transition spd="slow">
    <p:zo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8F153F9-CC8D-4660-D481-CACD2F6FDB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1796" y="100298"/>
            <a:ext cx="6720408" cy="66574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zo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l="20181" t="17090" r="17969" b="12109"/>
          <a:stretch>
            <a:fillRect/>
          </a:stretch>
        </p:blipFill>
        <p:spPr bwMode="auto">
          <a:xfrm>
            <a:off x="179512" y="1124744"/>
            <a:ext cx="4292526" cy="393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l="26042" t="16277" r="23828" b="12109"/>
          <a:stretch>
            <a:fillRect/>
          </a:stretch>
        </p:blipFill>
        <p:spPr bwMode="auto">
          <a:xfrm>
            <a:off x="4716016" y="764704"/>
            <a:ext cx="4199505" cy="479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6"/>
          <p:cNvSpPr>
            <a:spLocks noGrp="1" noChangeArrowheads="1"/>
          </p:cNvSpPr>
          <p:nvPr>
            <p:ph type="body" sz="half" idx="4294967295"/>
          </p:nvPr>
        </p:nvSpPr>
        <p:spPr>
          <a:xfrm>
            <a:off x="0" y="357188"/>
            <a:ext cx="6012160" cy="5505450"/>
          </a:xfrm>
        </p:spPr>
        <p:txBody>
          <a:bodyPr/>
          <a:lstStyle/>
          <a:p>
            <a:pPr eaLnBrk="1" hangingPunct="1">
              <a:lnSpc>
                <a:spcPct val="80000"/>
              </a:lnSpc>
              <a:buFontTx/>
              <a:buNone/>
            </a:pPr>
            <a:r>
              <a:rPr lang="en-GB" altLang="en-US" sz="2800" b="1" dirty="0">
                <a:effectLst>
                  <a:outerShdw blurRad="38100" dist="38100" dir="2700000" algn="tl">
                    <a:srgbClr val="C0C0C0"/>
                  </a:outerShdw>
                </a:effectLst>
                <a:latin typeface="Cambria" panose="02040503050406030204" pitchFamily="18" charset="0"/>
              </a:rPr>
              <a:t>B</a:t>
            </a:r>
            <a:r>
              <a:rPr lang="sr-Latn-CS" altLang="en-US" sz="2800" b="1" dirty="0">
                <a:effectLst>
                  <a:outerShdw blurRad="38100" dist="38100" dir="2700000" algn="tl">
                    <a:srgbClr val="C0C0C0"/>
                  </a:outerShdw>
                </a:effectLst>
              </a:rPr>
              <a:t>) </a:t>
            </a:r>
            <a:r>
              <a:rPr lang="en-GB" altLang="en-US" sz="2000" b="1" dirty="0">
                <a:latin typeface="Cambria" panose="02040503050406030204" pitchFamily="18" charset="0"/>
              </a:rPr>
              <a:t>Dorsal group </a:t>
            </a:r>
            <a:r>
              <a:rPr lang="sr-Latn-CS" altLang="en-US" sz="2400" b="1" dirty="0"/>
              <a:t>– mm. </a:t>
            </a:r>
            <a:r>
              <a:rPr lang="en-GB" altLang="en-US" sz="2400" b="1" dirty="0"/>
              <a:t>d</a:t>
            </a:r>
            <a:r>
              <a:rPr lang="sr-Latn-CS" altLang="en-US" sz="2400" b="1" dirty="0" err="1"/>
              <a:t>orsi</a:t>
            </a:r>
            <a:r>
              <a:rPr lang="en-GB" altLang="en-US" sz="2400" b="1" dirty="0"/>
              <a:t> (Back muscles)</a:t>
            </a:r>
            <a:endParaRPr lang="sr-Latn-CS" altLang="en-US" sz="2400" b="1" dirty="0"/>
          </a:p>
          <a:p>
            <a:pPr eaLnBrk="1" hangingPunct="1">
              <a:lnSpc>
                <a:spcPct val="90000"/>
              </a:lnSpc>
              <a:buFontTx/>
              <a:buNone/>
              <a:defRPr/>
            </a:pPr>
            <a:endParaRPr lang="sr-Latn-CS" altLang="en-US" sz="2800" b="1" dirty="0">
              <a:solidFill>
                <a:srgbClr val="990000"/>
              </a:solidFill>
              <a:effectLst>
                <a:outerShdw blurRad="38100" dist="38100" dir="2700000" algn="tl">
                  <a:srgbClr val="C0C0C0"/>
                </a:outerShdw>
              </a:effectLst>
            </a:endParaRPr>
          </a:p>
          <a:p>
            <a:pPr eaLnBrk="1" hangingPunct="1">
              <a:lnSpc>
                <a:spcPct val="90000"/>
              </a:lnSpc>
              <a:buFontTx/>
              <a:buNone/>
              <a:defRPr/>
            </a:pPr>
            <a:r>
              <a:rPr lang="en-GB" altLang="en-US" sz="2400" b="1" dirty="0">
                <a:solidFill>
                  <a:srgbClr val="800000"/>
                </a:solidFill>
                <a:effectLst>
                  <a:outerShdw blurRad="38100" dist="38100" dir="2700000" algn="tl">
                    <a:srgbClr val="C0C0C0"/>
                  </a:outerShdw>
                </a:effectLst>
              </a:rPr>
              <a:t>Superficial group</a:t>
            </a:r>
            <a:r>
              <a:rPr lang="sr-Latn-CS" altLang="en-US" sz="2800" b="1" dirty="0">
                <a:solidFill>
                  <a:srgbClr val="800000"/>
                </a:solidFill>
                <a:effectLst>
                  <a:outerShdw blurRad="38100" dist="38100" dir="2700000" algn="tl">
                    <a:srgbClr val="C0C0C0"/>
                  </a:outerShdw>
                </a:effectLst>
              </a:rPr>
              <a:t>:</a:t>
            </a:r>
          </a:p>
          <a:p>
            <a:pPr eaLnBrk="1" hangingPunct="1">
              <a:lnSpc>
                <a:spcPct val="90000"/>
              </a:lnSpc>
              <a:buFontTx/>
              <a:buNone/>
              <a:defRPr/>
            </a:pPr>
            <a:r>
              <a:rPr lang="sr-Latn-CS" altLang="en-US" sz="2800" i="1" dirty="0">
                <a:solidFill>
                  <a:srgbClr val="CC3300"/>
                </a:solidFill>
              </a:rPr>
              <a:t>     </a:t>
            </a:r>
            <a:r>
              <a:rPr lang="sr-Latn-CS" altLang="en-US" sz="2800" i="1" dirty="0"/>
              <a:t>m. </a:t>
            </a:r>
            <a:r>
              <a:rPr lang="sr-Latn-CS" altLang="en-US" sz="2800" i="1" dirty="0" err="1"/>
              <a:t>trapezius</a:t>
            </a:r>
            <a:endParaRPr lang="sr-Latn-CS" altLang="en-US" sz="2800" i="1" dirty="0"/>
          </a:p>
          <a:p>
            <a:pPr eaLnBrk="1" hangingPunct="1">
              <a:lnSpc>
                <a:spcPct val="90000"/>
              </a:lnSpc>
              <a:buFontTx/>
              <a:buNone/>
              <a:defRPr/>
            </a:pPr>
            <a:r>
              <a:rPr lang="sr-Latn-CS" altLang="en-US" sz="2800" i="1" dirty="0"/>
              <a:t>     m. </a:t>
            </a:r>
            <a:r>
              <a:rPr lang="sr-Latn-CS" altLang="en-US" sz="2800" i="1" dirty="0" err="1"/>
              <a:t>latisimus</a:t>
            </a:r>
            <a:r>
              <a:rPr lang="sr-Latn-CS" altLang="en-US" sz="2800" i="1" dirty="0"/>
              <a:t> </a:t>
            </a:r>
            <a:r>
              <a:rPr lang="sr-Latn-CS" altLang="en-US" sz="2800" i="1" dirty="0" err="1"/>
              <a:t>dorsi</a:t>
            </a:r>
            <a:endParaRPr lang="sr-Latn-CS" altLang="en-US" sz="2800" i="1" dirty="0"/>
          </a:p>
          <a:p>
            <a:pPr eaLnBrk="1" hangingPunct="1">
              <a:lnSpc>
                <a:spcPct val="90000"/>
              </a:lnSpc>
              <a:buFontTx/>
              <a:buNone/>
              <a:defRPr/>
            </a:pPr>
            <a:endParaRPr lang="sr-Latn-CS" altLang="en-US" sz="2800" i="1" dirty="0"/>
          </a:p>
          <a:p>
            <a:pPr eaLnBrk="1" hangingPunct="1">
              <a:lnSpc>
                <a:spcPct val="90000"/>
              </a:lnSpc>
              <a:buFontTx/>
              <a:buNone/>
              <a:defRPr/>
            </a:pPr>
            <a:r>
              <a:rPr lang="sr-Latn-CS" altLang="en-US" sz="2800" i="1" dirty="0"/>
              <a:t>     m. </a:t>
            </a:r>
            <a:r>
              <a:rPr lang="sr-Latn-CS" altLang="en-US" sz="2800" i="1" dirty="0" err="1"/>
              <a:t>rhomboideus</a:t>
            </a:r>
            <a:endParaRPr lang="sr-Latn-CS" altLang="en-US" sz="2800" i="1" dirty="0"/>
          </a:p>
          <a:p>
            <a:pPr eaLnBrk="1" hangingPunct="1">
              <a:lnSpc>
                <a:spcPct val="90000"/>
              </a:lnSpc>
              <a:buFontTx/>
              <a:buNone/>
              <a:defRPr/>
            </a:pPr>
            <a:r>
              <a:rPr lang="sr-Latn-CS" altLang="en-US" sz="2800" i="1" dirty="0"/>
              <a:t>     m. </a:t>
            </a:r>
            <a:r>
              <a:rPr lang="sr-Latn-CS" altLang="en-US" sz="2800" i="1" dirty="0" err="1"/>
              <a:t>levator</a:t>
            </a:r>
            <a:r>
              <a:rPr lang="sr-Latn-CS" altLang="en-US" sz="2800" i="1" dirty="0"/>
              <a:t> </a:t>
            </a:r>
            <a:r>
              <a:rPr lang="sr-Latn-CS" altLang="en-US" sz="2800" i="1" dirty="0" err="1"/>
              <a:t>scapulae</a:t>
            </a:r>
            <a:endParaRPr lang="sr-Latn-CS" altLang="en-US" sz="2800" i="1" dirty="0"/>
          </a:p>
          <a:p>
            <a:pPr eaLnBrk="1" hangingPunct="1">
              <a:lnSpc>
                <a:spcPct val="90000"/>
              </a:lnSpc>
              <a:buFontTx/>
              <a:buNone/>
              <a:defRPr/>
            </a:pPr>
            <a:r>
              <a:rPr lang="sr-Latn-CS" altLang="en-US" sz="2800" i="1" dirty="0"/>
              <a:t>     </a:t>
            </a:r>
          </a:p>
          <a:p>
            <a:pPr eaLnBrk="1" hangingPunct="1">
              <a:lnSpc>
                <a:spcPct val="90000"/>
              </a:lnSpc>
              <a:buFontTx/>
              <a:buNone/>
              <a:defRPr/>
            </a:pPr>
            <a:r>
              <a:rPr lang="sr-Latn-CS" altLang="en-US" sz="2800" i="1" dirty="0"/>
              <a:t>  m. </a:t>
            </a:r>
            <a:r>
              <a:rPr lang="sr-Latn-CS" altLang="en-US" sz="2800" i="1" dirty="0" err="1"/>
              <a:t>serratus</a:t>
            </a:r>
            <a:r>
              <a:rPr lang="sr-Latn-CS" altLang="en-US" sz="2800" i="1" dirty="0"/>
              <a:t> </a:t>
            </a:r>
            <a:r>
              <a:rPr lang="sr-Latn-CS" altLang="en-US" sz="2800" i="1" dirty="0" err="1"/>
              <a:t>posterior</a:t>
            </a:r>
            <a:r>
              <a:rPr lang="sr-Latn-CS" altLang="en-US" sz="2800" i="1" dirty="0"/>
              <a:t> </a:t>
            </a:r>
            <a:r>
              <a:rPr lang="sr-Latn-CS" altLang="en-US" sz="2800" i="1" dirty="0" err="1"/>
              <a:t>superior</a:t>
            </a:r>
            <a:endParaRPr lang="sr-Latn-CS" altLang="en-US" sz="2800" i="1" dirty="0"/>
          </a:p>
          <a:p>
            <a:pPr eaLnBrk="1" hangingPunct="1">
              <a:lnSpc>
                <a:spcPct val="90000"/>
              </a:lnSpc>
              <a:buFontTx/>
              <a:buNone/>
              <a:defRPr/>
            </a:pPr>
            <a:r>
              <a:rPr lang="sr-Latn-CS" altLang="en-US" sz="2800" i="1" dirty="0"/>
              <a:t>  m. </a:t>
            </a:r>
            <a:r>
              <a:rPr lang="sr-Latn-CS" altLang="en-US" sz="2800" i="1" dirty="0" err="1"/>
              <a:t>serratus</a:t>
            </a:r>
            <a:r>
              <a:rPr lang="sr-Latn-CS" altLang="en-US" sz="2800" i="1" dirty="0"/>
              <a:t> </a:t>
            </a:r>
            <a:r>
              <a:rPr lang="sr-Latn-CS" altLang="en-US" sz="2800" i="1" dirty="0" err="1"/>
              <a:t>posterior</a:t>
            </a:r>
            <a:r>
              <a:rPr lang="sr-Latn-CS" altLang="en-US" sz="2800" i="1" dirty="0"/>
              <a:t> </a:t>
            </a:r>
            <a:r>
              <a:rPr lang="sr-Latn-CS" altLang="en-US" sz="2800" i="1" dirty="0" err="1"/>
              <a:t>inferior</a:t>
            </a:r>
            <a:endParaRPr lang="sr-Latn-CS" altLang="en-US" sz="2800" i="1" dirty="0"/>
          </a:p>
          <a:p>
            <a:pPr eaLnBrk="1" hangingPunct="1">
              <a:lnSpc>
                <a:spcPct val="90000"/>
              </a:lnSpc>
              <a:buFontTx/>
              <a:buNone/>
              <a:defRPr/>
            </a:pPr>
            <a:endParaRPr lang="sr-Latn-CS" altLang="en-US" sz="2800" i="1" dirty="0">
              <a:solidFill>
                <a:srgbClr val="CC3300"/>
              </a:solidFill>
              <a:effectLst>
                <a:outerShdw blurRad="38100" dist="38100" dir="2700000" algn="tl">
                  <a:srgbClr val="C0C0C0"/>
                </a:outerShdw>
              </a:effectLst>
            </a:endParaRPr>
          </a:p>
          <a:p>
            <a:pPr eaLnBrk="1" hangingPunct="1">
              <a:lnSpc>
                <a:spcPct val="90000"/>
              </a:lnSpc>
              <a:buFontTx/>
              <a:buNone/>
              <a:defRPr/>
            </a:pPr>
            <a:endParaRPr lang="en-US" altLang="en-US" sz="2800" dirty="0"/>
          </a:p>
        </p:txBody>
      </p:sp>
      <p:pic>
        <p:nvPicPr>
          <p:cNvPr id="6656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8613" y="781050"/>
            <a:ext cx="4767262"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body" sz="half" idx="4294967295"/>
          </p:nvPr>
        </p:nvSpPr>
        <p:spPr>
          <a:xfrm>
            <a:off x="109537" y="0"/>
            <a:ext cx="9034463" cy="6858000"/>
          </a:xfrm>
        </p:spPr>
        <p:txBody>
          <a:bodyPr/>
          <a:lstStyle/>
          <a:p>
            <a:pPr eaLnBrk="1" hangingPunct="1">
              <a:buNone/>
              <a:defRPr/>
            </a:pPr>
            <a:endParaRPr lang="en-GB" sz="2000" dirty="0"/>
          </a:p>
          <a:p>
            <a:pPr eaLnBrk="1" hangingPunct="1">
              <a:buFontTx/>
              <a:buChar char="-"/>
              <a:defRPr/>
            </a:pPr>
            <a:r>
              <a:rPr lang="en-GB" sz="2000" dirty="0"/>
              <a:t>Just as the size of the thoracic cavity (or its contents) is often overestimated, its inferior extent (corresponding to the boundary between the thoracic and abdominal cavities) is often incorrectly estimated because of the discrepancy between the inferior thoracic aperture and the location of the diaphragm (floor of the thoracic cavity) in living persons. </a:t>
            </a:r>
          </a:p>
          <a:p>
            <a:pPr eaLnBrk="1" hangingPunct="1">
              <a:buFontTx/>
              <a:buChar char="-"/>
              <a:defRPr/>
            </a:pPr>
            <a:r>
              <a:rPr lang="en-GB" sz="2000" dirty="0"/>
              <a:t>Although the diaphragm takes origin from the structures that make up the inferior thoracic aperture, the domes of the diaphragm rise as high as the level of the 4th intercostal space, and abdominal viscera, including the liver, spleen, and stomach, lie superior to the plane of the inferior thoracic aperture, within the thoracic wall</a:t>
            </a:r>
          </a:p>
          <a:p>
            <a:pPr eaLnBrk="1" hangingPunct="1">
              <a:buFontTx/>
              <a:buNone/>
              <a:defRPr/>
            </a:pPr>
            <a:endParaRPr lang="en-GB" sz="2000" dirty="0"/>
          </a:p>
          <a:p>
            <a:pPr eaLnBrk="1" hangingPunct="1">
              <a:buFontTx/>
              <a:buNone/>
              <a:defRPr/>
            </a:pPr>
            <a:endParaRPr lang="en-GB" sz="2000" dirty="0"/>
          </a:p>
          <a:p>
            <a:pPr eaLnBrk="1" hangingPunct="1">
              <a:buFontTx/>
              <a:buNone/>
              <a:defRPr/>
            </a:pPr>
            <a:endParaRPr lang="en-GB" sz="2000" dirty="0"/>
          </a:p>
          <a:p>
            <a:pPr eaLnBrk="1" hangingPunct="1">
              <a:buFontTx/>
              <a:buNone/>
              <a:defRPr/>
            </a:pPr>
            <a:endParaRPr lang="en-GB" sz="2000" dirty="0"/>
          </a:p>
          <a:p>
            <a:pPr eaLnBrk="1" hangingPunct="1">
              <a:buFontTx/>
              <a:buNone/>
              <a:defRPr/>
            </a:pPr>
            <a:endParaRPr lang="en-GB" sz="2000" dirty="0"/>
          </a:p>
          <a:p>
            <a:pPr eaLnBrk="1" hangingPunct="1">
              <a:buFontTx/>
              <a:buNone/>
              <a:defRPr/>
            </a:pPr>
            <a:endParaRPr lang="en-GB" sz="2000" dirty="0"/>
          </a:p>
          <a:p>
            <a:pPr eaLnBrk="1" hangingPunct="1">
              <a:buFontTx/>
              <a:buNone/>
              <a:defRPr/>
            </a:pPr>
            <a:endParaRPr lang="en-GB" sz="2000" dirty="0"/>
          </a:p>
          <a:p>
            <a:pPr eaLnBrk="1" hangingPunct="1">
              <a:buFontTx/>
              <a:buNone/>
              <a:defRPr/>
            </a:pPr>
            <a:endParaRPr lang="en-GB" sz="2000" dirty="0"/>
          </a:p>
          <a:p>
            <a:pPr algn="ctr" eaLnBrk="1" hangingPunct="1">
              <a:buFontTx/>
              <a:buNone/>
              <a:defRPr/>
            </a:pPr>
            <a:r>
              <a:rPr lang="en-GB" sz="2000" dirty="0"/>
              <a:t> - The red dotted line indicates the position of the diaphragm, which separates the thoracic and</a:t>
            </a:r>
          </a:p>
          <a:p>
            <a:pPr algn="ctr" eaLnBrk="1" hangingPunct="1">
              <a:buFontTx/>
              <a:buNone/>
              <a:defRPr/>
            </a:pPr>
            <a:r>
              <a:rPr lang="en-GB" sz="2000" dirty="0"/>
              <a:t>   abdominal cavities.-</a:t>
            </a:r>
            <a:endParaRPr lang="en-US" altLang="en-US" sz="2000" b="1" i="1" dirty="0">
              <a:solidFill>
                <a:srgbClr val="CC33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111F938D-E9B3-DEA6-B39C-E8084525AB46}"/>
              </a:ext>
            </a:extLst>
          </p:cNvPr>
          <p:cNvPicPr>
            <a:picLocks noChangeAspect="1"/>
          </p:cNvPicPr>
          <p:nvPr/>
        </p:nvPicPr>
        <p:blipFill rotWithShape="1">
          <a:blip r:embed="rId3"/>
          <a:srcRect r="18801" b="50000"/>
          <a:stretch/>
        </p:blipFill>
        <p:spPr>
          <a:xfrm>
            <a:off x="395536" y="2931408"/>
            <a:ext cx="3935538" cy="2968247"/>
          </a:xfrm>
          <a:prstGeom prst="rect">
            <a:avLst/>
          </a:prstGeom>
        </p:spPr>
      </p:pic>
      <p:pic>
        <p:nvPicPr>
          <p:cNvPr id="5" name="Picture 4">
            <a:extLst>
              <a:ext uri="{FF2B5EF4-FFF2-40B4-BE49-F238E27FC236}">
                <a16:creationId xmlns:a16="http://schemas.microsoft.com/office/drawing/2014/main" id="{017B7ED0-C889-AF5C-E50C-710F3B9CADE1}"/>
              </a:ext>
            </a:extLst>
          </p:cNvPr>
          <p:cNvPicPr>
            <a:picLocks noChangeAspect="1"/>
          </p:cNvPicPr>
          <p:nvPr/>
        </p:nvPicPr>
        <p:blipFill rotWithShape="1">
          <a:blip r:embed="rId3"/>
          <a:srcRect l="32171" t="50000"/>
          <a:stretch/>
        </p:blipFill>
        <p:spPr>
          <a:xfrm>
            <a:off x="5652120" y="2924944"/>
            <a:ext cx="3287466" cy="2968247"/>
          </a:xfrm>
          <a:prstGeom prst="rect">
            <a:avLst/>
          </a:prstGeom>
        </p:spPr>
      </p:pic>
    </p:spTree>
    <p:custDataLst>
      <p:tags r:id="rId1"/>
    </p:custDataLst>
    <p:extLst>
      <p:ext uri="{BB962C8B-B14F-4D97-AF65-F5344CB8AC3E}">
        <p14:creationId xmlns:p14="http://schemas.microsoft.com/office/powerpoint/2010/main" val="4152056614"/>
      </p:ext>
    </p:extLst>
  </p:cSld>
  <p:clrMapOvr>
    <a:masterClrMapping/>
  </p:clrMapOvr>
  <p:transition spd="slow">
    <p:zo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idx="4294967295"/>
          </p:nvPr>
        </p:nvSpPr>
        <p:spPr>
          <a:xfrm>
            <a:off x="4394721" y="248261"/>
            <a:ext cx="4537075" cy="561975"/>
          </a:xfrm>
        </p:spPr>
        <p:txBody>
          <a:bodyPr/>
          <a:lstStyle/>
          <a:p>
            <a:pPr eaLnBrk="1" hangingPunct="1">
              <a:defRPr/>
            </a:pPr>
            <a:r>
              <a:rPr lang="en-GB" altLang="en-US" sz="2500" b="1" dirty="0">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 </a:t>
            </a:r>
            <a:r>
              <a:rPr lang="en-GB" altLang="en-US" sz="2500" b="1" dirty="0" err="1">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serratus</a:t>
            </a:r>
            <a:r>
              <a:rPr lang="en-GB" altLang="en-US" sz="2500" b="1" dirty="0">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posterior superior</a:t>
            </a:r>
            <a:endParaRPr lang="en-US" altLang="en-US" sz="2500" b="1" dirty="0">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4275" name="Rectangle 5"/>
          <p:cNvSpPr>
            <a:spLocks noGrp="1" noChangeArrowheads="1"/>
          </p:cNvSpPr>
          <p:nvPr>
            <p:ph type="body" sz="half" idx="4294967295"/>
          </p:nvPr>
        </p:nvSpPr>
        <p:spPr>
          <a:xfrm>
            <a:off x="74860" y="500063"/>
            <a:ext cx="4929188" cy="5218112"/>
          </a:xfrm>
        </p:spPr>
        <p:txBody>
          <a:bodyPr/>
          <a:lstStyle/>
          <a:p>
            <a:pPr eaLnBrk="1" hangingPunct="1">
              <a:buFontTx/>
              <a:buNone/>
              <a:defRPr/>
            </a:pPr>
            <a:r>
              <a:rPr lang="en-GB" altLang="en-US" sz="2000" i="1" dirty="0">
                <a:effectLst>
                  <a:outerShdw blurRad="38100" dist="38100" dir="2700000" algn="tl">
                    <a:srgbClr val="C0C0C0"/>
                  </a:outerShdw>
                </a:effectLst>
                <a:latin typeface="Cambria" panose="02040503050406030204" pitchFamily="18" charset="0"/>
              </a:rPr>
              <a:t>Attachment</a:t>
            </a:r>
            <a:r>
              <a:rPr lang="sr-Latn-CS" altLang="en-US" sz="2000" i="1" dirty="0">
                <a:effectLst>
                  <a:outerShdw blurRad="38100" dist="38100" dir="2700000" algn="tl">
                    <a:srgbClr val="C0C0C0"/>
                  </a:outerShdw>
                </a:effectLst>
              </a:rPr>
              <a:t>:</a:t>
            </a:r>
          </a:p>
          <a:p>
            <a:pPr eaLnBrk="1" hangingPunct="1">
              <a:buFontTx/>
              <a:buNone/>
              <a:defRPr/>
            </a:pPr>
            <a:r>
              <a:rPr lang="en-GB" altLang="en-US" sz="2400" b="1" i="1" dirty="0">
                <a:effectLst>
                  <a:outerShdw blurRad="38100" dist="38100" dir="2700000" algn="tl">
                    <a:srgbClr val="C0C0C0"/>
                  </a:outerShdw>
                </a:effectLst>
              </a:rPr>
              <a:t>- </a:t>
            </a:r>
            <a:r>
              <a:rPr lang="sr-Latn-CS" altLang="en-US" sz="2400" b="1" i="1" dirty="0" err="1">
                <a:effectLst>
                  <a:outerShdw blurRad="38100" dist="38100" dir="2700000" algn="tl">
                    <a:srgbClr val="C0C0C0"/>
                  </a:outerShdw>
                </a:effectLst>
              </a:rPr>
              <a:t>processus</a:t>
            </a:r>
            <a:r>
              <a:rPr lang="sr-Latn-CS" altLang="en-US" sz="2400" b="1" i="1" dirty="0">
                <a:effectLst>
                  <a:outerShdw blurRad="38100" dist="38100" dir="2700000" algn="tl">
                    <a:srgbClr val="C0C0C0"/>
                  </a:outerShdw>
                </a:effectLst>
              </a:rPr>
              <a:t> </a:t>
            </a:r>
            <a:r>
              <a:rPr lang="en-GB" altLang="en-US" sz="2400" b="1" i="1" dirty="0" err="1">
                <a:effectLst>
                  <a:outerShdw blurRad="38100" dist="38100" dir="2700000" algn="tl">
                    <a:srgbClr val="C0C0C0"/>
                  </a:outerShdw>
                </a:effectLst>
              </a:rPr>
              <a:t>spinosus</a:t>
            </a:r>
            <a:r>
              <a:rPr lang="en-GB" altLang="en-US" sz="2400" b="1" i="1" dirty="0">
                <a:effectLst>
                  <a:outerShdw blurRad="38100" dist="38100" dir="2700000" algn="tl">
                    <a:srgbClr val="C0C0C0"/>
                  </a:outerShdw>
                </a:effectLst>
              </a:rPr>
              <a:t> </a:t>
            </a:r>
            <a:r>
              <a:rPr lang="sr-Latn-CS" altLang="en-US" sz="2400" b="1" i="1" dirty="0">
                <a:effectLst>
                  <a:outerShdw blurRad="38100" dist="38100" dir="2700000" algn="tl">
                    <a:srgbClr val="C0C0C0"/>
                  </a:outerShdw>
                </a:effectLst>
              </a:rPr>
              <a:t>C7, T</a:t>
            </a:r>
            <a:r>
              <a:rPr lang="en-GB" altLang="en-US" sz="2400" b="1" i="1" dirty="0">
                <a:effectLst>
                  <a:outerShdw blurRad="38100" dist="38100" dir="2700000" algn="tl">
                    <a:srgbClr val="C0C0C0"/>
                  </a:outerShdw>
                </a:effectLst>
              </a:rPr>
              <a:t>h</a:t>
            </a:r>
            <a:r>
              <a:rPr lang="sr-Latn-CS" altLang="en-US" sz="2400" b="1" i="1" dirty="0">
                <a:effectLst>
                  <a:outerShdw blurRad="38100" dist="38100" dir="2700000" algn="tl">
                    <a:srgbClr val="C0C0C0"/>
                  </a:outerShdw>
                </a:effectLst>
              </a:rPr>
              <a:t>1 – T</a:t>
            </a:r>
            <a:r>
              <a:rPr lang="en-GB" altLang="en-US" sz="2400" b="1" i="1" dirty="0">
                <a:effectLst>
                  <a:outerShdw blurRad="38100" dist="38100" dir="2700000" algn="tl">
                    <a:srgbClr val="C0C0C0"/>
                  </a:outerShdw>
                </a:effectLst>
              </a:rPr>
              <a:t>h3</a:t>
            </a:r>
            <a:endParaRPr lang="sr-Latn-CS" altLang="en-US" sz="2400" b="1" i="1" dirty="0">
              <a:effectLst>
                <a:outerShdw blurRad="38100" dist="38100" dir="2700000" algn="tl">
                  <a:srgbClr val="C0C0C0"/>
                </a:outerShdw>
              </a:effectLst>
            </a:endParaRPr>
          </a:p>
          <a:p>
            <a:pPr eaLnBrk="1" hangingPunct="1">
              <a:buFontTx/>
              <a:buNone/>
              <a:defRPr/>
            </a:pPr>
            <a:endParaRPr lang="sr-Latn-CS" altLang="en-US" sz="2000" i="1" dirty="0">
              <a:effectLst>
                <a:outerShdw blurRad="38100" dist="38100" dir="2700000" algn="tl">
                  <a:srgbClr val="C0C0C0"/>
                </a:outerShdw>
              </a:effectLst>
            </a:endParaRPr>
          </a:p>
          <a:p>
            <a:pPr eaLnBrk="1" hangingPunct="1">
              <a:buFontTx/>
              <a:buNone/>
              <a:defRPr/>
            </a:pPr>
            <a:r>
              <a:rPr lang="en-GB" altLang="en-US" sz="2400" b="1" i="1" dirty="0">
                <a:effectLst>
                  <a:outerShdw blurRad="38100" dist="38100" dir="2700000" algn="tl">
                    <a:srgbClr val="C0C0C0"/>
                  </a:outerShdw>
                </a:effectLst>
              </a:rPr>
              <a:t>- superior border of ribs 2</a:t>
            </a:r>
            <a:r>
              <a:rPr lang="en-GB" altLang="en-US" sz="2400" b="1" i="1" baseline="30000" dirty="0">
                <a:effectLst>
                  <a:outerShdw blurRad="38100" dist="38100" dir="2700000" algn="tl">
                    <a:srgbClr val="C0C0C0"/>
                  </a:outerShdw>
                </a:effectLst>
              </a:rPr>
              <a:t>nd</a:t>
            </a:r>
            <a:r>
              <a:rPr lang="en-GB" altLang="en-US" sz="2400" b="1" i="1" dirty="0">
                <a:effectLst>
                  <a:outerShdw blurRad="38100" dist="38100" dir="2700000" algn="tl">
                    <a:srgbClr val="C0C0C0"/>
                  </a:outerShdw>
                </a:effectLst>
              </a:rPr>
              <a:t> – 4</a:t>
            </a:r>
            <a:r>
              <a:rPr lang="en-GB" altLang="en-US" sz="2400" b="1" i="1" baseline="30000" dirty="0">
                <a:effectLst>
                  <a:outerShdw blurRad="38100" dist="38100" dir="2700000" algn="tl">
                    <a:srgbClr val="C0C0C0"/>
                  </a:outerShdw>
                </a:effectLst>
              </a:rPr>
              <a:t>th</a:t>
            </a:r>
            <a:r>
              <a:rPr lang="en-GB" altLang="en-US" sz="2400" b="1" i="1" dirty="0">
                <a:effectLst>
                  <a:outerShdw blurRad="38100" dist="38100" dir="2700000" algn="tl">
                    <a:srgbClr val="C0C0C0"/>
                  </a:outerShdw>
                </a:effectLst>
              </a:rPr>
              <a:t> </a:t>
            </a:r>
            <a:endParaRPr lang="en-US" altLang="en-US" sz="2400" b="1" i="1" dirty="0">
              <a:effectLst>
                <a:outerShdw blurRad="38100" dist="38100" dir="2700000" algn="tl">
                  <a:srgbClr val="C0C0C0"/>
                </a:outerShdw>
              </a:effectLst>
            </a:endParaRPr>
          </a:p>
          <a:p>
            <a:pPr eaLnBrk="1" hangingPunct="1">
              <a:buFontTx/>
              <a:buNone/>
              <a:defRPr/>
            </a:pPr>
            <a:r>
              <a:rPr lang="en-GB" altLang="en-US" sz="2400" b="1" i="1" dirty="0">
                <a:effectLst>
                  <a:outerShdw blurRad="38100" dist="38100" dir="2700000" algn="tl">
                    <a:srgbClr val="C0C0C0"/>
                  </a:outerShdw>
                </a:effectLst>
              </a:rPr>
              <a:t>  lateral to costal tubercle</a:t>
            </a:r>
            <a:endParaRPr lang="sr-Latn-CS" altLang="en-US" sz="2400" b="1" i="1" dirty="0">
              <a:effectLst>
                <a:outerShdw blurRad="38100" dist="38100" dir="2700000" algn="tl">
                  <a:srgbClr val="C0C0C0"/>
                </a:outerShdw>
              </a:effectLst>
            </a:endParaRPr>
          </a:p>
          <a:p>
            <a:pPr eaLnBrk="1" hangingPunct="1">
              <a:buFontTx/>
              <a:buNone/>
              <a:defRPr/>
            </a:pPr>
            <a:endParaRPr lang="sr-Latn-CS" altLang="en-US" sz="2000" b="1" dirty="0">
              <a:effectLst>
                <a:outerShdw blurRad="38100" dist="38100" dir="2700000" algn="tl">
                  <a:srgbClr val="C0C0C0"/>
                </a:outerShdw>
              </a:effectLst>
            </a:endParaRPr>
          </a:p>
          <a:p>
            <a:pPr eaLnBrk="1" hangingPunct="1">
              <a:buFontTx/>
              <a:buNone/>
              <a:defRPr/>
            </a:pPr>
            <a:r>
              <a:rPr lang="en-GB" altLang="en-US" sz="2000" dirty="0">
                <a:effectLst>
                  <a:outerShdw blurRad="38100" dist="38100" dir="2700000" algn="tl">
                    <a:srgbClr val="C0C0C0"/>
                  </a:outerShdw>
                </a:effectLst>
                <a:latin typeface="Cambria" panose="02040503050406030204" pitchFamily="18" charset="0"/>
              </a:rPr>
              <a:t>Innervation</a:t>
            </a:r>
            <a:r>
              <a:rPr lang="sr-Latn-CS" altLang="en-US" sz="2000" dirty="0">
                <a:effectLst>
                  <a:outerShdw blurRad="38100" dist="38100" dir="2700000" algn="tl">
                    <a:srgbClr val="C0C0C0"/>
                  </a:outerShdw>
                </a:effectLst>
              </a:rPr>
              <a:t>:</a:t>
            </a:r>
            <a:endParaRPr lang="en-GB" altLang="en-US" sz="2000" dirty="0">
              <a:effectLst>
                <a:outerShdw blurRad="38100" dist="38100" dir="2700000" algn="tl">
                  <a:srgbClr val="C0C0C0"/>
                </a:outerShdw>
              </a:effectLst>
            </a:endParaRPr>
          </a:p>
          <a:p>
            <a:pPr eaLnBrk="1" hangingPunct="1">
              <a:buFontTx/>
              <a:buNone/>
              <a:defRPr/>
            </a:pPr>
            <a:r>
              <a:rPr lang="en-GB" altLang="en-US" sz="2200" dirty="0">
                <a:effectLst>
                  <a:outerShdw blurRad="38100" dist="38100" dir="2700000" algn="tl">
                    <a:srgbClr val="C0C0C0"/>
                  </a:outerShdw>
                </a:effectLst>
              </a:rPr>
              <a:t>n. </a:t>
            </a:r>
            <a:r>
              <a:rPr lang="en-GB" altLang="en-US" sz="2200" dirty="0" err="1">
                <a:effectLst>
                  <a:outerShdw blurRad="38100" dist="38100" dir="2700000" algn="tl">
                    <a:srgbClr val="C0C0C0"/>
                  </a:outerShdw>
                </a:effectLst>
              </a:rPr>
              <a:t>intercostalis</a:t>
            </a:r>
            <a:r>
              <a:rPr lang="en-GB" altLang="en-US" sz="2200" dirty="0">
                <a:effectLst>
                  <a:outerShdw blurRad="38100" dist="38100" dir="2700000" algn="tl">
                    <a:srgbClr val="C0C0C0"/>
                  </a:outerShdw>
                </a:effectLst>
              </a:rPr>
              <a:t> II - V</a:t>
            </a:r>
            <a:endParaRPr lang="sr-Latn-CS" altLang="en-US" sz="2200" dirty="0">
              <a:effectLst>
                <a:outerShdw blurRad="38100" dist="38100" dir="2700000" algn="tl">
                  <a:srgbClr val="C0C0C0"/>
                </a:outerShdw>
              </a:effectLst>
            </a:endParaRPr>
          </a:p>
          <a:p>
            <a:pPr eaLnBrk="1" hangingPunct="1">
              <a:buFontTx/>
              <a:buNone/>
              <a:defRPr/>
            </a:pPr>
            <a:endParaRPr lang="sr-Latn-CS" altLang="en-US" sz="2000" i="1" dirty="0">
              <a:effectLst>
                <a:outerShdw blurRad="38100" dist="38100" dir="2700000" algn="tl">
                  <a:srgbClr val="C0C0C0"/>
                </a:outerShdw>
              </a:effectLst>
            </a:endParaRPr>
          </a:p>
          <a:p>
            <a:pPr eaLnBrk="1" hangingPunct="1">
              <a:buFontTx/>
              <a:buNone/>
              <a:defRPr/>
            </a:pPr>
            <a:r>
              <a:rPr lang="en-GB" altLang="en-US" sz="2000" dirty="0">
                <a:effectLst>
                  <a:outerShdw blurRad="38100" dist="38100" dir="2700000" algn="tl">
                    <a:srgbClr val="C0C0C0"/>
                  </a:outerShdw>
                </a:effectLst>
                <a:latin typeface="Cambria" panose="02040503050406030204" pitchFamily="18" charset="0"/>
              </a:rPr>
              <a:t>Function</a:t>
            </a:r>
            <a:r>
              <a:rPr lang="sr-Latn-CS" altLang="en-US" sz="2000" dirty="0">
                <a:effectLst>
                  <a:outerShdw blurRad="38100" dist="38100" dir="2700000" algn="tl">
                    <a:srgbClr val="C0C0C0"/>
                  </a:outerShdw>
                </a:effectLst>
              </a:rPr>
              <a:t>:</a:t>
            </a:r>
          </a:p>
          <a:p>
            <a:pPr eaLnBrk="1" hangingPunct="1">
              <a:buFontTx/>
              <a:buNone/>
              <a:defRPr/>
            </a:pPr>
            <a:r>
              <a:rPr lang="en-GB" altLang="en-US" sz="2000" i="1" dirty="0">
                <a:effectLst>
                  <a:outerShdw blurRad="38100" dist="38100" dir="2700000" algn="tl">
                    <a:srgbClr val="C0C0C0"/>
                  </a:outerShdw>
                </a:effectLst>
                <a:latin typeface="Cambria" panose="02040503050406030204" pitchFamily="18" charset="0"/>
              </a:rPr>
              <a:t>Elevates the ribs during </a:t>
            </a:r>
            <a:r>
              <a:rPr lang="en-GB" altLang="en-US" sz="2000" i="1" dirty="0" err="1">
                <a:effectLst>
                  <a:outerShdw blurRad="38100" dist="38100" dir="2700000" algn="tl">
                    <a:srgbClr val="C0C0C0"/>
                  </a:outerShdw>
                </a:effectLst>
                <a:latin typeface="Cambria" panose="02040503050406030204" pitchFamily="18" charset="0"/>
              </a:rPr>
              <a:t>inspirium</a:t>
            </a:r>
            <a:endParaRPr lang="en-US" altLang="en-US" sz="2000" i="1" dirty="0">
              <a:effectLst>
                <a:outerShdw blurRad="38100" dist="38100" dir="2700000" algn="tl">
                  <a:srgbClr val="C0C0C0"/>
                </a:outerShdw>
              </a:effectLst>
            </a:endParaRPr>
          </a:p>
        </p:txBody>
      </p:sp>
      <p:pic>
        <p:nvPicPr>
          <p:cNvPr id="67588" name="Picture 7" descr="0034 mm respirat"/>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164013" y="908720"/>
            <a:ext cx="4979987" cy="3902075"/>
          </a:xfrm>
        </p:spPr>
      </p:pic>
      <p:sp>
        <p:nvSpPr>
          <p:cNvPr id="3" name="TextBox 2">
            <a:extLst>
              <a:ext uri="{FF2B5EF4-FFF2-40B4-BE49-F238E27FC236}">
                <a16:creationId xmlns:a16="http://schemas.microsoft.com/office/drawing/2014/main" id="{DE5F7C65-3131-2955-35BC-1A09FF6F8F6D}"/>
              </a:ext>
            </a:extLst>
          </p:cNvPr>
          <p:cNvSpPr txBox="1"/>
          <p:nvPr/>
        </p:nvSpPr>
        <p:spPr>
          <a:xfrm>
            <a:off x="251520" y="4941168"/>
            <a:ext cx="8064896" cy="830997"/>
          </a:xfrm>
          <a:prstGeom prst="rect">
            <a:avLst/>
          </a:prstGeom>
          <a:noFill/>
        </p:spPr>
        <p:txBody>
          <a:bodyPr wrap="square">
            <a:spAutoFit/>
          </a:bodyPr>
          <a:lstStyle/>
          <a:p>
            <a:r>
              <a:rPr lang="en-GB" sz="2400" dirty="0">
                <a:latin typeface="+mn-lt"/>
              </a:rPr>
              <a:t>- may have a proprioceptive function and has been implicated as a source of chronic pain in myofascial pain syndromes.</a:t>
            </a:r>
          </a:p>
        </p:txBody>
      </p:sp>
      <p:pic>
        <p:nvPicPr>
          <p:cNvPr id="4" name="Picture 3">
            <a:extLst>
              <a:ext uri="{FF2B5EF4-FFF2-40B4-BE49-F238E27FC236}">
                <a16:creationId xmlns:a16="http://schemas.microsoft.com/office/drawing/2014/main" id="{6DD35DE9-F4F6-08A0-924E-E644A1CBF063}"/>
              </a:ext>
            </a:extLst>
          </p:cNvPr>
          <p:cNvPicPr>
            <a:picLocks noChangeAspect="1"/>
          </p:cNvPicPr>
          <p:nvPr/>
        </p:nvPicPr>
        <p:blipFill rotWithShape="1">
          <a:blip r:embed="rId3"/>
          <a:srcRect t="3095" b="76853"/>
          <a:stretch/>
        </p:blipFill>
        <p:spPr>
          <a:xfrm>
            <a:off x="71499" y="5805264"/>
            <a:ext cx="9001001" cy="941819"/>
          </a:xfrm>
          <a:prstGeom prst="rect">
            <a:avLst/>
          </a:prstGeom>
        </p:spPr>
      </p:pic>
    </p:spTree>
  </p:cSld>
  <p:clrMapOvr>
    <a:masterClrMapping/>
  </p:clrMapOvr>
  <p:transition spd="slow">
    <p:zo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idx="4294967295"/>
          </p:nvPr>
        </p:nvSpPr>
        <p:spPr>
          <a:xfrm>
            <a:off x="4344372" y="245563"/>
            <a:ext cx="4537075" cy="561975"/>
          </a:xfrm>
        </p:spPr>
        <p:txBody>
          <a:bodyPr/>
          <a:lstStyle/>
          <a:p>
            <a:pPr eaLnBrk="1" hangingPunct="1">
              <a:defRPr/>
            </a:pPr>
            <a:r>
              <a:rPr lang="en-GB" altLang="en-US" sz="2500" b="1" dirty="0">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 </a:t>
            </a:r>
            <a:r>
              <a:rPr lang="en-GB" altLang="en-US" sz="2500" b="1" dirty="0" err="1">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serratus</a:t>
            </a:r>
            <a:r>
              <a:rPr lang="en-GB" altLang="en-US" sz="2500" b="1" dirty="0">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posterior inferior</a:t>
            </a:r>
            <a:endParaRPr lang="en-US" altLang="en-US" sz="2500" b="1" dirty="0">
              <a:solidFill>
                <a:srgbClr val="99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4275" name="Rectangle 5"/>
          <p:cNvSpPr>
            <a:spLocks noGrp="1" noChangeArrowheads="1"/>
          </p:cNvSpPr>
          <p:nvPr>
            <p:ph type="body" sz="half" idx="4294967295"/>
          </p:nvPr>
        </p:nvSpPr>
        <p:spPr>
          <a:xfrm>
            <a:off x="2852" y="474346"/>
            <a:ext cx="4929188" cy="5218112"/>
          </a:xfrm>
        </p:spPr>
        <p:txBody>
          <a:bodyPr/>
          <a:lstStyle/>
          <a:p>
            <a:pPr eaLnBrk="1" hangingPunct="1">
              <a:buFontTx/>
              <a:buNone/>
              <a:defRPr/>
            </a:pPr>
            <a:r>
              <a:rPr lang="en-GB" altLang="en-US" sz="2000" i="1" dirty="0">
                <a:effectLst>
                  <a:outerShdw blurRad="38100" dist="38100" dir="2700000" algn="tl">
                    <a:srgbClr val="C0C0C0"/>
                  </a:outerShdw>
                </a:effectLst>
                <a:latin typeface="Cambria" panose="02040503050406030204" pitchFamily="18" charset="0"/>
              </a:rPr>
              <a:t>Attachment</a:t>
            </a:r>
            <a:r>
              <a:rPr lang="sr-Latn-CS" altLang="en-US" sz="2000" i="1" dirty="0">
                <a:effectLst>
                  <a:outerShdw blurRad="38100" dist="38100" dir="2700000" algn="tl">
                    <a:srgbClr val="C0C0C0"/>
                  </a:outerShdw>
                </a:effectLst>
              </a:rPr>
              <a:t>:</a:t>
            </a:r>
          </a:p>
          <a:p>
            <a:pPr eaLnBrk="1" hangingPunct="1">
              <a:buFontTx/>
              <a:buNone/>
              <a:defRPr/>
            </a:pPr>
            <a:r>
              <a:rPr lang="en-GB" altLang="en-US" sz="2400" b="1" i="1" dirty="0">
                <a:effectLst>
                  <a:outerShdw blurRad="38100" dist="38100" dir="2700000" algn="tl">
                    <a:srgbClr val="C0C0C0"/>
                  </a:outerShdw>
                </a:effectLst>
              </a:rPr>
              <a:t>- </a:t>
            </a:r>
            <a:r>
              <a:rPr lang="sr-Latn-CS" altLang="en-US" sz="2400" b="1" i="1" dirty="0" err="1">
                <a:effectLst>
                  <a:outerShdw blurRad="38100" dist="38100" dir="2700000" algn="tl">
                    <a:srgbClr val="C0C0C0"/>
                  </a:outerShdw>
                </a:effectLst>
              </a:rPr>
              <a:t>processus</a:t>
            </a:r>
            <a:r>
              <a:rPr lang="sr-Latn-CS" altLang="en-US" sz="2400" b="1" i="1" dirty="0">
                <a:effectLst>
                  <a:outerShdw blurRad="38100" dist="38100" dir="2700000" algn="tl">
                    <a:srgbClr val="C0C0C0"/>
                  </a:outerShdw>
                </a:effectLst>
              </a:rPr>
              <a:t> </a:t>
            </a:r>
            <a:r>
              <a:rPr lang="en-GB" altLang="en-US" sz="2400" b="1" i="1" dirty="0" err="1">
                <a:effectLst>
                  <a:outerShdw blurRad="38100" dist="38100" dir="2700000" algn="tl">
                    <a:srgbClr val="C0C0C0"/>
                  </a:outerShdw>
                </a:effectLst>
              </a:rPr>
              <a:t>spinosus</a:t>
            </a:r>
            <a:r>
              <a:rPr lang="en-GB" altLang="en-US" sz="2400" b="1" i="1" dirty="0">
                <a:effectLst>
                  <a:outerShdw blurRad="38100" dist="38100" dir="2700000" algn="tl">
                    <a:srgbClr val="C0C0C0"/>
                  </a:outerShdw>
                </a:effectLst>
              </a:rPr>
              <a:t>  Th12-L2</a:t>
            </a:r>
            <a:endParaRPr lang="sr-Latn-CS" altLang="en-US" sz="2400" b="1" i="1" dirty="0">
              <a:effectLst>
                <a:outerShdw blurRad="38100" dist="38100" dir="2700000" algn="tl">
                  <a:srgbClr val="C0C0C0"/>
                </a:outerShdw>
              </a:effectLst>
            </a:endParaRPr>
          </a:p>
          <a:p>
            <a:pPr eaLnBrk="1" hangingPunct="1">
              <a:buFontTx/>
              <a:buNone/>
              <a:defRPr/>
            </a:pPr>
            <a:endParaRPr lang="sr-Latn-CS" altLang="en-US" sz="2000" i="1" dirty="0">
              <a:effectLst>
                <a:outerShdw blurRad="38100" dist="38100" dir="2700000" algn="tl">
                  <a:srgbClr val="C0C0C0"/>
                </a:outerShdw>
              </a:effectLst>
            </a:endParaRPr>
          </a:p>
          <a:p>
            <a:pPr eaLnBrk="1" hangingPunct="1">
              <a:buFontTx/>
              <a:buNone/>
              <a:defRPr/>
            </a:pPr>
            <a:r>
              <a:rPr lang="en-GB" altLang="en-US" sz="2400" b="1" i="1" dirty="0">
                <a:effectLst>
                  <a:outerShdw blurRad="38100" dist="38100" dir="2700000" algn="tl">
                    <a:srgbClr val="C0C0C0"/>
                  </a:outerShdw>
                </a:effectLst>
              </a:rPr>
              <a:t>- inferior border of the 8</a:t>
            </a:r>
            <a:r>
              <a:rPr lang="en-GB" altLang="en-US" sz="2400" b="1" i="1" baseline="30000" dirty="0">
                <a:effectLst>
                  <a:outerShdw blurRad="38100" dist="38100" dir="2700000" algn="tl">
                    <a:srgbClr val="C0C0C0"/>
                  </a:outerShdw>
                </a:effectLst>
              </a:rPr>
              <a:t>th</a:t>
            </a:r>
            <a:r>
              <a:rPr lang="en-GB" altLang="en-US" sz="2400" b="1" i="1" dirty="0">
                <a:effectLst>
                  <a:outerShdw blurRad="38100" dist="38100" dir="2700000" algn="tl">
                    <a:srgbClr val="C0C0C0"/>
                  </a:outerShdw>
                </a:effectLst>
              </a:rPr>
              <a:t>–12</a:t>
            </a:r>
            <a:r>
              <a:rPr lang="en-GB" altLang="en-US" sz="2400" b="1" i="1" baseline="30000" dirty="0">
                <a:effectLst>
                  <a:outerShdw blurRad="38100" dist="38100" dir="2700000" algn="tl">
                    <a:srgbClr val="C0C0C0"/>
                  </a:outerShdw>
                </a:effectLst>
              </a:rPr>
              <a:t>th</a:t>
            </a:r>
            <a:r>
              <a:rPr lang="en-GB" altLang="en-US" sz="2400" b="1" i="1" dirty="0">
                <a:effectLst>
                  <a:outerShdw blurRad="38100" dist="38100" dir="2700000" algn="tl">
                    <a:srgbClr val="C0C0C0"/>
                  </a:outerShdw>
                </a:effectLst>
              </a:rPr>
              <a:t> rib</a:t>
            </a:r>
            <a:endParaRPr lang="en-US" altLang="en-US" sz="2400" b="1" i="1" dirty="0">
              <a:effectLst>
                <a:outerShdw blurRad="38100" dist="38100" dir="2700000" algn="tl">
                  <a:srgbClr val="C0C0C0"/>
                </a:outerShdw>
              </a:effectLst>
            </a:endParaRPr>
          </a:p>
          <a:p>
            <a:pPr eaLnBrk="1" hangingPunct="1">
              <a:buFontTx/>
              <a:buNone/>
              <a:defRPr/>
            </a:pPr>
            <a:r>
              <a:rPr lang="en-GB" altLang="en-US" sz="2400" b="1" i="1" dirty="0">
                <a:effectLst>
                  <a:outerShdw blurRad="38100" dist="38100" dir="2700000" algn="tl">
                    <a:srgbClr val="C0C0C0"/>
                  </a:outerShdw>
                </a:effectLst>
              </a:rPr>
              <a:t>  lateral to costal tubercle</a:t>
            </a:r>
            <a:endParaRPr lang="sr-Latn-CS" altLang="en-US" sz="2400" b="1" i="1" dirty="0">
              <a:effectLst>
                <a:outerShdw blurRad="38100" dist="38100" dir="2700000" algn="tl">
                  <a:srgbClr val="C0C0C0"/>
                </a:outerShdw>
              </a:effectLst>
            </a:endParaRPr>
          </a:p>
          <a:p>
            <a:pPr eaLnBrk="1" hangingPunct="1">
              <a:buFontTx/>
              <a:buNone/>
              <a:defRPr/>
            </a:pPr>
            <a:endParaRPr lang="sr-Latn-CS" altLang="en-US" sz="2000" b="1" dirty="0">
              <a:effectLst>
                <a:outerShdw blurRad="38100" dist="38100" dir="2700000" algn="tl">
                  <a:srgbClr val="C0C0C0"/>
                </a:outerShdw>
              </a:effectLst>
            </a:endParaRPr>
          </a:p>
          <a:p>
            <a:pPr eaLnBrk="1" hangingPunct="1">
              <a:buFontTx/>
              <a:buNone/>
              <a:defRPr/>
            </a:pPr>
            <a:r>
              <a:rPr lang="en-GB" altLang="en-US" sz="2000" dirty="0">
                <a:effectLst>
                  <a:outerShdw blurRad="38100" dist="38100" dir="2700000" algn="tl">
                    <a:srgbClr val="C0C0C0"/>
                  </a:outerShdw>
                </a:effectLst>
                <a:latin typeface="Cambria" panose="02040503050406030204" pitchFamily="18" charset="0"/>
              </a:rPr>
              <a:t>Innervation</a:t>
            </a:r>
            <a:r>
              <a:rPr lang="sr-Latn-CS" altLang="en-US" sz="2000" dirty="0">
                <a:effectLst>
                  <a:outerShdw blurRad="38100" dist="38100" dir="2700000" algn="tl">
                    <a:srgbClr val="C0C0C0"/>
                  </a:outerShdw>
                </a:effectLst>
              </a:rPr>
              <a:t>:</a:t>
            </a:r>
            <a:endParaRPr lang="en-GB" altLang="en-US" sz="2000" dirty="0">
              <a:effectLst>
                <a:outerShdw blurRad="38100" dist="38100" dir="2700000" algn="tl">
                  <a:srgbClr val="C0C0C0"/>
                </a:outerShdw>
              </a:effectLst>
            </a:endParaRPr>
          </a:p>
          <a:p>
            <a:pPr eaLnBrk="1" hangingPunct="1">
              <a:spcBef>
                <a:spcPts val="0"/>
              </a:spcBef>
              <a:buFontTx/>
              <a:buNone/>
              <a:defRPr/>
            </a:pPr>
            <a:r>
              <a:rPr lang="en-GB" altLang="en-US" sz="2000" dirty="0">
                <a:effectLst>
                  <a:outerShdw blurRad="38100" dist="38100" dir="2700000" algn="tl">
                    <a:srgbClr val="C0C0C0"/>
                  </a:outerShdw>
                </a:effectLst>
              </a:rPr>
              <a:t>- n. </a:t>
            </a:r>
            <a:r>
              <a:rPr lang="en-GB" altLang="en-US" sz="2000" dirty="0" err="1">
                <a:effectLst>
                  <a:outerShdw blurRad="38100" dist="38100" dir="2700000" algn="tl">
                    <a:srgbClr val="C0C0C0"/>
                  </a:outerShdw>
                </a:effectLst>
              </a:rPr>
              <a:t>intercostalis</a:t>
            </a:r>
            <a:r>
              <a:rPr lang="en-GB" altLang="en-US" sz="2000" dirty="0">
                <a:effectLst>
                  <a:outerShdw blurRad="38100" dist="38100" dir="2700000" algn="tl">
                    <a:srgbClr val="C0C0C0"/>
                  </a:outerShdw>
                </a:effectLst>
              </a:rPr>
              <a:t> (IX-XI)</a:t>
            </a:r>
          </a:p>
          <a:p>
            <a:pPr eaLnBrk="1" hangingPunct="1">
              <a:spcBef>
                <a:spcPts val="0"/>
              </a:spcBef>
              <a:buFontTx/>
              <a:buNone/>
              <a:defRPr/>
            </a:pPr>
            <a:r>
              <a:rPr lang="en-GB" altLang="en-US" sz="2000" dirty="0">
                <a:effectLst>
                  <a:outerShdw blurRad="38100" dist="38100" dir="2700000" algn="tl">
                    <a:srgbClr val="C0C0C0"/>
                  </a:outerShdw>
                </a:effectLst>
              </a:rPr>
              <a:t>- </a:t>
            </a:r>
            <a:r>
              <a:rPr lang="en-GB" altLang="en-US" sz="2200" dirty="0">
                <a:effectLst>
                  <a:outerShdw blurRad="38100" dist="38100" dir="2700000" algn="tl">
                    <a:srgbClr val="C0C0C0"/>
                  </a:outerShdw>
                </a:effectLst>
              </a:rPr>
              <a:t>n. </a:t>
            </a:r>
            <a:r>
              <a:rPr lang="en-GB" altLang="en-US" sz="2200" dirty="0" err="1">
                <a:effectLst>
                  <a:outerShdw blurRad="38100" dist="38100" dir="2700000" algn="tl">
                    <a:srgbClr val="C0C0C0"/>
                  </a:outerShdw>
                </a:effectLst>
              </a:rPr>
              <a:t>subcostalis</a:t>
            </a:r>
            <a:endParaRPr lang="sr-Latn-CS" altLang="en-US" sz="2200" dirty="0">
              <a:effectLst>
                <a:outerShdw blurRad="38100" dist="38100" dir="2700000" algn="tl">
                  <a:srgbClr val="C0C0C0"/>
                </a:outerShdw>
              </a:effectLst>
            </a:endParaRPr>
          </a:p>
          <a:p>
            <a:pPr eaLnBrk="1" hangingPunct="1">
              <a:buFontTx/>
              <a:buNone/>
              <a:defRPr/>
            </a:pPr>
            <a:endParaRPr lang="sr-Latn-CS" altLang="en-US" sz="1000" i="1" dirty="0">
              <a:effectLst>
                <a:outerShdw blurRad="38100" dist="38100" dir="2700000" algn="tl">
                  <a:srgbClr val="C0C0C0"/>
                </a:outerShdw>
              </a:effectLst>
            </a:endParaRPr>
          </a:p>
          <a:p>
            <a:pPr eaLnBrk="1" hangingPunct="1">
              <a:buFontTx/>
              <a:buNone/>
              <a:defRPr/>
            </a:pPr>
            <a:r>
              <a:rPr lang="en-GB" altLang="en-US" sz="2000" dirty="0">
                <a:effectLst>
                  <a:outerShdw blurRad="38100" dist="38100" dir="2700000" algn="tl">
                    <a:srgbClr val="C0C0C0"/>
                  </a:outerShdw>
                </a:effectLst>
                <a:latin typeface="Cambria" panose="02040503050406030204" pitchFamily="18" charset="0"/>
              </a:rPr>
              <a:t>Function</a:t>
            </a:r>
            <a:r>
              <a:rPr lang="sr-Latn-CS" altLang="en-US" sz="2000" dirty="0">
                <a:effectLst>
                  <a:outerShdw blurRad="38100" dist="38100" dir="2700000" algn="tl">
                    <a:srgbClr val="C0C0C0"/>
                  </a:outerShdw>
                </a:effectLst>
              </a:rPr>
              <a:t>:</a:t>
            </a:r>
          </a:p>
          <a:p>
            <a:pPr eaLnBrk="1" hangingPunct="1">
              <a:buFontTx/>
              <a:buNone/>
              <a:defRPr/>
            </a:pPr>
            <a:r>
              <a:rPr lang="en-GB" altLang="en-US" sz="2000" i="1" dirty="0">
                <a:effectLst>
                  <a:outerShdw blurRad="38100" dist="38100" dir="2700000" algn="tl">
                    <a:srgbClr val="C0C0C0"/>
                  </a:outerShdw>
                </a:effectLst>
                <a:latin typeface="Cambria" panose="02040503050406030204" pitchFamily="18" charset="0"/>
              </a:rPr>
              <a:t>Depress ribs during </a:t>
            </a:r>
            <a:r>
              <a:rPr lang="en-GB" altLang="en-US" sz="2000" i="1" dirty="0" err="1">
                <a:effectLst>
                  <a:outerShdw blurRad="38100" dist="38100" dir="2700000" algn="tl">
                    <a:srgbClr val="C0C0C0"/>
                  </a:outerShdw>
                </a:effectLst>
                <a:latin typeface="Cambria" panose="02040503050406030204" pitchFamily="18" charset="0"/>
              </a:rPr>
              <a:t>expirium</a:t>
            </a:r>
            <a:endParaRPr lang="en-US" altLang="en-US" sz="2000" i="1" dirty="0">
              <a:effectLst>
                <a:outerShdw blurRad="38100" dist="38100" dir="2700000" algn="tl">
                  <a:srgbClr val="C0C0C0"/>
                </a:outerShdw>
              </a:effectLst>
            </a:endParaRPr>
          </a:p>
        </p:txBody>
      </p:sp>
      <p:pic>
        <p:nvPicPr>
          <p:cNvPr id="68612" name="Picture 7" descr="0034 mm respirat"/>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168453" y="883324"/>
            <a:ext cx="4979987" cy="3902075"/>
          </a:xfrm>
        </p:spPr>
      </p:pic>
      <p:sp>
        <p:nvSpPr>
          <p:cNvPr id="2" name="TextBox 1">
            <a:extLst>
              <a:ext uri="{FF2B5EF4-FFF2-40B4-BE49-F238E27FC236}">
                <a16:creationId xmlns:a16="http://schemas.microsoft.com/office/drawing/2014/main" id="{F0D7A1B3-C3D9-C6EC-8330-26BC00594C0E}"/>
              </a:ext>
            </a:extLst>
          </p:cNvPr>
          <p:cNvSpPr txBox="1"/>
          <p:nvPr/>
        </p:nvSpPr>
        <p:spPr>
          <a:xfrm>
            <a:off x="90467" y="5003016"/>
            <a:ext cx="8064896" cy="461665"/>
          </a:xfrm>
          <a:prstGeom prst="rect">
            <a:avLst/>
          </a:prstGeom>
          <a:noFill/>
        </p:spPr>
        <p:txBody>
          <a:bodyPr wrap="square">
            <a:spAutoFit/>
          </a:bodyPr>
          <a:lstStyle/>
          <a:p>
            <a:r>
              <a:rPr lang="en-GB" sz="2400" dirty="0">
                <a:latin typeface="+mn-lt"/>
              </a:rPr>
              <a:t>- may have a proprioceptive function</a:t>
            </a:r>
          </a:p>
        </p:txBody>
      </p:sp>
      <p:pic>
        <p:nvPicPr>
          <p:cNvPr id="3" name="Picture 2">
            <a:extLst>
              <a:ext uri="{FF2B5EF4-FFF2-40B4-BE49-F238E27FC236}">
                <a16:creationId xmlns:a16="http://schemas.microsoft.com/office/drawing/2014/main" id="{BAD53D53-7E15-F92F-4965-633A5D47A6F5}"/>
              </a:ext>
            </a:extLst>
          </p:cNvPr>
          <p:cNvPicPr>
            <a:picLocks noChangeAspect="1"/>
          </p:cNvPicPr>
          <p:nvPr/>
        </p:nvPicPr>
        <p:blipFill rotWithShape="1">
          <a:blip r:embed="rId3"/>
          <a:srcRect t="3095" b="90010"/>
          <a:stretch/>
        </p:blipFill>
        <p:spPr>
          <a:xfrm>
            <a:off x="90467" y="5640687"/>
            <a:ext cx="9001001" cy="323830"/>
          </a:xfrm>
          <a:prstGeom prst="rect">
            <a:avLst/>
          </a:prstGeom>
        </p:spPr>
      </p:pic>
      <p:pic>
        <p:nvPicPr>
          <p:cNvPr id="4" name="Picture 3">
            <a:extLst>
              <a:ext uri="{FF2B5EF4-FFF2-40B4-BE49-F238E27FC236}">
                <a16:creationId xmlns:a16="http://schemas.microsoft.com/office/drawing/2014/main" id="{BBBDEB70-5CA8-5E49-97E3-20D1192A81E7}"/>
              </a:ext>
            </a:extLst>
          </p:cNvPr>
          <p:cNvPicPr>
            <a:picLocks noChangeAspect="1"/>
          </p:cNvPicPr>
          <p:nvPr/>
        </p:nvPicPr>
        <p:blipFill rotWithShape="1">
          <a:blip r:embed="rId3"/>
          <a:srcRect l="-444" t="23245" r="444" b="64226"/>
          <a:stretch/>
        </p:blipFill>
        <p:spPr>
          <a:xfrm>
            <a:off x="35496" y="5949280"/>
            <a:ext cx="9001001" cy="588410"/>
          </a:xfrm>
          <a:prstGeom prst="rect">
            <a:avLst/>
          </a:prstGeom>
        </p:spPr>
      </p:pic>
    </p:spTree>
  </p:cSld>
  <p:clrMapOvr>
    <a:masterClrMapping/>
  </p:clrMapOvr>
  <p:transition spd="slow">
    <p:zo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8"/>
          <p:cNvSpPr>
            <a:spLocks noGrp="1" noChangeArrowheads="1"/>
          </p:cNvSpPr>
          <p:nvPr>
            <p:ph type="body" sz="half" idx="4294967295"/>
          </p:nvPr>
        </p:nvSpPr>
        <p:spPr>
          <a:xfrm>
            <a:off x="179388" y="333375"/>
            <a:ext cx="4316412" cy="5792788"/>
          </a:xfrm>
        </p:spPr>
        <p:txBody>
          <a:bodyPr/>
          <a:lstStyle/>
          <a:p>
            <a:pPr eaLnBrk="1" hangingPunct="1">
              <a:lnSpc>
                <a:spcPct val="80000"/>
              </a:lnSpc>
              <a:buFontTx/>
              <a:buNone/>
              <a:defRPr/>
            </a:pPr>
            <a:r>
              <a:rPr lang="en-GB" altLang="en-US" sz="2400" b="1" dirty="0">
                <a:solidFill>
                  <a:srgbClr val="800000"/>
                </a:solidFill>
                <a:effectLst>
                  <a:outerShdw blurRad="38100" dist="38100" dir="2700000" algn="tl">
                    <a:srgbClr val="C0C0C0"/>
                  </a:outerShdw>
                </a:effectLst>
                <a:latin typeface="Cambria" panose="02040503050406030204" pitchFamily="18" charset="0"/>
              </a:rPr>
              <a:t>Deep group</a:t>
            </a:r>
            <a:r>
              <a:rPr lang="sr-Latn-CS" altLang="en-US" b="1" dirty="0">
                <a:solidFill>
                  <a:srgbClr val="800000"/>
                </a:solidFill>
                <a:effectLst>
                  <a:outerShdw blurRad="38100" dist="38100" dir="2700000" algn="tl">
                    <a:srgbClr val="C0C0C0"/>
                  </a:outerShdw>
                </a:effectLst>
              </a:rPr>
              <a:t>:</a:t>
            </a:r>
          </a:p>
          <a:p>
            <a:pPr eaLnBrk="1" hangingPunct="1">
              <a:lnSpc>
                <a:spcPct val="80000"/>
              </a:lnSpc>
              <a:buFontTx/>
              <a:buNone/>
              <a:defRPr/>
            </a:pPr>
            <a:r>
              <a:rPr lang="sr-Latn-CS" altLang="en-US" b="1" dirty="0">
                <a:effectLst>
                  <a:outerShdw blurRad="38100" dist="38100" dir="2700000" algn="tl">
                    <a:srgbClr val="C0C0C0"/>
                  </a:outerShdw>
                </a:effectLst>
              </a:rPr>
              <a:t>-  </a:t>
            </a:r>
            <a:r>
              <a:rPr lang="en-GB" altLang="en-US" sz="1800" i="1" dirty="0">
                <a:effectLst>
                  <a:outerShdw blurRad="38100" dist="38100" dir="2700000" algn="tl">
                    <a:srgbClr val="C0C0C0"/>
                  </a:outerShdw>
                </a:effectLst>
                <a:latin typeface="Cambria" panose="02040503050406030204" pitchFamily="18" charset="0"/>
              </a:rPr>
              <a:t>SUPERFICIAL LAYER</a:t>
            </a:r>
            <a:endParaRPr lang="sr-Latn-CS" altLang="en-US" sz="1800" i="1" dirty="0">
              <a:effectLst>
                <a:outerShdw blurRad="38100" dist="38100" dir="2700000" algn="tl">
                  <a:srgbClr val="C0C0C0"/>
                </a:outerShdw>
              </a:effectLst>
            </a:endParaRPr>
          </a:p>
          <a:p>
            <a:pPr eaLnBrk="1" hangingPunct="1">
              <a:lnSpc>
                <a:spcPct val="80000"/>
              </a:lnSpc>
              <a:buFontTx/>
              <a:buNone/>
              <a:defRPr/>
            </a:pPr>
            <a:r>
              <a:rPr lang="sr-Latn-CS" altLang="en-US" i="1" dirty="0"/>
              <a:t>   m. </a:t>
            </a:r>
            <a:r>
              <a:rPr lang="sr-Latn-CS" altLang="en-US" i="1" dirty="0" err="1"/>
              <a:t>erector</a:t>
            </a:r>
            <a:r>
              <a:rPr lang="sr-Latn-CS" altLang="en-US" i="1" dirty="0"/>
              <a:t> spine</a:t>
            </a:r>
          </a:p>
          <a:p>
            <a:pPr eaLnBrk="1" hangingPunct="1">
              <a:lnSpc>
                <a:spcPct val="80000"/>
              </a:lnSpc>
              <a:buFontTx/>
              <a:buNone/>
              <a:defRPr/>
            </a:pPr>
            <a:r>
              <a:rPr lang="sr-Latn-CS" altLang="en-US" i="1" dirty="0"/>
              <a:t>     </a:t>
            </a:r>
            <a:r>
              <a:rPr lang="sr-Latn-CS" altLang="en-US" dirty="0"/>
              <a:t>- </a:t>
            </a:r>
            <a:r>
              <a:rPr lang="sr-Latn-CS" altLang="en-US" dirty="0" err="1"/>
              <a:t>m.iliocostalis</a:t>
            </a:r>
            <a:endParaRPr lang="sr-Latn-CS" altLang="en-US" dirty="0"/>
          </a:p>
          <a:p>
            <a:pPr eaLnBrk="1" hangingPunct="1">
              <a:lnSpc>
                <a:spcPct val="80000"/>
              </a:lnSpc>
              <a:buFontTx/>
              <a:buNone/>
              <a:defRPr/>
            </a:pPr>
            <a:r>
              <a:rPr lang="sr-Latn-CS" altLang="en-US" dirty="0"/>
              <a:t>     - m. </a:t>
            </a:r>
            <a:r>
              <a:rPr lang="sr-Latn-CS" altLang="en-US" dirty="0" err="1"/>
              <a:t>longissimus</a:t>
            </a:r>
            <a:endParaRPr lang="sr-Latn-CS" altLang="en-US" dirty="0"/>
          </a:p>
          <a:p>
            <a:pPr eaLnBrk="1" hangingPunct="1">
              <a:lnSpc>
                <a:spcPct val="80000"/>
              </a:lnSpc>
              <a:buFontTx/>
              <a:buNone/>
              <a:defRPr/>
            </a:pPr>
            <a:r>
              <a:rPr lang="sr-Latn-CS" altLang="en-US" dirty="0"/>
              <a:t>     - m. </a:t>
            </a:r>
            <a:r>
              <a:rPr lang="sr-Latn-CS" altLang="en-US" dirty="0" err="1"/>
              <a:t>spinalis</a:t>
            </a:r>
            <a:endParaRPr lang="sr-Latn-CS" altLang="en-US" dirty="0"/>
          </a:p>
          <a:p>
            <a:pPr eaLnBrk="1" hangingPunct="1">
              <a:lnSpc>
                <a:spcPct val="80000"/>
              </a:lnSpc>
              <a:buFontTx/>
              <a:buNone/>
              <a:defRPr/>
            </a:pPr>
            <a:endParaRPr lang="sr-Latn-CS" altLang="en-US" dirty="0">
              <a:effectLst>
                <a:outerShdw blurRad="38100" dist="38100" dir="2700000" algn="tl">
                  <a:srgbClr val="C0C0C0"/>
                </a:outerShdw>
              </a:effectLst>
            </a:endParaRPr>
          </a:p>
          <a:p>
            <a:pPr eaLnBrk="1" hangingPunct="1">
              <a:lnSpc>
                <a:spcPct val="80000"/>
              </a:lnSpc>
              <a:buFontTx/>
              <a:buNone/>
              <a:defRPr/>
            </a:pPr>
            <a:r>
              <a:rPr lang="sr-Latn-CS" altLang="en-US" b="1" dirty="0">
                <a:effectLst>
                  <a:outerShdw blurRad="38100" dist="38100" dir="2700000" algn="tl">
                    <a:srgbClr val="C0C0C0"/>
                  </a:outerShdw>
                </a:effectLst>
              </a:rPr>
              <a:t>- </a:t>
            </a:r>
            <a:r>
              <a:rPr lang="en-GB" altLang="en-US" sz="1800" i="1" dirty="0">
                <a:effectLst>
                  <a:outerShdw blurRad="38100" dist="38100" dir="2700000" algn="tl">
                    <a:srgbClr val="C0C0C0"/>
                  </a:outerShdw>
                </a:effectLst>
                <a:latin typeface="Cambria" panose="02040503050406030204" pitchFamily="18" charset="0"/>
              </a:rPr>
              <a:t>DEEP LAYER</a:t>
            </a:r>
            <a:endParaRPr lang="sr-Latn-CS" altLang="en-US" sz="1800" i="1" dirty="0">
              <a:effectLst>
                <a:outerShdw blurRad="38100" dist="38100" dir="2700000" algn="tl">
                  <a:srgbClr val="C0C0C0"/>
                </a:outerShdw>
              </a:effectLst>
            </a:endParaRPr>
          </a:p>
          <a:p>
            <a:pPr eaLnBrk="1" hangingPunct="1">
              <a:lnSpc>
                <a:spcPct val="80000"/>
              </a:lnSpc>
              <a:buFontTx/>
              <a:buNone/>
              <a:defRPr/>
            </a:pPr>
            <a:r>
              <a:rPr lang="sr-Latn-CS" altLang="en-US" dirty="0">
                <a:effectLst>
                  <a:outerShdw blurRad="38100" dist="38100" dir="2700000" algn="tl">
                    <a:srgbClr val="C0C0C0"/>
                  </a:outerShdw>
                </a:effectLst>
              </a:rPr>
              <a:t>   </a:t>
            </a:r>
            <a:r>
              <a:rPr lang="sr-Latn-CS" altLang="en-US" i="1" dirty="0"/>
              <a:t>mm. </a:t>
            </a:r>
            <a:r>
              <a:rPr lang="sr-Latn-CS" altLang="en-US" i="1" dirty="0" err="1"/>
              <a:t>transversospinales</a:t>
            </a:r>
            <a:endParaRPr lang="sr-Latn-CS" altLang="en-US" i="1" dirty="0"/>
          </a:p>
          <a:p>
            <a:pPr eaLnBrk="1" hangingPunct="1">
              <a:lnSpc>
                <a:spcPct val="80000"/>
              </a:lnSpc>
              <a:buFont typeface="Wingdings 2" panose="05020102010507070707" pitchFamily="18" charset="2"/>
              <a:buNone/>
              <a:defRPr/>
            </a:pPr>
            <a:r>
              <a:rPr lang="sr-Latn-CS" altLang="en-US" sz="3000" b="1" dirty="0">
                <a:solidFill>
                  <a:srgbClr val="CC3300"/>
                </a:solidFill>
              </a:rPr>
              <a:t>		</a:t>
            </a:r>
            <a:r>
              <a:rPr lang="sr-Latn-CS" altLang="en-US" sz="3000" dirty="0"/>
              <a:t>- </a:t>
            </a:r>
            <a:r>
              <a:rPr lang="sr-Latn-CS" altLang="en-US" i="1" dirty="0"/>
              <a:t>m. </a:t>
            </a:r>
            <a:r>
              <a:rPr lang="sr-Latn-CS" altLang="en-US" i="1" dirty="0" err="1"/>
              <a:t>semispinalis</a:t>
            </a:r>
            <a:endParaRPr lang="sr-Latn-CS" altLang="en-US" i="1" dirty="0"/>
          </a:p>
          <a:p>
            <a:pPr eaLnBrk="1" hangingPunct="1">
              <a:lnSpc>
                <a:spcPct val="80000"/>
              </a:lnSpc>
              <a:buFont typeface="Wingdings 2" panose="05020102010507070707" pitchFamily="18" charset="2"/>
              <a:buNone/>
              <a:defRPr/>
            </a:pPr>
            <a:r>
              <a:rPr lang="sr-Latn-CS" altLang="en-US" i="1" dirty="0"/>
              <a:t>     	- mm. </a:t>
            </a:r>
            <a:r>
              <a:rPr lang="sr-Latn-CS" altLang="en-US" i="1" dirty="0" err="1"/>
              <a:t>multifidi</a:t>
            </a:r>
            <a:endParaRPr lang="sr-Latn-CS" altLang="en-US" i="1" dirty="0"/>
          </a:p>
          <a:p>
            <a:pPr eaLnBrk="1" hangingPunct="1">
              <a:lnSpc>
                <a:spcPct val="80000"/>
              </a:lnSpc>
              <a:buFont typeface="Wingdings 2" panose="05020102010507070707" pitchFamily="18" charset="2"/>
              <a:buNone/>
              <a:defRPr/>
            </a:pPr>
            <a:r>
              <a:rPr lang="sr-Latn-CS" altLang="en-US" i="1" dirty="0"/>
              <a:t>     	- mm. </a:t>
            </a:r>
            <a:r>
              <a:rPr lang="sr-Latn-CS" altLang="en-US" i="1" dirty="0" err="1"/>
              <a:t>rotatores</a:t>
            </a:r>
            <a:endParaRPr lang="sr-Latn-CS" altLang="en-US" i="1" dirty="0"/>
          </a:p>
          <a:p>
            <a:pPr eaLnBrk="1" hangingPunct="1">
              <a:lnSpc>
                <a:spcPct val="80000"/>
              </a:lnSpc>
              <a:buFontTx/>
              <a:buNone/>
              <a:defRPr/>
            </a:pPr>
            <a:r>
              <a:rPr lang="sr-Latn-CS" altLang="en-US" i="1" dirty="0"/>
              <a:t>   mm. </a:t>
            </a:r>
            <a:r>
              <a:rPr lang="sr-Latn-CS" altLang="en-US" i="1" dirty="0" err="1"/>
              <a:t>interspinales</a:t>
            </a:r>
            <a:endParaRPr lang="sr-Latn-CS" altLang="en-US" i="1" dirty="0"/>
          </a:p>
          <a:p>
            <a:pPr eaLnBrk="1" hangingPunct="1">
              <a:lnSpc>
                <a:spcPct val="80000"/>
              </a:lnSpc>
              <a:buFontTx/>
              <a:buNone/>
              <a:defRPr/>
            </a:pPr>
            <a:r>
              <a:rPr lang="sr-Latn-CS" altLang="en-US" i="1" dirty="0"/>
              <a:t>   mm. </a:t>
            </a:r>
            <a:r>
              <a:rPr lang="sr-Latn-CS" altLang="en-US" i="1" dirty="0" err="1"/>
              <a:t>intertransversarii</a:t>
            </a:r>
            <a:endParaRPr lang="en-US" altLang="en-US" i="1" dirty="0"/>
          </a:p>
        </p:txBody>
      </p:sp>
      <p:pic>
        <p:nvPicPr>
          <p:cNvPr id="6963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5588" y="354013"/>
            <a:ext cx="404177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9636" name="Straight Connector 7"/>
          <p:cNvCxnSpPr>
            <a:cxnSpLocks noChangeShapeType="1"/>
          </p:cNvCxnSpPr>
          <p:nvPr/>
        </p:nvCxnSpPr>
        <p:spPr bwMode="auto">
          <a:xfrm>
            <a:off x="4429125" y="2786063"/>
            <a:ext cx="571500" cy="1587"/>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cxnSp>
      <p:cxnSp>
        <p:nvCxnSpPr>
          <p:cNvPr id="69637" name="Straight Connector 9"/>
          <p:cNvCxnSpPr>
            <a:cxnSpLocks noChangeShapeType="1"/>
          </p:cNvCxnSpPr>
          <p:nvPr/>
        </p:nvCxnSpPr>
        <p:spPr bwMode="auto">
          <a:xfrm>
            <a:off x="4429125" y="3143250"/>
            <a:ext cx="500063" cy="158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cxnSp>
      <p:cxnSp>
        <p:nvCxnSpPr>
          <p:cNvPr id="69638" name="Straight Connector 11"/>
          <p:cNvCxnSpPr>
            <a:cxnSpLocks noChangeShapeType="1"/>
          </p:cNvCxnSpPr>
          <p:nvPr/>
        </p:nvCxnSpPr>
        <p:spPr bwMode="auto">
          <a:xfrm>
            <a:off x="4429125" y="3571875"/>
            <a:ext cx="500063" cy="158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zo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B99BA-CBBD-1DE6-0419-8F85AFA32C78}"/>
              </a:ext>
            </a:extLst>
          </p:cNvPr>
          <p:cNvSpPr>
            <a:spLocks noGrp="1"/>
          </p:cNvSpPr>
          <p:nvPr>
            <p:ph type="title"/>
          </p:nvPr>
        </p:nvSpPr>
        <p:spPr>
          <a:xfrm>
            <a:off x="2267744" y="18584"/>
            <a:ext cx="5097760" cy="652934"/>
          </a:xfrm>
        </p:spPr>
        <p:txBody>
          <a:bodyPr/>
          <a:lstStyle/>
          <a:p>
            <a:r>
              <a:rPr lang="en-GB" dirty="0"/>
              <a:t>M. ERECTOR SPINAE</a:t>
            </a:r>
          </a:p>
        </p:txBody>
      </p:sp>
      <p:pic>
        <p:nvPicPr>
          <p:cNvPr id="4" name="Picture 3">
            <a:extLst>
              <a:ext uri="{FF2B5EF4-FFF2-40B4-BE49-F238E27FC236}">
                <a16:creationId xmlns:a16="http://schemas.microsoft.com/office/drawing/2014/main" id="{28635F40-5D78-7D31-1405-0BE1B4F3169F}"/>
              </a:ext>
            </a:extLst>
          </p:cNvPr>
          <p:cNvPicPr>
            <a:picLocks noChangeAspect="1"/>
          </p:cNvPicPr>
          <p:nvPr/>
        </p:nvPicPr>
        <p:blipFill>
          <a:blip r:embed="rId2"/>
          <a:stretch>
            <a:fillRect/>
          </a:stretch>
        </p:blipFill>
        <p:spPr>
          <a:xfrm>
            <a:off x="218780" y="476672"/>
            <a:ext cx="8706440" cy="2807735"/>
          </a:xfrm>
          <a:prstGeom prst="rect">
            <a:avLst/>
          </a:prstGeom>
        </p:spPr>
      </p:pic>
      <p:pic>
        <p:nvPicPr>
          <p:cNvPr id="6" name="Picture 5">
            <a:extLst>
              <a:ext uri="{FF2B5EF4-FFF2-40B4-BE49-F238E27FC236}">
                <a16:creationId xmlns:a16="http://schemas.microsoft.com/office/drawing/2014/main" id="{CEE01BE0-E4DD-3463-74CA-CE67473BC266}"/>
              </a:ext>
            </a:extLst>
          </p:cNvPr>
          <p:cNvPicPr>
            <a:picLocks noChangeAspect="1"/>
          </p:cNvPicPr>
          <p:nvPr/>
        </p:nvPicPr>
        <p:blipFill>
          <a:blip r:embed="rId3"/>
          <a:stretch>
            <a:fillRect/>
          </a:stretch>
        </p:blipFill>
        <p:spPr>
          <a:xfrm>
            <a:off x="2483768" y="3094861"/>
            <a:ext cx="4824536" cy="3763139"/>
          </a:xfrm>
          <a:prstGeom prst="rect">
            <a:avLst/>
          </a:prstGeom>
        </p:spPr>
      </p:pic>
    </p:spTree>
    <p:extLst>
      <p:ext uri="{BB962C8B-B14F-4D97-AF65-F5344CB8AC3E}">
        <p14:creationId xmlns:p14="http://schemas.microsoft.com/office/powerpoint/2010/main" val="581431931"/>
      </p:ext>
    </p:extLst>
  </p:cSld>
  <p:clrMapOvr>
    <a:masterClrMapping/>
  </p:clrMapOvr>
  <p:transition spd="slow">
    <p:zo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8"/>
          <p:cNvSpPr>
            <a:spLocks noGrp="1" noChangeArrowheads="1"/>
          </p:cNvSpPr>
          <p:nvPr>
            <p:ph type="body" sz="half" idx="4294967295"/>
          </p:nvPr>
        </p:nvSpPr>
        <p:spPr>
          <a:xfrm>
            <a:off x="179388" y="333375"/>
            <a:ext cx="4316412" cy="5792788"/>
          </a:xfrm>
        </p:spPr>
        <p:txBody>
          <a:bodyPr/>
          <a:lstStyle/>
          <a:p>
            <a:pPr eaLnBrk="1" hangingPunct="1">
              <a:lnSpc>
                <a:spcPct val="80000"/>
              </a:lnSpc>
              <a:buFontTx/>
              <a:buNone/>
              <a:defRPr/>
            </a:pPr>
            <a:r>
              <a:rPr lang="en-GB" altLang="en-US" sz="2400" b="1" dirty="0">
                <a:solidFill>
                  <a:srgbClr val="800000"/>
                </a:solidFill>
                <a:effectLst>
                  <a:outerShdw blurRad="38100" dist="38100" dir="2700000" algn="tl">
                    <a:srgbClr val="C0C0C0"/>
                  </a:outerShdw>
                </a:effectLst>
                <a:latin typeface="Cambria" panose="02040503050406030204" pitchFamily="18" charset="0"/>
              </a:rPr>
              <a:t>Deep group</a:t>
            </a:r>
            <a:r>
              <a:rPr lang="sr-Latn-CS" altLang="en-US" b="1" dirty="0">
                <a:solidFill>
                  <a:srgbClr val="800000"/>
                </a:solidFill>
                <a:effectLst>
                  <a:outerShdw blurRad="38100" dist="38100" dir="2700000" algn="tl">
                    <a:srgbClr val="C0C0C0"/>
                  </a:outerShdw>
                </a:effectLst>
              </a:rPr>
              <a:t>:</a:t>
            </a:r>
          </a:p>
          <a:p>
            <a:pPr eaLnBrk="1" hangingPunct="1">
              <a:lnSpc>
                <a:spcPct val="80000"/>
              </a:lnSpc>
              <a:buFontTx/>
              <a:buNone/>
              <a:defRPr/>
            </a:pPr>
            <a:r>
              <a:rPr lang="sr-Latn-CS" altLang="en-US" b="1" dirty="0"/>
              <a:t>-  </a:t>
            </a:r>
            <a:r>
              <a:rPr lang="en-GB" altLang="en-US" sz="1800" b="1" i="1" dirty="0">
                <a:latin typeface="Cambria" panose="02040503050406030204" pitchFamily="18" charset="0"/>
              </a:rPr>
              <a:t>SUPERFICIAL LAYER</a:t>
            </a:r>
            <a:endParaRPr lang="sr-Latn-CS" altLang="en-US" sz="1800" i="1" dirty="0"/>
          </a:p>
          <a:p>
            <a:pPr eaLnBrk="1" hangingPunct="1">
              <a:lnSpc>
                <a:spcPct val="80000"/>
              </a:lnSpc>
              <a:buFontTx/>
              <a:buNone/>
              <a:defRPr/>
            </a:pPr>
            <a:r>
              <a:rPr lang="sr-Latn-CS" altLang="en-US" i="1" dirty="0"/>
              <a:t>  1 m. </a:t>
            </a:r>
            <a:r>
              <a:rPr lang="sr-Latn-CS" altLang="en-US" i="1" dirty="0" err="1"/>
              <a:t>erector</a:t>
            </a:r>
            <a:r>
              <a:rPr lang="sr-Latn-CS" altLang="en-US" i="1" dirty="0"/>
              <a:t> spine</a:t>
            </a:r>
          </a:p>
          <a:p>
            <a:pPr eaLnBrk="1" hangingPunct="1">
              <a:lnSpc>
                <a:spcPct val="80000"/>
              </a:lnSpc>
              <a:buFontTx/>
              <a:buNone/>
              <a:defRPr/>
            </a:pPr>
            <a:r>
              <a:rPr lang="sr-Latn-CS" altLang="en-US" i="1" dirty="0"/>
              <a:t>     </a:t>
            </a:r>
            <a:r>
              <a:rPr lang="sr-Latn-CS" altLang="en-US" dirty="0"/>
              <a:t>- </a:t>
            </a:r>
            <a:r>
              <a:rPr lang="sr-Latn-CS" altLang="en-US" dirty="0" err="1"/>
              <a:t>m.iliocostalis</a:t>
            </a:r>
            <a:endParaRPr lang="sr-Latn-CS" altLang="en-US" dirty="0"/>
          </a:p>
          <a:p>
            <a:pPr eaLnBrk="1" hangingPunct="1">
              <a:lnSpc>
                <a:spcPct val="80000"/>
              </a:lnSpc>
              <a:buFontTx/>
              <a:buNone/>
              <a:defRPr/>
            </a:pPr>
            <a:r>
              <a:rPr lang="sr-Latn-CS" altLang="en-US" dirty="0"/>
              <a:t>     - m. </a:t>
            </a:r>
            <a:r>
              <a:rPr lang="sr-Latn-CS" altLang="en-US" dirty="0" err="1"/>
              <a:t>longissimus</a:t>
            </a:r>
            <a:endParaRPr lang="sr-Latn-CS" altLang="en-US" dirty="0"/>
          </a:p>
          <a:p>
            <a:pPr eaLnBrk="1" hangingPunct="1">
              <a:lnSpc>
                <a:spcPct val="80000"/>
              </a:lnSpc>
              <a:buFontTx/>
              <a:buNone/>
              <a:defRPr/>
            </a:pPr>
            <a:r>
              <a:rPr lang="sr-Latn-CS" altLang="en-US" dirty="0"/>
              <a:t>     - m. </a:t>
            </a:r>
            <a:r>
              <a:rPr lang="sr-Latn-CS" altLang="en-US" dirty="0" err="1"/>
              <a:t>spinalis</a:t>
            </a:r>
            <a:endParaRPr lang="sr-Latn-CS" altLang="en-US" dirty="0"/>
          </a:p>
          <a:p>
            <a:pPr eaLnBrk="1" hangingPunct="1">
              <a:lnSpc>
                <a:spcPct val="80000"/>
              </a:lnSpc>
              <a:buFontTx/>
              <a:buNone/>
              <a:defRPr/>
            </a:pPr>
            <a:endParaRPr lang="sr-Latn-CS" altLang="en-US" dirty="0"/>
          </a:p>
          <a:p>
            <a:pPr eaLnBrk="1" hangingPunct="1">
              <a:lnSpc>
                <a:spcPct val="80000"/>
              </a:lnSpc>
              <a:buFontTx/>
              <a:buNone/>
              <a:defRPr/>
            </a:pPr>
            <a:r>
              <a:rPr lang="sr-Latn-CS" altLang="en-US" b="1" dirty="0"/>
              <a:t>- </a:t>
            </a:r>
            <a:r>
              <a:rPr lang="en-GB" altLang="en-US" sz="1800" b="1" i="1" dirty="0">
                <a:latin typeface="Cambria" panose="02040503050406030204" pitchFamily="18" charset="0"/>
              </a:rPr>
              <a:t>DEEP LAYER</a:t>
            </a:r>
            <a:endParaRPr lang="sr-Latn-CS" altLang="en-US" sz="1800" b="1" i="1" dirty="0"/>
          </a:p>
          <a:p>
            <a:pPr eaLnBrk="1" hangingPunct="1">
              <a:lnSpc>
                <a:spcPct val="80000"/>
              </a:lnSpc>
              <a:buFontTx/>
              <a:buNone/>
              <a:defRPr/>
            </a:pPr>
            <a:r>
              <a:rPr lang="sr-Latn-CS" altLang="en-US" dirty="0"/>
              <a:t>  2 </a:t>
            </a:r>
            <a:r>
              <a:rPr lang="sr-Latn-CS" altLang="en-US" i="1" dirty="0"/>
              <a:t>mm. </a:t>
            </a:r>
            <a:r>
              <a:rPr lang="sr-Latn-CS" altLang="en-US" i="1" dirty="0" err="1"/>
              <a:t>transversospinales</a:t>
            </a:r>
            <a:endParaRPr lang="sr-Latn-CS" altLang="en-US" i="1" dirty="0"/>
          </a:p>
          <a:p>
            <a:pPr eaLnBrk="1" hangingPunct="1">
              <a:lnSpc>
                <a:spcPct val="80000"/>
              </a:lnSpc>
              <a:buFont typeface="Wingdings 2" panose="05020102010507070707" pitchFamily="18" charset="2"/>
              <a:buNone/>
              <a:defRPr/>
            </a:pPr>
            <a:r>
              <a:rPr lang="sr-Latn-CS" altLang="en-US" sz="3000" b="1" dirty="0">
                <a:solidFill>
                  <a:srgbClr val="CC3300"/>
                </a:solidFill>
              </a:rPr>
              <a:t>		</a:t>
            </a:r>
            <a:r>
              <a:rPr lang="sr-Latn-CS" altLang="en-US" sz="3000" dirty="0"/>
              <a:t>- </a:t>
            </a:r>
            <a:r>
              <a:rPr lang="sr-Latn-CS" altLang="en-US" i="1" dirty="0"/>
              <a:t>m. </a:t>
            </a:r>
            <a:r>
              <a:rPr lang="sr-Latn-CS" altLang="en-US" i="1" dirty="0" err="1"/>
              <a:t>semispinalis</a:t>
            </a:r>
            <a:endParaRPr lang="sr-Latn-CS" altLang="en-US" i="1" dirty="0"/>
          </a:p>
          <a:p>
            <a:pPr eaLnBrk="1" hangingPunct="1">
              <a:lnSpc>
                <a:spcPct val="80000"/>
              </a:lnSpc>
              <a:buFont typeface="Wingdings 2" panose="05020102010507070707" pitchFamily="18" charset="2"/>
              <a:buNone/>
              <a:defRPr/>
            </a:pPr>
            <a:r>
              <a:rPr lang="sr-Latn-CS" altLang="en-US" i="1" dirty="0"/>
              <a:t>     	- mm. </a:t>
            </a:r>
            <a:r>
              <a:rPr lang="sr-Latn-CS" altLang="en-US" i="1" dirty="0" err="1"/>
              <a:t>multifidi</a:t>
            </a:r>
            <a:endParaRPr lang="sr-Latn-CS" altLang="en-US" i="1" dirty="0"/>
          </a:p>
          <a:p>
            <a:pPr eaLnBrk="1" hangingPunct="1">
              <a:lnSpc>
                <a:spcPct val="80000"/>
              </a:lnSpc>
              <a:buFont typeface="Wingdings 2" panose="05020102010507070707" pitchFamily="18" charset="2"/>
              <a:buNone/>
              <a:defRPr/>
            </a:pPr>
            <a:r>
              <a:rPr lang="sr-Latn-CS" altLang="en-US" i="1" dirty="0"/>
              <a:t>     	- mm. </a:t>
            </a:r>
            <a:r>
              <a:rPr lang="sr-Latn-CS" altLang="en-US" i="1" dirty="0" err="1"/>
              <a:t>rotatores</a:t>
            </a:r>
            <a:endParaRPr lang="sr-Latn-CS" altLang="en-US" i="1" dirty="0"/>
          </a:p>
          <a:p>
            <a:pPr eaLnBrk="1" hangingPunct="1">
              <a:lnSpc>
                <a:spcPct val="80000"/>
              </a:lnSpc>
              <a:buFontTx/>
              <a:buNone/>
              <a:defRPr/>
            </a:pPr>
            <a:r>
              <a:rPr lang="sr-Latn-CS" altLang="en-US" i="1" dirty="0"/>
              <a:t>  3 mm. </a:t>
            </a:r>
            <a:r>
              <a:rPr lang="sr-Latn-CS" altLang="en-US" i="1" dirty="0" err="1"/>
              <a:t>interspinales</a:t>
            </a:r>
            <a:endParaRPr lang="sr-Latn-CS" altLang="en-US" i="1" dirty="0"/>
          </a:p>
          <a:p>
            <a:pPr eaLnBrk="1" hangingPunct="1">
              <a:lnSpc>
                <a:spcPct val="80000"/>
              </a:lnSpc>
              <a:buFontTx/>
              <a:buNone/>
              <a:defRPr/>
            </a:pPr>
            <a:r>
              <a:rPr lang="sr-Latn-CS" altLang="en-US" i="1" dirty="0"/>
              <a:t>  4 mm. </a:t>
            </a:r>
            <a:r>
              <a:rPr lang="sr-Latn-CS" altLang="en-US" i="1" dirty="0" err="1"/>
              <a:t>intertransversarii</a:t>
            </a:r>
            <a:endParaRPr lang="en-US" altLang="en-US" i="1" dirty="0"/>
          </a:p>
        </p:txBody>
      </p:sp>
      <p:pic>
        <p:nvPicPr>
          <p:cNvPr id="70659" name="Picture 4" descr="0033 mm leda duboka intertransv copy"/>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700463" y="328613"/>
            <a:ext cx="5272087" cy="6273800"/>
          </a:xfrm>
        </p:spPr>
      </p:pic>
    </p:spTree>
  </p:cSld>
  <p:clrMapOvr>
    <a:masterClrMapping/>
  </p:clrMapOvr>
  <p:transition spd="slow">
    <p:zo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966DA2A-929A-BC97-7A80-78D75E9ADECE}"/>
              </a:ext>
            </a:extLst>
          </p:cNvPr>
          <p:cNvSpPr txBox="1"/>
          <p:nvPr/>
        </p:nvSpPr>
        <p:spPr>
          <a:xfrm>
            <a:off x="179512" y="476672"/>
            <a:ext cx="8496944" cy="1631216"/>
          </a:xfrm>
          <a:prstGeom prst="rect">
            <a:avLst/>
          </a:prstGeom>
          <a:noFill/>
        </p:spPr>
        <p:txBody>
          <a:bodyPr wrap="square">
            <a:spAutoFit/>
          </a:bodyPr>
          <a:lstStyle/>
          <a:p>
            <a:pPr marL="342900" indent="-342900" eaLnBrk="1" hangingPunct="1">
              <a:buFontTx/>
              <a:buChar char="-"/>
              <a:defRPr/>
            </a:pPr>
            <a:r>
              <a:rPr lang="en-GB" sz="2000" dirty="0">
                <a:latin typeface="Cambria" panose="02040503050406030204" pitchFamily="18" charset="0"/>
                <a:ea typeface="Cambria" panose="02040503050406030204" pitchFamily="18" charset="0"/>
              </a:rPr>
              <a:t>The thoracic cage is lined internally with endothoracic fascia </a:t>
            </a:r>
          </a:p>
          <a:p>
            <a:pPr marL="342900" indent="-342900" eaLnBrk="1" hangingPunct="1">
              <a:buFontTx/>
              <a:buChar char="-"/>
              <a:defRPr/>
            </a:pPr>
            <a:r>
              <a:rPr lang="en-GB" sz="2000" dirty="0">
                <a:latin typeface="Cambria" panose="02040503050406030204" pitchFamily="18" charset="0"/>
                <a:ea typeface="Cambria" panose="02040503050406030204" pitchFamily="18" charset="0"/>
              </a:rPr>
              <a:t>This thin fibro-areolar layer attaches the adjacent portion of the lining of the lung cavities (costal parietal pleura) to the thoracic wall.</a:t>
            </a:r>
          </a:p>
          <a:p>
            <a:pPr marL="342900" indent="-342900" eaLnBrk="1" hangingPunct="1">
              <a:buFontTx/>
              <a:buChar char="-"/>
              <a:defRPr/>
            </a:pPr>
            <a:r>
              <a:rPr lang="en-GB" sz="2000" dirty="0">
                <a:latin typeface="Cambria" panose="02040503050406030204" pitchFamily="18" charset="0"/>
                <a:ea typeface="Cambria" panose="02040503050406030204" pitchFamily="18" charset="0"/>
              </a:rPr>
              <a:t>It becomes more fibrous over the apices of the lungs (</a:t>
            </a:r>
            <a:r>
              <a:rPr lang="en-GB" sz="2000" dirty="0" err="1">
                <a:latin typeface="Cambria" panose="02040503050406030204" pitchFamily="18" charset="0"/>
                <a:ea typeface="Cambria" panose="02040503050406030204" pitchFamily="18" charset="0"/>
              </a:rPr>
              <a:t>suprapleural</a:t>
            </a:r>
            <a:r>
              <a:rPr lang="en-GB" sz="2000" dirty="0">
                <a:latin typeface="Cambria" panose="02040503050406030204" pitchFamily="18" charset="0"/>
                <a:ea typeface="Cambria" panose="02040503050406030204" pitchFamily="18" charset="0"/>
              </a:rPr>
              <a:t> membrane).</a:t>
            </a:r>
            <a:endParaRPr lang="sr-Latn-CS" altLang="en-US" sz="2000" i="1" dirty="0">
              <a:solidFill>
                <a:srgbClr val="CC3300"/>
              </a:solidFill>
              <a:effectLst>
                <a:outerShdw blurRad="38100" dist="38100" dir="2700000" algn="tl">
                  <a:srgbClr val="C0C0C0"/>
                </a:outerShdw>
              </a:effectLst>
              <a:latin typeface="Cambria" panose="02040503050406030204" pitchFamily="18" charset="0"/>
              <a:ea typeface="Cambria" panose="02040503050406030204" pitchFamily="18" charset="0"/>
            </a:endParaRPr>
          </a:p>
        </p:txBody>
      </p:sp>
      <p:pic>
        <p:nvPicPr>
          <p:cNvPr id="2050" name="Picture 2" descr="Endothoracic fascia hi-res stock photography and images - Alamy">
            <a:extLst>
              <a:ext uri="{FF2B5EF4-FFF2-40B4-BE49-F238E27FC236}">
                <a16:creationId xmlns:a16="http://schemas.microsoft.com/office/drawing/2014/main" id="{ECC68923-9C9E-01B1-7D56-2CC71803BA8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715"/>
          <a:stretch/>
        </p:blipFill>
        <p:spPr bwMode="auto">
          <a:xfrm>
            <a:off x="1691680" y="2107888"/>
            <a:ext cx="6096000" cy="4625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5852102"/>
      </p:ext>
    </p:extLst>
  </p:cSld>
  <p:clrMapOvr>
    <a:masterClrMapping/>
  </p:clrMapOvr>
  <p:transition spd="slow">
    <p:zo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4"/>
          <p:cNvSpPr>
            <a:spLocks noGrp="1" noChangeArrowheads="1"/>
          </p:cNvSpPr>
          <p:nvPr>
            <p:ph type="title" idx="4294967295"/>
          </p:nvPr>
        </p:nvSpPr>
        <p:spPr>
          <a:xfrm>
            <a:off x="4536068" y="260648"/>
            <a:ext cx="4114800" cy="445095"/>
          </a:xfrm>
        </p:spPr>
        <p:txBody>
          <a:bodyPr/>
          <a:lstStyle/>
          <a:p>
            <a:pPr algn="ctr" eaLnBrk="1" hangingPunct="1">
              <a:defRPr/>
            </a:pPr>
            <a:r>
              <a:rPr lang="en-GB" altLang="en-US" sz="2400" b="1" dirty="0">
                <a:solidFill>
                  <a:schemeClr val="tx1"/>
                </a:solidFill>
                <a:effectLst>
                  <a:outerShdw blurRad="38100" dist="38100" dir="2700000" algn="tl">
                    <a:srgbClr val="C0C0C0"/>
                  </a:outerShdw>
                </a:effectLst>
                <a:latin typeface="Cambria" panose="02040503050406030204" pitchFamily="18" charset="0"/>
              </a:rPr>
              <a:t>Arteries of thoracic wall</a:t>
            </a:r>
            <a:endParaRPr lang="en-US" altLang="en-US" sz="2400" b="1" dirty="0">
              <a:solidFill>
                <a:schemeClr val="tx1"/>
              </a:solidFill>
              <a:effectLst>
                <a:outerShdw blurRad="38100" dist="38100" dir="2700000" algn="tl">
                  <a:srgbClr val="C0C0C0"/>
                </a:outerShdw>
              </a:effectLst>
            </a:endParaRPr>
          </a:p>
        </p:txBody>
      </p:sp>
      <p:sp>
        <p:nvSpPr>
          <p:cNvPr id="73731" name="Rectangle 5"/>
          <p:cNvSpPr>
            <a:spLocks noGrp="1" noChangeArrowheads="1"/>
          </p:cNvSpPr>
          <p:nvPr>
            <p:ph type="body" sz="half" idx="4294967295"/>
          </p:nvPr>
        </p:nvSpPr>
        <p:spPr>
          <a:xfrm>
            <a:off x="0" y="333375"/>
            <a:ext cx="4103688" cy="6524625"/>
          </a:xfrm>
        </p:spPr>
        <p:txBody>
          <a:bodyPr/>
          <a:lstStyle/>
          <a:p>
            <a:pPr eaLnBrk="1" hangingPunct="1">
              <a:lnSpc>
                <a:spcPct val="70000"/>
              </a:lnSpc>
              <a:buFontTx/>
              <a:buNone/>
              <a:defRPr/>
            </a:pPr>
            <a:r>
              <a:rPr lang="sr-Latn-CS" altLang="en-US" sz="2400" b="1" dirty="0">
                <a:solidFill>
                  <a:srgbClr val="990000"/>
                </a:solidFill>
                <a:effectLst>
                  <a:outerShdw blurRad="38100" dist="38100" dir="2700000" algn="tl">
                    <a:srgbClr val="C0C0C0"/>
                  </a:outerShdw>
                </a:effectLst>
              </a:rPr>
              <a:t> </a:t>
            </a:r>
          </a:p>
          <a:p>
            <a:pPr eaLnBrk="1" hangingPunct="1">
              <a:lnSpc>
                <a:spcPct val="70000"/>
              </a:lnSpc>
              <a:buFontTx/>
              <a:buNone/>
              <a:defRPr/>
            </a:pPr>
            <a:r>
              <a:rPr lang="sr-Latn-CS" altLang="en-US" sz="2400" b="1" dirty="0">
                <a:solidFill>
                  <a:srgbClr val="990000"/>
                </a:solidFill>
                <a:effectLst>
                  <a:outerShdw blurRad="38100" dist="38100" dir="2700000" algn="tl">
                    <a:srgbClr val="C0C0C0"/>
                  </a:outerShdw>
                </a:effectLst>
              </a:rPr>
              <a:t>Aorta </a:t>
            </a:r>
            <a:r>
              <a:rPr lang="sr-Latn-CS" altLang="en-US" sz="2400" b="1" dirty="0" err="1">
                <a:solidFill>
                  <a:srgbClr val="990000"/>
                </a:solidFill>
                <a:effectLst>
                  <a:outerShdw blurRad="38100" dist="38100" dir="2700000" algn="tl">
                    <a:srgbClr val="C0C0C0"/>
                  </a:outerShdw>
                </a:effectLst>
              </a:rPr>
              <a:t>thoracica</a:t>
            </a:r>
            <a:endParaRPr lang="sr-Latn-CS" altLang="en-US" sz="2400" b="1" dirty="0">
              <a:solidFill>
                <a:srgbClr val="990000"/>
              </a:solidFill>
              <a:effectLst>
                <a:outerShdw blurRad="38100" dist="38100" dir="2700000" algn="tl">
                  <a:srgbClr val="C0C0C0"/>
                </a:outerShdw>
              </a:effectLst>
            </a:endParaRPr>
          </a:p>
          <a:p>
            <a:pPr eaLnBrk="1" hangingPunct="1">
              <a:lnSpc>
                <a:spcPct val="70000"/>
              </a:lnSpc>
              <a:buFontTx/>
              <a:buNone/>
              <a:defRPr/>
            </a:pPr>
            <a:r>
              <a:rPr lang="sr-Latn-CS" altLang="en-US" sz="2400" b="1" dirty="0">
                <a:solidFill>
                  <a:srgbClr val="990000"/>
                </a:solidFill>
                <a:effectLst>
                  <a:outerShdw blurRad="38100" dist="38100" dir="2700000" algn="tl">
                    <a:srgbClr val="C0C0C0"/>
                  </a:outerShdw>
                </a:effectLst>
              </a:rPr>
              <a:t> </a:t>
            </a:r>
            <a:r>
              <a:rPr lang="sr-Latn-CS" altLang="en-US" sz="2400" i="1" dirty="0" err="1">
                <a:solidFill>
                  <a:srgbClr val="922223"/>
                </a:solidFill>
                <a:effectLst>
                  <a:outerShdw blurRad="38100" dist="38100" dir="2700000" algn="tl">
                    <a:srgbClr val="C0C0C0"/>
                  </a:outerShdw>
                </a:effectLst>
              </a:rPr>
              <a:t>aa</a:t>
            </a:r>
            <a:r>
              <a:rPr lang="sr-Latn-CS" altLang="en-US" sz="2400" i="1" dirty="0">
                <a:solidFill>
                  <a:srgbClr val="922223"/>
                </a:solidFill>
                <a:effectLst>
                  <a:outerShdw blurRad="38100" dist="38100" dir="2700000" algn="tl">
                    <a:srgbClr val="C0C0C0"/>
                  </a:outerShdw>
                </a:effectLst>
              </a:rPr>
              <a:t>. </a:t>
            </a:r>
            <a:r>
              <a:rPr lang="sr-Latn-CS" altLang="en-US" sz="2400" i="1" dirty="0" err="1">
                <a:solidFill>
                  <a:srgbClr val="922223"/>
                </a:solidFill>
                <a:effectLst>
                  <a:outerShdw blurRad="38100" dist="38100" dir="2700000" algn="tl">
                    <a:srgbClr val="C0C0C0"/>
                  </a:outerShdw>
                </a:effectLst>
              </a:rPr>
              <a:t>intercostales</a:t>
            </a:r>
            <a:r>
              <a:rPr lang="sr-Latn-CS" altLang="en-US" sz="2400" i="1" dirty="0">
                <a:solidFill>
                  <a:srgbClr val="922223"/>
                </a:solidFill>
                <a:effectLst>
                  <a:outerShdw blurRad="38100" dist="38100" dir="2700000" algn="tl">
                    <a:srgbClr val="C0C0C0"/>
                  </a:outerShdw>
                </a:effectLst>
              </a:rPr>
              <a:t> </a:t>
            </a:r>
            <a:r>
              <a:rPr lang="sr-Latn-CS" altLang="en-US" sz="2400" i="1" dirty="0" err="1">
                <a:solidFill>
                  <a:srgbClr val="922223"/>
                </a:solidFill>
                <a:effectLst>
                  <a:outerShdw blurRad="38100" dist="38100" dir="2700000" algn="tl">
                    <a:srgbClr val="C0C0C0"/>
                  </a:outerShdw>
                </a:effectLst>
              </a:rPr>
              <a:t>posteriores</a:t>
            </a:r>
            <a:r>
              <a:rPr lang="sr-Latn-CS" altLang="en-US" sz="2400" i="1" dirty="0">
                <a:solidFill>
                  <a:srgbClr val="922223"/>
                </a:solidFill>
                <a:effectLst>
                  <a:outerShdw blurRad="38100" dist="38100" dir="2700000" algn="tl">
                    <a:srgbClr val="C0C0C0"/>
                  </a:outerShdw>
                </a:effectLst>
              </a:rPr>
              <a:t> (3.-11.)</a:t>
            </a:r>
          </a:p>
          <a:p>
            <a:pPr eaLnBrk="1" hangingPunct="1">
              <a:lnSpc>
                <a:spcPct val="70000"/>
              </a:lnSpc>
              <a:buFontTx/>
              <a:buNone/>
              <a:defRPr/>
            </a:pPr>
            <a:r>
              <a:rPr lang="sr-Latn-CS" altLang="en-US" sz="2400" i="1" dirty="0">
                <a:solidFill>
                  <a:srgbClr val="CC3300"/>
                </a:solidFill>
                <a:effectLst>
                  <a:outerShdw blurRad="38100" dist="38100" dir="2700000" algn="tl">
                    <a:srgbClr val="C0C0C0"/>
                  </a:outerShdw>
                </a:effectLst>
              </a:rPr>
              <a:t>  a. </a:t>
            </a:r>
            <a:r>
              <a:rPr lang="sr-Latn-CS" altLang="en-US" sz="2400" i="1" dirty="0" err="1">
                <a:solidFill>
                  <a:srgbClr val="CC3300"/>
                </a:solidFill>
                <a:effectLst>
                  <a:outerShdw blurRad="38100" dist="38100" dir="2700000" algn="tl">
                    <a:srgbClr val="C0C0C0"/>
                  </a:outerShdw>
                </a:effectLst>
              </a:rPr>
              <a:t>subcostalis</a:t>
            </a:r>
            <a:r>
              <a:rPr lang="sr-Latn-CS" altLang="en-US" sz="2400" i="1" dirty="0">
                <a:solidFill>
                  <a:srgbClr val="CC3300"/>
                </a:solidFill>
                <a:effectLst>
                  <a:outerShdw blurRad="38100" dist="38100" dir="2700000" algn="tl">
                    <a:srgbClr val="C0C0C0"/>
                  </a:outerShdw>
                </a:effectLst>
              </a:rPr>
              <a:t> (XII) </a:t>
            </a:r>
            <a:endParaRPr lang="en-US" altLang="en-US" sz="2400" i="1" dirty="0">
              <a:solidFill>
                <a:srgbClr val="CC3300"/>
              </a:solidFill>
              <a:effectLst>
                <a:outerShdw blurRad="38100" dist="38100" dir="2700000" algn="tl">
                  <a:srgbClr val="C0C0C0"/>
                </a:outerShdw>
              </a:effectLst>
            </a:endParaRPr>
          </a:p>
          <a:p>
            <a:pPr eaLnBrk="1" hangingPunct="1">
              <a:lnSpc>
                <a:spcPct val="70000"/>
              </a:lnSpc>
              <a:buFontTx/>
              <a:buNone/>
              <a:defRPr/>
            </a:pPr>
            <a:r>
              <a:rPr lang="sr-Latn-CS" altLang="en-US" sz="2200" i="1" dirty="0">
                <a:solidFill>
                  <a:srgbClr val="CC3300"/>
                </a:solidFill>
                <a:effectLst>
                  <a:outerShdw blurRad="38100" dist="38100" dir="2700000" algn="tl">
                    <a:srgbClr val="C0C0C0"/>
                  </a:outerShdw>
                </a:effectLst>
              </a:rPr>
              <a:t>  </a:t>
            </a:r>
            <a:r>
              <a:rPr lang="sr-Latn-CS" altLang="en-US" sz="2200" i="1" dirty="0" err="1">
                <a:solidFill>
                  <a:srgbClr val="CC3300"/>
                </a:solidFill>
                <a:effectLst>
                  <a:outerShdw blurRad="38100" dist="38100" dir="2700000" algn="tl">
                    <a:srgbClr val="C0C0C0"/>
                  </a:outerShdw>
                </a:effectLst>
              </a:rPr>
              <a:t>aa</a:t>
            </a:r>
            <a:r>
              <a:rPr lang="sr-Latn-CS" altLang="en-US" sz="2200" i="1" dirty="0">
                <a:solidFill>
                  <a:srgbClr val="CC3300"/>
                </a:solidFill>
                <a:effectLst>
                  <a:outerShdw blurRad="38100" dist="38100" dir="2700000" algn="tl">
                    <a:srgbClr val="C0C0C0"/>
                  </a:outerShdw>
                </a:effectLst>
              </a:rPr>
              <a:t>. </a:t>
            </a:r>
            <a:r>
              <a:rPr lang="sr-Latn-CS" altLang="en-US" sz="2200" i="1" dirty="0" err="1">
                <a:solidFill>
                  <a:srgbClr val="CC3300"/>
                </a:solidFill>
                <a:effectLst>
                  <a:outerShdw blurRad="38100" dist="38100" dir="2700000" algn="tl">
                    <a:srgbClr val="C0C0C0"/>
                  </a:outerShdw>
                </a:effectLst>
              </a:rPr>
              <a:t>phrenicae</a:t>
            </a:r>
            <a:r>
              <a:rPr lang="sr-Latn-CS" altLang="en-US" sz="2200" i="1" dirty="0">
                <a:solidFill>
                  <a:srgbClr val="CC3300"/>
                </a:solidFill>
                <a:effectLst>
                  <a:outerShdw blurRad="38100" dist="38100" dir="2700000" algn="tl">
                    <a:srgbClr val="C0C0C0"/>
                  </a:outerShdw>
                </a:effectLst>
              </a:rPr>
              <a:t> </a:t>
            </a:r>
            <a:r>
              <a:rPr lang="sr-Latn-CS" altLang="en-US" sz="2200" i="1" dirty="0" err="1">
                <a:solidFill>
                  <a:srgbClr val="CC3300"/>
                </a:solidFill>
                <a:effectLst>
                  <a:outerShdw blurRad="38100" dist="38100" dir="2700000" algn="tl">
                    <a:srgbClr val="C0C0C0"/>
                  </a:outerShdw>
                </a:effectLst>
              </a:rPr>
              <a:t>superiores</a:t>
            </a:r>
            <a:endParaRPr lang="sr-Latn-CS" altLang="en-US" sz="2200" i="1" dirty="0">
              <a:solidFill>
                <a:srgbClr val="CC3300"/>
              </a:solidFill>
              <a:effectLst>
                <a:outerShdw blurRad="38100" dist="38100" dir="2700000" algn="tl">
                  <a:srgbClr val="C0C0C0"/>
                </a:outerShdw>
              </a:effectLst>
            </a:endParaRPr>
          </a:p>
          <a:p>
            <a:pPr eaLnBrk="1" hangingPunct="1">
              <a:lnSpc>
                <a:spcPct val="70000"/>
              </a:lnSpc>
              <a:buFontTx/>
              <a:buNone/>
              <a:defRPr/>
            </a:pPr>
            <a:r>
              <a:rPr lang="sr-Latn-CS" altLang="en-US" sz="2400" b="1" dirty="0">
                <a:solidFill>
                  <a:srgbClr val="990000"/>
                </a:solidFill>
                <a:effectLst>
                  <a:outerShdw blurRad="38100" dist="38100" dir="2700000" algn="tl">
                    <a:srgbClr val="C0C0C0"/>
                  </a:outerShdw>
                </a:effectLst>
              </a:rPr>
              <a:t>  </a:t>
            </a:r>
          </a:p>
          <a:p>
            <a:pPr eaLnBrk="1" hangingPunct="1">
              <a:lnSpc>
                <a:spcPct val="70000"/>
              </a:lnSpc>
              <a:buFontTx/>
              <a:buNone/>
              <a:defRPr/>
            </a:pPr>
            <a:endParaRPr lang="sr-Latn-CS" altLang="en-US" sz="1700" b="1" dirty="0">
              <a:solidFill>
                <a:srgbClr val="990000"/>
              </a:solidFill>
              <a:effectLst>
                <a:outerShdw blurRad="38100" dist="38100" dir="2700000" algn="tl">
                  <a:srgbClr val="C0C0C0"/>
                </a:outerShdw>
              </a:effectLst>
            </a:endParaRPr>
          </a:p>
          <a:p>
            <a:pPr eaLnBrk="1" hangingPunct="1">
              <a:lnSpc>
                <a:spcPct val="70000"/>
              </a:lnSpc>
              <a:buFontTx/>
              <a:buNone/>
              <a:defRPr/>
            </a:pPr>
            <a:endParaRPr lang="sr-Latn-CS" altLang="en-US" sz="2200" b="1" dirty="0">
              <a:solidFill>
                <a:srgbClr val="990000"/>
              </a:solidFill>
              <a:effectLst>
                <a:outerShdw blurRad="38100" dist="38100" dir="2700000" algn="tl">
                  <a:srgbClr val="C0C0C0"/>
                </a:outerShdw>
              </a:effectLst>
            </a:endParaRPr>
          </a:p>
          <a:p>
            <a:pPr eaLnBrk="1" hangingPunct="1">
              <a:lnSpc>
                <a:spcPct val="70000"/>
              </a:lnSpc>
              <a:buFontTx/>
              <a:buNone/>
              <a:defRPr/>
            </a:pPr>
            <a:r>
              <a:rPr lang="sr-Latn-CS" altLang="en-US" sz="2400" b="1" dirty="0">
                <a:solidFill>
                  <a:srgbClr val="990000"/>
                </a:solidFill>
                <a:effectLst>
                  <a:outerShdw blurRad="38100" dist="38100" dir="2700000" algn="tl">
                    <a:srgbClr val="C0C0C0"/>
                  </a:outerShdw>
                </a:effectLst>
              </a:rPr>
              <a:t>A. </a:t>
            </a:r>
            <a:r>
              <a:rPr lang="sr-Latn-CS" altLang="en-US" sz="2400" b="1" dirty="0" err="1">
                <a:solidFill>
                  <a:srgbClr val="990000"/>
                </a:solidFill>
                <a:effectLst>
                  <a:outerShdw blurRad="38100" dist="38100" dir="2700000" algn="tl">
                    <a:srgbClr val="C0C0C0"/>
                  </a:outerShdw>
                </a:effectLst>
              </a:rPr>
              <a:t>subclavia</a:t>
            </a:r>
            <a:endParaRPr lang="sr-Latn-CS" altLang="en-US" sz="2400" b="1" dirty="0">
              <a:solidFill>
                <a:srgbClr val="990000"/>
              </a:solidFill>
              <a:effectLst>
                <a:outerShdw blurRad="38100" dist="38100" dir="2700000" algn="tl">
                  <a:srgbClr val="C0C0C0"/>
                </a:outerShdw>
              </a:effectLst>
            </a:endParaRPr>
          </a:p>
          <a:p>
            <a:pPr eaLnBrk="1" hangingPunct="1">
              <a:lnSpc>
                <a:spcPct val="70000"/>
              </a:lnSpc>
              <a:buFontTx/>
              <a:buNone/>
              <a:defRPr/>
            </a:pPr>
            <a:r>
              <a:rPr lang="sr-Latn-CS" altLang="en-US" sz="2400" b="1" dirty="0">
                <a:solidFill>
                  <a:srgbClr val="990000"/>
                </a:solidFill>
                <a:effectLst>
                  <a:outerShdw blurRad="38100" dist="38100" dir="2700000" algn="tl">
                    <a:srgbClr val="C0C0C0"/>
                  </a:outerShdw>
                </a:effectLst>
              </a:rPr>
              <a:t> </a:t>
            </a:r>
            <a:r>
              <a:rPr lang="sr-Latn-CS" altLang="en-US" sz="2400" b="1" dirty="0">
                <a:solidFill>
                  <a:srgbClr val="CC3300"/>
                </a:solidFill>
                <a:effectLst>
                  <a:outerShdw blurRad="38100" dist="38100" dir="2700000" algn="tl">
                    <a:srgbClr val="C0C0C0"/>
                  </a:outerShdw>
                </a:effectLst>
              </a:rPr>
              <a:t>- </a:t>
            </a:r>
            <a:r>
              <a:rPr lang="sr-Latn-CS" altLang="en-US" sz="2400" i="1" dirty="0">
                <a:solidFill>
                  <a:srgbClr val="CC3300"/>
                </a:solidFill>
                <a:effectLst>
                  <a:outerShdw blurRad="38100" dist="38100" dir="2700000" algn="tl">
                    <a:srgbClr val="C0C0C0"/>
                  </a:outerShdw>
                </a:effectLst>
              </a:rPr>
              <a:t>a. </a:t>
            </a:r>
            <a:r>
              <a:rPr lang="sr-Latn-CS" altLang="en-US" sz="2400" i="1" dirty="0" err="1">
                <a:solidFill>
                  <a:srgbClr val="CC3300"/>
                </a:solidFill>
                <a:effectLst>
                  <a:outerShdw blurRad="38100" dist="38100" dir="2700000" algn="tl">
                    <a:srgbClr val="C0C0C0"/>
                  </a:outerShdw>
                </a:effectLst>
              </a:rPr>
              <a:t>thoracica</a:t>
            </a:r>
            <a:r>
              <a:rPr lang="sr-Latn-CS" altLang="en-US" sz="2400" i="1" dirty="0">
                <a:solidFill>
                  <a:srgbClr val="CC3300"/>
                </a:solidFill>
                <a:effectLst>
                  <a:outerShdw blurRad="38100" dist="38100" dir="2700000" algn="tl">
                    <a:srgbClr val="C0C0C0"/>
                  </a:outerShdw>
                </a:effectLst>
              </a:rPr>
              <a:t> interna </a:t>
            </a:r>
            <a:r>
              <a:rPr lang="sr-Latn-CS" altLang="en-US" sz="2400" b="1" i="1" dirty="0">
                <a:solidFill>
                  <a:srgbClr val="663300"/>
                </a:solidFill>
                <a:effectLst>
                  <a:outerShdw blurRad="38100" dist="38100" dir="2700000" algn="tl">
                    <a:srgbClr val="C0C0C0"/>
                  </a:outerShdw>
                </a:effectLst>
              </a:rPr>
              <a:t>*</a:t>
            </a:r>
          </a:p>
          <a:p>
            <a:pPr eaLnBrk="1" hangingPunct="1">
              <a:lnSpc>
                <a:spcPct val="70000"/>
              </a:lnSpc>
              <a:buFontTx/>
              <a:buNone/>
              <a:defRPr/>
            </a:pPr>
            <a:r>
              <a:rPr lang="sr-Latn-CS" altLang="en-US" sz="2400" i="1" dirty="0">
                <a:solidFill>
                  <a:srgbClr val="CC3300"/>
                </a:solidFill>
                <a:effectLst>
                  <a:outerShdw blurRad="38100" dist="38100" dir="2700000" algn="tl">
                    <a:srgbClr val="C0C0C0"/>
                  </a:outerShdw>
                </a:effectLst>
              </a:rPr>
              <a:t> </a:t>
            </a:r>
            <a:r>
              <a:rPr lang="sr-Latn-CS" altLang="en-US" sz="2400" b="1" dirty="0">
                <a:solidFill>
                  <a:srgbClr val="CC3300"/>
                </a:solidFill>
                <a:effectLst>
                  <a:outerShdw blurRad="38100" dist="38100" dir="2700000" algn="tl">
                    <a:srgbClr val="C0C0C0"/>
                  </a:outerShdw>
                </a:effectLst>
              </a:rPr>
              <a:t>-</a:t>
            </a:r>
            <a:r>
              <a:rPr lang="sr-Latn-CS" altLang="en-US" sz="2400" i="1" dirty="0">
                <a:solidFill>
                  <a:srgbClr val="CC3300"/>
                </a:solidFill>
                <a:effectLst>
                  <a:outerShdw blurRad="38100" dist="38100" dir="2700000" algn="tl">
                    <a:srgbClr val="C0C0C0"/>
                  </a:outerShdw>
                </a:effectLst>
              </a:rPr>
              <a:t> </a:t>
            </a:r>
            <a:r>
              <a:rPr lang="sr-Latn-CS" altLang="en-US" sz="2400" i="1" dirty="0">
                <a:solidFill>
                  <a:srgbClr val="922223"/>
                </a:solidFill>
                <a:effectLst>
                  <a:outerShdw blurRad="38100" dist="38100" dir="2700000" algn="tl">
                    <a:srgbClr val="C0C0C0"/>
                  </a:outerShdw>
                </a:effectLst>
              </a:rPr>
              <a:t>a. </a:t>
            </a:r>
            <a:r>
              <a:rPr lang="sr-Latn-CS" altLang="en-US" sz="2400" i="1" dirty="0" err="1">
                <a:solidFill>
                  <a:srgbClr val="922223"/>
                </a:solidFill>
                <a:effectLst>
                  <a:outerShdw blurRad="38100" dist="38100" dir="2700000" algn="tl">
                    <a:srgbClr val="C0C0C0"/>
                  </a:outerShdw>
                </a:effectLst>
              </a:rPr>
              <a:t>intercostalis</a:t>
            </a:r>
            <a:r>
              <a:rPr lang="sr-Latn-CS" altLang="en-US" sz="2400" i="1" dirty="0">
                <a:solidFill>
                  <a:srgbClr val="922223"/>
                </a:solidFill>
                <a:effectLst>
                  <a:outerShdw blurRad="38100" dist="38100" dir="2700000" algn="tl">
                    <a:srgbClr val="C0C0C0"/>
                  </a:outerShdw>
                </a:effectLst>
              </a:rPr>
              <a:t> </a:t>
            </a:r>
            <a:r>
              <a:rPr lang="sr-Latn-CS" altLang="en-US" sz="2400" i="1" dirty="0" err="1">
                <a:solidFill>
                  <a:srgbClr val="922223"/>
                </a:solidFill>
                <a:effectLst>
                  <a:outerShdw blurRad="38100" dist="38100" dir="2700000" algn="tl">
                    <a:srgbClr val="C0C0C0"/>
                  </a:outerShdw>
                </a:effectLst>
              </a:rPr>
              <a:t>suprema</a:t>
            </a:r>
            <a:endParaRPr lang="sr-Latn-CS" altLang="en-US" sz="2400" i="1" dirty="0">
              <a:solidFill>
                <a:srgbClr val="922223"/>
              </a:solidFill>
              <a:effectLst>
                <a:outerShdw blurRad="38100" dist="38100" dir="2700000" algn="tl">
                  <a:srgbClr val="C0C0C0"/>
                </a:outerShdw>
              </a:effectLst>
            </a:endParaRPr>
          </a:p>
          <a:p>
            <a:pPr eaLnBrk="1" hangingPunct="1">
              <a:lnSpc>
                <a:spcPct val="70000"/>
              </a:lnSpc>
              <a:buFontTx/>
              <a:buNone/>
              <a:defRPr/>
            </a:pPr>
            <a:r>
              <a:rPr lang="sr-Latn-CS" altLang="en-US" sz="2400" i="1" dirty="0">
                <a:solidFill>
                  <a:srgbClr val="922223"/>
                </a:solidFill>
                <a:effectLst>
                  <a:outerShdw blurRad="38100" dist="38100" dir="2700000" algn="tl">
                    <a:srgbClr val="C0C0C0"/>
                  </a:outerShdw>
                </a:effectLst>
              </a:rPr>
              <a:t>     (</a:t>
            </a:r>
            <a:r>
              <a:rPr lang="en-GB" altLang="en-US" sz="1800" i="1" dirty="0">
                <a:solidFill>
                  <a:srgbClr val="922223"/>
                </a:solidFill>
                <a:effectLst>
                  <a:outerShdw blurRad="38100" dist="38100" dir="2700000" algn="tl">
                    <a:srgbClr val="C0C0C0"/>
                  </a:outerShdw>
                </a:effectLst>
                <a:latin typeface="Cambria" panose="02040503050406030204" pitchFamily="18" charset="0"/>
              </a:rPr>
              <a:t>give rise to first </a:t>
            </a:r>
            <a:r>
              <a:rPr lang="sr-Latn-CS" altLang="en-US" sz="2400" i="1" dirty="0">
                <a:solidFill>
                  <a:srgbClr val="922223"/>
                </a:solidFill>
                <a:effectLst>
                  <a:outerShdw blurRad="38100" dist="38100" dir="2700000" algn="tl">
                    <a:srgbClr val="C0C0C0"/>
                  </a:outerShdw>
                </a:effectLst>
              </a:rPr>
              <a:t>AIP)</a:t>
            </a:r>
          </a:p>
          <a:p>
            <a:pPr eaLnBrk="1" hangingPunct="1">
              <a:lnSpc>
                <a:spcPct val="70000"/>
              </a:lnSpc>
              <a:buFontTx/>
              <a:buNone/>
              <a:defRPr/>
            </a:pPr>
            <a:endParaRPr lang="sr-Latn-CS" altLang="en-US" sz="1700" i="1" dirty="0">
              <a:solidFill>
                <a:srgbClr val="CC3300"/>
              </a:solidFill>
              <a:effectLst>
                <a:outerShdw blurRad="38100" dist="38100" dir="2700000" algn="tl">
                  <a:srgbClr val="C0C0C0"/>
                </a:outerShdw>
              </a:effectLst>
            </a:endParaRPr>
          </a:p>
          <a:p>
            <a:pPr eaLnBrk="1" hangingPunct="1">
              <a:lnSpc>
                <a:spcPct val="70000"/>
              </a:lnSpc>
              <a:buFontTx/>
              <a:buNone/>
              <a:defRPr/>
            </a:pPr>
            <a:endParaRPr lang="sr-Latn-CS" altLang="en-US" sz="1700" i="1" dirty="0">
              <a:solidFill>
                <a:srgbClr val="CC3300"/>
              </a:solidFill>
              <a:effectLst>
                <a:outerShdw blurRad="38100" dist="38100" dir="2700000" algn="tl">
                  <a:srgbClr val="C0C0C0"/>
                </a:outerShdw>
              </a:effectLst>
            </a:endParaRPr>
          </a:p>
          <a:p>
            <a:pPr eaLnBrk="1" hangingPunct="1">
              <a:lnSpc>
                <a:spcPct val="70000"/>
              </a:lnSpc>
              <a:buFontTx/>
              <a:buNone/>
              <a:defRPr/>
            </a:pPr>
            <a:r>
              <a:rPr lang="sr-Latn-CS" altLang="en-US" sz="2400" b="1" dirty="0">
                <a:solidFill>
                  <a:srgbClr val="990000"/>
                </a:solidFill>
                <a:effectLst>
                  <a:outerShdw blurRad="38100" dist="38100" dir="2700000" algn="tl">
                    <a:srgbClr val="C0C0C0"/>
                  </a:outerShdw>
                </a:effectLst>
              </a:rPr>
              <a:t>A. </a:t>
            </a:r>
            <a:r>
              <a:rPr lang="sr-Latn-CS" altLang="en-US" sz="2400" b="1" dirty="0" err="1">
                <a:solidFill>
                  <a:srgbClr val="990000"/>
                </a:solidFill>
                <a:effectLst>
                  <a:outerShdw blurRad="38100" dist="38100" dir="2700000" algn="tl">
                    <a:srgbClr val="C0C0C0"/>
                  </a:outerShdw>
                </a:effectLst>
              </a:rPr>
              <a:t>axillaris</a:t>
            </a:r>
            <a:endParaRPr lang="sr-Latn-CS" altLang="en-US" sz="2400" b="1" dirty="0">
              <a:solidFill>
                <a:srgbClr val="990000"/>
              </a:solidFill>
              <a:effectLst>
                <a:outerShdw blurRad="38100" dist="38100" dir="2700000" algn="tl">
                  <a:srgbClr val="C0C0C0"/>
                </a:outerShdw>
              </a:effectLst>
            </a:endParaRPr>
          </a:p>
          <a:p>
            <a:pPr eaLnBrk="1" hangingPunct="1">
              <a:lnSpc>
                <a:spcPct val="70000"/>
              </a:lnSpc>
              <a:buFontTx/>
              <a:buNone/>
              <a:defRPr/>
            </a:pPr>
            <a:r>
              <a:rPr lang="sr-Latn-CS" altLang="en-US" sz="2400" b="1" dirty="0">
                <a:solidFill>
                  <a:srgbClr val="990000"/>
                </a:solidFill>
                <a:effectLst>
                  <a:outerShdw blurRad="38100" dist="38100" dir="2700000" algn="tl">
                    <a:srgbClr val="C0C0C0"/>
                  </a:outerShdw>
                </a:effectLst>
              </a:rPr>
              <a:t> </a:t>
            </a:r>
            <a:r>
              <a:rPr lang="sr-Latn-CS" altLang="en-US" sz="2400" b="1" dirty="0">
                <a:solidFill>
                  <a:srgbClr val="CC3300"/>
                </a:solidFill>
                <a:effectLst>
                  <a:outerShdw blurRad="38100" dist="38100" dir="2700000" algn="tl">
                    <a:srgbClr val="C0C0C0"/>
                  </a:outerShdw>
                </a:effectLst>
              </a:rPr>
              <a:t>- </a:t>
            </a:r>
            <a:r>
              <a:rPr lang="sr-Latn-CS" altLang="en-US" sz="2400" i="1" dirty="0">
                <a:solidFill>
                  <a:srgbClr val="CC3300"/>
                </a:solidFill>
                <a:effectLst>
                  <a:outerShdw blurRad="38100" dist="38100" dir="2700000" algn="tl">
                    <a:srgbClr val="C0C0C0"/>
                  </a:outerShdw>
                </a:effectLst>
              </a:rPr>
              <a:t>a. </a:t>
            </a:r>
            <a:r>
              <a:rPr lang="sr-Latn-CS" altLang="en-US" sz="2400" i="1" dirty="0" err="1">
                <a:solidFill>
                  <a:srgbClr val="CC3300"/>
                </a:solidFill>
                <a:effectLst>
                  <a:outerShdw blurRad="38100" dist="38100" dir="2700000" algn="tl">
                    <a:srgbClr val="C0C0C0"/>
                  </a:outerShdw>
                </a:effectLst>
              </a:rPr>
              <a:t>thoracica</a:t>
            </a:r>
            <a:r>
              <a:rPr lang="sr-Latn-CS" altLang="en-US" sz="2400" i="1" dirty="0">
                <a:solidFill>
                  <a:srgbClr val="CC3300"/>
                </a:solidFill>
                <a:effectLst>
                  <a:outerShdw blurRad="38100" dist="38100" dir="2700000" algn="tl">
                    <a:srgbClr val="C0C0C0"/>
                  </a:outerShdw>
                </a:effectLst>
              </a:rPr>
              <a:t> </a:t>
            </a:r>
            <a:r>
              <a:rPr lang="sr-Latn-CS" altLang="en-US" sz="2400" i="1" dirty="0" err="1">
                <a:solidFill>
                  <a:srgbClr val="CC3300"/>
                </a:solidFill>
                <a:effectLst>
                  <a:outerShdw blurRad="38100" dist="38100" dir="2700000" algn="tl">
                    <a:srgbClr val="C0C0C0"/>
                  </a:outerShdw>
                </a:effectLst>
              </a:rPr>
              <a:t>superior</a:t>
            </a:r>
            <a:endParaRPr lang="sr-Latn-CS" altLang="en-US" sz="2400" i="1" dirty="0">
              <a:solidFill>
                <a:srgbClr val="CC3300"/>
              </a:solidFill>
              <a:effectLst>
                <a:outerShdw blurRad="38100" dist="38100" dir="2700000" algn="tl">
                  <a:srgbClr val="C0C0C0"/>
                </a:outerShdw>
              </a:effectLst>
            </a:endParaRPr>
          </a:p>
          <a:p>
            <a:pPr eaLnBrk="1" hangingPunct="1">
              <a:lnSpc>
                <a:spcPct val="70000"/>
              </a:lnSpc>
              <a:buFontTx/>
              <a:buNone/>
              <a:defRPr/>
            </a:pPr>
            <a:r>
              <a:rPr lang="sr-Latn-CS" altLang="en-US" sz="2400" i="1" dirty="0">
                <a:solidFill>
                  <a:srgbClr val="CC3300"/>
                </a:solidFill>
                <a:effectLst>
                  <a:outerShdw blurRad="38100" dist="38100" dir="2700000" algn="tl">
                    <a:srgbClr val="C0C0C0"/>
                  </a:outerShdw>
                </a:effectLst>
              </a:rPr>
              <a:t> </a:t>
            </a:r>
            <a:r>
              <a:rPr lang="sr-Latn-CS" altLang="en-US" sz="2400" b="1" dirty="0">
                <a:solidFill>
                  <a:srgbClr val="CC3300"/>
                </a:solidFill>
                <a:effectLst>
                  <a:outerShdw blurRad="38100" dist="38100" dir="2700000" algn="tl">
                    <a:srgbClr val="C0C0C0"/>
                  </a:outerShdw>
                </a:effectLst>
              </a:rPr>
              <a:t>-</a:t>
            </a:r>
            <a:r>
              <a:rPr lang="sr-Latn-CS" altLang="en-US" sz="2400" i="1" dirty="0">
                <a:solidFill>
                  <a:srgbClr val="CC3300"/>
                </a:solidFill>
                <a:effectLst>
                  <a:outerShdw blurRad="38100" dist="38100" dir="2700000" algn="tl">
                    <a:srgbClr val="C0C0C0"/>
                  </a:outerShdw>
                </a:effectLst>
              </a:rPr>
              <a:t> a. </a:t>
            </a:r>
            <a:r>
              <a:rPr lang="sr-Latn-CS" altLang="en-US" sz="2400" i="1" dirty="0" err="1">
                <a:solidFill>
                  <a:srgbClr val="CC3300"/>
                </a:solidFill>
                <a:effectLst>
                  <a:outerShdw blurRad="38100" dist="38100" dir="2700000" algn="tl">
                    <a:srgbClr val="C0C0C0"/>
                  </a:outerShdw>
                </a:effectLst>
              </a:rPr>
              <a:t>thoracoacromialis</a:t>
            </a:r>
            <a:endParaRPr lang="sr-Latn-CS" altLang="en-US" sz="2400" i="1" dirty="0">
              <a:solidFill>
                <a:srgbClr val="CC3300"/>
              </a:solidFill>
              <a:effectLst>
                <a:outerShdw blurRad="38100" dist="38100" dir="2700000" algn="tl">
                  <a:srgbClr val="C0C0C0"/>
                </a:outerShdw>
              </a:effectLst>
            </a:endParaRPr>
          </a:p>
          <a:p>
            <a:pPr eaLnBrk="1" hangingPunct="1">
              <a:lnSpc>
                <a:spcPct val="70000"/>
              </a:lnSpc>
              <a:buFontTx/>
              <a:buNone/>
              <a:defRPr/>
            </a:pPr>
            <a:r>
              <a:rPr lang="sr-Latn-CS" altLang="en-US" sz="2400" i="1" dirty="0">
                <a:solidFill>
                  <a:srgbClr val="CC3300"/>
                </a:solidFill>
                <a:effectLst>
                  <a:outerShdw blurRad="38100" dist="38100" dir="2700000" algn="tl">
                    <a:srgbClr val="C0C0C0"/>
                  </a:outerShdw>
                </a:effectLst>
              </a:rPr>
              <a:t> </a:t>
            </a:r>
            <a:r>
              <a:rPr lang="sr-Latn-CS" altLang="en-US" sz="2400" b="1" dirty="0">
                <a:solidFill>
                  <a:srgbClr val="CC3300"/>
                </a:solidFill>
                <a:effectLst>
                  <a:outerShdw blurRad="38100" dist="38100" dir="2700000" algn="tl">
                    <a:srgbClr val="C0C0C0"/>
                  </a:outerShdw>
                </a:effectLst>
              </a:rPr>
              <a:t>- </a:t>
            </a:r>
            <a:r>
              <a:rPr lang="sr-Latn-CS" altLang="en-US" sz="2400" i="1" dirty="0">
                <a:solidFill>
                  <a:srgbClr val="CC3300"/>
                </a:solidFill>
                <a:effectLst>
                  <a:outerShdw blurRad="38100" dist="38100" dir="2700000" algn="tl">
                    <a:srgbClr val="C0C0C0"/>
                  </a:outerShdw>
                </a:effectLst>
              </a:rPr>
              <a:t>a. </a:t>
            </a:r>
            <a:r>
              <a:rPr lang="sr-Latn-CS" altLang="en-US" sz="2400" i="1" dirty="0" err="1">
                <a:solidFill>
                  <a:srgbClr val="CC3300"/>
                </a:solidFill>
                <a:effectLst>
                  <a:outerShdw blurRad="38100" dist="38100" dir="2700000" algn="tl">
                    <a:srgbClr val="C0C0C0"/>
                  </a:outerShdw>
                </a:effectLst>
              </a:rPr>
              <a:t>thoracica</a:t>
            </a:r>
            <a:r>
              <a:rPr lang="sr-Latn-CS" altLang="en-US" sz="2400" i="1" dirty="0">
                <a:solidFill>
                  <a:srgbClr val="CC3300"/>
                </a:solidFill>
                <a:effectLst>
                  <a:outerShdw blurRad="38100" dist="38100" dir="2700000" algn="tl">
                    <a:srgbClr val="C0C0C0"/>
                  </a:outerShdw>
                </a:effectLst>
              </a:rPr>
              <a:t> </a:t>
            </a:r>
            <a:r>
              <a:rPr lang="sr-Latn-CS" altLang="en-US" sz="2400" i="1" dirty="0" err="1">
                <a:solidFill>
                  <a:srgbClr val="CC3300"/>
                </a:solidFill>
                <a:effectLst>
                  <a:outerShdw blurRad="38100" dist="38100" dir="2700000" algn="tl">
                    <a:srgbClr val="C0C0C0"/>
                  </a:outerShdw>
                </a:effectLst>
              </a:rPr>
              <a:t>lateralis</a:t>
            </a:r>
            <a:endParaRPr lang="sr-Latn-CS" altLang="en-US" sz="2400" i="1" dirty="0">
              <a:solidFill>
                <a:srgbClr val="CC3300"/>
              </a:solidFill>
              <a:effectLst>
                <a:outerShdw blurRad="38100" dist="38100" dir="2700000" algn="tl">
                  <a:srgbClr val="C0C0C0"/>
                </a:outerShdw>
              </a:effectLst>
            </a:endParaRPr>
          </a:p>
          <a:p>
            <a:pPr eaLnBrk="1" hangingPunct="1">
              <a:lnSpc>
                <a:spcPct val="70000"/>
              </a:lnSpc>
              <a:buFontTx/>
              <a:buNone/>
              <a:defRPr/>
            </a:pPr>
            <a:r>
              <a:rPr lang="sr-Latn-CS" altLang="en-US" sz="2400" i="1" dirty="0">
                <a:solidFill>
                  <a:srgbClr val="CC3300"/>
                </a:solidFill>
                <a:effectLst>
                  <a:outerShdw blurRad="38100" dist="38100" dir="2700000" algn="tl">
                    <a:srgbClr val="C0C0C0"/>
                  </a:outerShdw>
                </a:effectLst>
              </a:rPr>
              <a:t> </a:t>
            </a:r>
            <a:r>
              <a:rPr lang="sr-Latn-CS" altLang="en-US" sz="2400" b="1" dirty="0">
                <a:solidFill>
                  <a:srgbClr val="CC3300"/>
                </a:solidFill>
                <a:effectLst>
                  <a:outerShdw blurRad="38100" dist="38100" dir="2700000" algn="tl">
                    <a:srgbClr val="C0C0C0"/>
                  </a:outerShdw>
                </a:effectLst>
              </a:rPr>
              <a:t>-</a:t>
            </a:r>
            <a:r>
              <a:rPr lang="sr-Latn-CS" altLang="en-US" sz="2400" i="1" dirty="0">
                <a:solidFill>
                  <a:srgbClr val="CC3300"/>
                </a:solidFill>
                <a:effectLst>
                  <a:outerShdw blurRad="38100" dist="38100" dir="2700000" algn="tl">
                    <a:srgbClr val="C0C0C0"/>
                  </a:outerShdw>
                </a:effectLst>
              </a:rPr>
              <a:t> a. </a:t>
            </a:r>
            <a:r>
              <a:rPr lang="sr-Latn-CS" altLang="en-US" sz="2400" i="1" dirty="0" err="1">
                <a:solidFill>
                  <a:srgbClr val="CC3300"/>
                </a:solidFill>
                <a:effectLst>
                  <a:outerShdw blurRad="38100" dist="38100" dir="2700000" algn="tl">
                    <a:srgbClr val="C0C0C0"/>
                  </a:outerShdw>
                </a:effectLst>
              </a:rPr>
              <a:t>subscapularis</a:t>
            </a:r>
            <a:endParaRPr lang="sr-Latn-CS" altLang="en-US" sz="2400" i="1" dirty="0">
              <a:solidFill>
                <a:srgbClr val="990000"/>
              </a:solidFill>
              <a:effectLst>
                <a:outerShdw blurRad="38100" dist="38100" dir="2700000" algn="tl">
                  <a:srgbClr val="C0C0C0"/>
                </a:outerShdw>
              </a:effectLst>
            </a:endParaRPr>
          </a:p>
        </p:txBody>
      </p:sp>
      <p:sp>
        <p:nvSpPr>
          <p:cNvPr id="73732" name="Rectangle 6"/>
          <p:cNvSpPr>
            <a:spLocks noGrp="1" noChangeArrowheads="1"/>
          </p:cNvSpPr>
          <p:nvPr>
            <p:ph type="body" sz="half" idx="4294967295"/>
          </p:nvPr>
        </p:nvSpPr>
        <p:spPr>
          <a:xfrm>
            <a:off x="3286125" y="1700213"/>
            <a:ext cx="5857875" cy="5399087"/>
          </a:xfrm>
        </p:spPr>
        <p:txBody>
          <a:bodyPr/>
          <a:lstStyle/>
          <a:p>
            <a:pPr eaLnBrk="1" hangingPunct="1">
              <a:lnSpc>
                <a:spcPct val="80000"/>
              </a:lnSpc>
              <a:buFontTx/>
              <a:buNone/>
              <a:defRPr/>
            </a:pPr>
            <a:r>
              <a:rPr lang="sr-Latn-CS" altLang="en-US" b="1" dirty="0">
                <a:solidFill>
                  <a:schemeClr val="accent2"/>
                </a:solidFill>
                <a:effectLst>
                  <a:outerShdw blurRad="38100" dist="38100" dir="2700000" algn="tl">
                    <a:srgbClr val="C0C0C0"/>
                  </a:outerShdw>
                </a:effectLst>
              </a:rPr>
              <a:t>  </a:t>
            </a:r>
            <a:r>
              <a:rPr lang="sr-Latn-CS" altLang="en-US" b="1" dirty="0">
                <a:solidFill>
                  <a:srgbClr val="663300"/>
                </a:solidFill>
                <a:effectLst>
                  <a:outerShdw blurRad="38100" dist="38100" dir="2700000" algn="tl">
                    <a:srgbClr val="C0C0C0"/>
                  </a:outerShdw>
                </a:effectLst>
              </a:rPr>
              <a:t>A. </a:t>
            </a:r>
            <a:r>
              <a:rPr lang="sr-Latn-CS" altLang="en-US" b="1" dirty="0" err="1">
                <a:solidFill>
                  <a:srgbClr val="663300"/>
                </a:solidFill>
                <a:effectLst>
                  <a:outerShdw blurRad="38100" dist="38100" dir="2700000" algn="tl">
                    <a:srgbClr val="C0C0C0"/>
                  </a:outerShdw>
                </a:effectLst>
              </a:rPr>
              <a:t>thoracica</a:t>
            </a:r>
            <a:r>
              <a:rPr lang="sr-Latn-CS" altLang="en-US" b="1" dirty="0">
                <a:solidFill>
                  <a:srgbClr val="663300"/>
                </a:solidFill>
                <a:effectLst>
                  <a:outerShdw blurRad="38100" dist="38100" dir="2700000" algn="tl">
                    <a:srgbClr val="C0C0C0"/>
                  </a:outerShdw>
                </a:effectLst>
              </a:rPr>
              <a:t> interna</a:t>
            </a:r>
          </a:p>
          <a:p>
            <a:pPr eaLnBrk="1" hangingPunct="1">
              <a:lnSpc>
                <a:spcPct val="80000"/>
              </a:lnSpc>
              <a:buFontTx/>
              <a:buNone/>
              <a:defRPr/>
            </a:pPr>
            <a:r>
              <a:rPr lang="sr-Latn-CS" altLang="en-US" b="1" dirty="0">
                <a:solidFill>
                  <a:srgbClr val="663300"/>
                </a:solidFill>
                <a:effectLst>
                  <a:outerShdw blurRad="38100" dist="38100" dir="2700000" algn="tl">
                    <a:srgbClr val="C0C0C0"/>
                  </a:outerShdw>
                </a:effectLst>
              </a:rPr>
              <a:t>         </a:t>
            </a:r>
            <a:r>
              <a:rPr lang="en-GB" altLang="en-US" sz="1700" dirty="0">
                <a:solidFill>
                  <a:srgbClr val="663300"/>
                </a:solidFill>
                <a:effectLst>
                  <a:outerShdw blurRad="38100" dist="38100" dir="2700000" algn="tl">
                    <a:srgbClr val="C0C0C0"/>
                  </a:outerShdw>
                </a:effectLst>
                <a:latin typeface="Cambria" panose="02040503050406030204" pitchFamily="18" charset="0"/>
              </a:rPr>
              <a:t>SIDE BRANCHES</a:t>
            </a:r>
            <a:r>
              <a:rPr lang="sr-Latn-CS" altLang="en-US" sz="2000" dirty="0">
                <a:solidFill>
                  <a:srgbClr val="663300"/>
                </a:solidFill>
                <a:effectLst>
                  <a:outerShdw blurRad="38100" dist="38100" dir="2700000" algn="tl">
                    <a:srgbClr val="C0C0C0"/>
                  </a:outerShdw>
                </a:effectLst>
              </a:rPr>
              <a:t>:</a:t>
            </a:r>
            <a:endParaRPr lang="sr-Latn-CS" altLang="en-US" dirty="0">
              <a:solidFill>
                <a:srgbClr val="663300"/>
              </a:solidFill>
              <a:effectLst>
                <a:outerShdw blurRad="38100" dist="38100" dir="2700000" algn="tl">
                  <a:srgbClr val="C0C0C0"/>
                </a:outerShdw>
              </a:effectLst>
            </a:endParaRPr>
          </a:p>
          <a:p>
            <a:pPr eaLnBrk="1" hangingPunct="1">
              <a:lnSpc>
                <a:spcPct val="80000"/>
              </a:lnSpc>
              <a:buFontTx/>
              <a:buNone/>
              <a:defRPr/>
            </a:pPr>
            <a:r>
              <a:rPr lang="sr-Latn-CS" altLang="en-US" b="1" dirty="0">
                <a:solidFill>
                  <a:srgbClr val="663300"/>
                </a:solidFill>
                <a:effectLst>
                  <a:outerShdw blurRad="38100" dist="38100" dir="2700000" algn="tl">
                    <a:srgbClr val="C0C0C0"/>
                  </a:outerShdw>
                </a:effectLst>
              </a:rPr>
              <a:t> </a:t>
            </a:r>
            <a:r>
              <a:rPr lang="en-GB" altLang="en-US" sz="2000" b="1" i="1" dirty="0">
                <a:solidFill>
                  <a:srgbClr val="663300"/>
                </a:solidFill>
                <a:effectLst>
                  <a:outerShdw blurRad="38100" dist="38100" dir="2700000" algn="tl">
                    <a:srgbClr val="C0C0C0"/>
                  </a:outerShdw>
                </a:effectLst>
                <a:latin typeface="Cambria" panose="02040503050406030204" pitchFamily="18" charset="0"/>
              </a:rPr>
              <a:t>lateral</a:t>
            </a:r>
            <a:r>
              <a:rPr lang="sr-Latn-CS" altLang="en-US" sz="2400" b="1" dirty="0">
                <a:solidFill>
                  <a:srgbClr val="66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rr</a:t>
            </a:r>
            <a:r>
              <a:rPr lang="sr-Latn-CS" altLang="en-US" sz="24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intercostales</a:t>
            </a:r>
            <a:r>
              <a:rPr lang="sr-Latn-CS" altLang="en-US" sz="24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anteriores</a:t>
            </a:r>
            <a:r>
              <a:rPr lang="sr-Latn-CS" altLang="en-US" sz="2400" dirty="0">
                <a:solidFill>
                  <a:srgbClr val="003300"/>
                </a:solidFill>
                <a:effectLst>
                  <a:outerShdw blurRad="38100" dist="38100" dir="2700000" algn="tl">
                    <a:srgbClr val="C0C0C0"/>
                  </a:outerShdw>
                </a:effectLst>
              </a:rPr>
              <a:t> </a:t>
            </a:r>
            <a:r>
              <a:rPr lang="sr-Latn-CS" altLang="en-US" sz="2400" i="1" dirty="0">
                <a:solidFill>
                  <a:srgbClr val="003300"/>
                </a:solidFill>
                <a:effectLst>
                  <a:outerShdw blurRad="38100" dist="38100" dir="2700000" algn="tl">
                    <a:srgbClr val="C0C0C0"/>
                  </a:outerShdw>
                </a:effectLst>
              </a:rPr>
              <a:t>(I- VI)</a:t>
            </a:r>
            <a:endParaRPr lang="sr-Latn-CS" altLang="en-US" sz="2400" b="1" i="1" dirty="0">
              <a:solidFill>
                <a:srgbClr val="663300"/>
              </a:solidFill>
              <a:effectLst>
                <a:outerShdw blurRad="38100" dist="38100" dir="2700000" algn="tl">
                  <a:srgbClr val="C0C0C0"/>
                </a:outerShdw>
              </a:effectLst>
            </a:endParaRPr>
          </a:p>
          <a:p>
            <a:pPr eaLnBrk="1" hangingPunct="1">
              <a:lnSpc>
                <a:spcPct val="80000"/>
              </a:lnSpc>
              <a:buFontTx/>
              <a:buNone/>
              <a:defRPr/>
            </a:pPr>
            <a:r>
              <a:rPr lang="sr-Latn-CS" altLang="en-US" sz="2400" b="1" i="1" dirty="0">
                <a:solidFill>
                  <a:srgbClr val="663300"/>
                </a:solidFill>
                <a:effectLst>
                  <a:outerShdw blurRad="38100" dist="38100" dir="2700000" algn="tl">
                    <a:srgbClr val="C0C0C0"/>
                  </a:outerShdw>
                </a:effectLst>
              </a:rPr>
              <a:t> </a:t>
            </a:r>
            <a:r>
              <a:rPr lang="en-GB" altLang="en-US" sz="2000" b="1" i="1" dirty="0">
                <a:solidFill>
                  <a:srgbClr val="663300"/>
                </a:solidFill>
                <a:effectLst>
                  <a:outerShdw blurRad="38100" dist="38100" dir="2700000" algn="tl">
                    <a:srgbClr val="C0C0C0"/>
                  </a:outerShdw>
                </a:effectLst>
                <a:latin typeface="Cambria" panose="02040503050406030204" pitchFamily="18" charset="0"/>
              </a:rPr>
              <a:t>medial</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sternales</a:t>
            </a:r>
            <a:endParaRPr lang="sr-Latn-CS" altLang="en-US" sz="2400" b="1" i="1" dirty="0">
              <a:solidFill>
                <a:srgbClr val="663300"/>
              </a:solidFill>
              <a:effectLst>
                <a:outerShdw blurRad="38100" dist="38100" dir="2700000" algn="tl">
                  <a:srgbClr val="C0C0C0"/>
                </a:outerShdw>
              </a:effectLst>
            </a:endParaRPr>
          </a:p>
          <a:p>
            <a:pPr eaLnBrk="1" hangingPunct="1">
              <a:lnSpc>
                <a:spcPct val="80000"/>
              </a:lnSpc>
              <a:buFontTx/>
              <a:buNone/>
              <a:defRPr/>
            </a:pPr>
            <a:r>
              <a:rPr lang="sr-Latn-CS" altLang="en-US" sz="2400" b="1" i="1" dirty="0">
                <a:solidFill>
                  <a:srgbClr val="663300"/>
                </a:solidFill>
                <a:effectLst>
                  <a:outerShdw blurRad="38100" dist="38100" dir="2700000" algn="tl">
                    <a:srgbClr val="C0C0C0"/>
                  </a:outerShdw>
                </a:effectLst>
              </a:rPr>
              <a:t> </a:t>
            </a:r>
            <a:r>
              <a:rPr lang="en-GB" altLang="en-US" sz="2000" b="1" i="1" dirty="0">
                <a:solidFill>
                  <a:srgbClr val="663300"/>
                </a:solidFill>
                <a:effectLst>
                  <a:outerShdw blurRad="38100" dist="38100" dir="2700000" algn="tl">
                    <a:srgbClr val="C0C0C0"/>
                  </a:outerShdw>
                </a:effectLst>
                <a:latin typeface="Cambria" panose="02040503050406030204" pitchFamily="18" charset="0"/>
              </a:rPr>
              <a:t>anterior</a:t>
            </a:r>
            <a:r>
              <a:rPr lang="sr-Latn-CS" altLang="en-US" sz="2000" b="1" i="1" dirty="0">
                <a:solidFill>
                  <a:srgbClr val="663300"/>
                </a:solidFill>
                <a:effectLst>
                  <a:outerShdw blurRad="38100" dist="38100" dir="2700000" algn="tl">
                    <a:srgbClr val="C0C0C0"/>
                  </a:outerShdw>
                </a:effectLst>
              </a:rPr>
              <a:t>:</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perforantes</a:t>
            </a:r>
            <a:endParaRPr lang="sr-Latn-CS" altLang="en-US" sz="2400" b="1" i="1" dirty="0">
              <a:solidFill>
                <a:srgbClr val="663300"/>
              </a:solidFill>
              <a:effectLst>
                <a:outerShdw blurRad="38100" dist="38100" dir="2700000" algn="tl">
                  <a:srgbClr val="C0C0C0"/>
                </a:outerShdw>
              </a:effectLst>
            </a:endParaRPr>
          </a:p>
          <a:p>
            <a:pPr eaLnBrk="1" hangingPunct="1">
              <a:lnSpc>
                <a:spcPct val="80000"/>
              </a:lnSpc>
              <a:buFontTx/>
              <a:buNone/>
              <a:defRPr/>
            </a:pPr>
            <a:r>
              <a:rPr lang="sr-Latn-CS" altLang="en-US" sz="2400" b="1" i="1" dirty="0">
                <a:solidFill>
                  <a:srgbClr val="663300"/>
                </a:solidFill>
                <a:effectLst>
                  <a:outerShdw blurRad="38100" dist="38100" dir="2700000" algn="tl">
                    <a:srgbClr val="C0C0C0"/>
                  </a:outerShdw>
                </a:effectLst>
              </a:rPr>
              <a:t> </a:t>
            </a:r>
            <a:r>
              <a:rPr lang="en-GB" altLang="en-US" sz="2000" b="1" i="1" dirty="0" err="1">
                <a:solidFill>
                  <a:srgbClr val="663300"/>
                </a:solidFill>
                <a:effectLst>
                  <a:outerShdw blurRad="38100" dist="38100" dir="2700000" algn="tl">
                    <a:srgbClr val="C0C0C0"/>
                  </a:outerShdw>
                </a:effectLst>
                <a:latin typeface="Cambria" panose="02040503050406030204" pitchFamily="18" charset="0"/>
              </a:rPr>
              <a:t>posteror</a:t>
            </a:r>
            <a:r>
              <a:rPr lang="sr-Latn-CS" altLang="en-US" sz="20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mediastinales</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Bronchiales</a:t>
            </a:r>
            <a:br>
              <a:rPr lang="sr-Latn-CS" altLang="en-US" sz="2400" b="1" i="1" dirty="0">
                <a:solidFill>
                  <a:srgbClr val="663300"/>
                </a:solidFill>
                <a:effectLst>
                  <a:outerShdw blurRad="38100" dist="38100" dir="2700000" algn="tl">
                    <a:srgbClr val="C0C0C0"/>
                  </a:outerShdw>
                </a:effectLst>
              </a:rPr>
            </a:b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thymici</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rr</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pericardiaci</a:t>
            </a:r>
            <a:endParaRPr lang="sr-Latn-CS" altLang="en-US" sz="2400" b="1" i="1" dirty="0">
              <a:solidFill>
                <a:srgbClr val="663300"/>
              </a:solidFill>
              <a:effectLst>
                <a:outerShdw blurRad="38100" dist="38100" dir="2700000" algn="tl">
                  <a:srgbClr val="C0C0C0"/>
                </a:outerShdw>
              </a:effectLst>
            </a:endParaRPr>
          </a:p>
          <a:p>
            <a:pPr eaLnBrk="1" hangingPunct="1">
              <a:lnSpc>
                <a:spcPct val="80000"/>
              </a:lnSpc>
              <a:buFontTx/>
              <a:buNone/>
              <a:defRPr/>
            </a:pPr>
            <a:r>
              <a:rPr lang="sr-Latn-CS" altLang="en-US" sz="2400" b="1" i="1" dirty="0">
                <a:solidFill>
                  <a:srgbClr val="663300"/>
                </a:solidFill>
                <a:effectLst>
                  <a:outerShdw blurRad="38100" dist="38100" dir="2700000" algn="tl">
                    <a:srgbClr val="C0C0C0"/>
                  </a:outerShdw>
                </a:effectLst>
              </a:rPr>
              <a:t> - a. </a:t>
            </a:r>
            <a:r>
              <a:rPr lang="sr-Latn-CS" altLang="en-US" sz="2400" b="1" i="1" dirty="0" err="1">
                <a:solidFill>
                  <a:srgbClr val="663300"/>
                </a:solidFill>
                <a:effectLst>
                  <a:outerShdw blurRad="38100" dist="38100" dir="2700000" algn="tl">
                    <a:srgbClr val="C0C0C0"/>
                  </a:outerShdw>
                </a:effectLst>
              </a:rPr>
              <a:t>pericardiacophrenica</a:t>
            </a:r>
            <a:endParaRPr lang="sr-Latn-CS" altLang="en-US" sz="2400" b="1" i="1" dirty="0">
              <a:solidFill>
                <a:srgbClr val="663300"/>
              </a:solidFill>
              <a:effectLst>
                <a:outerShdw blurRad="38100" dist="38100" dir="2700000" algn="tl">
                  <a:srgbClr val="C0C0C0"/>
                </a:outerShdw>
              </a:effectLst>
            </a:endParaRPr>
          </a:p>
          <a:p>
            <a:pPr eaLnBrk="1" hangingPunct="1">
              <a:lnSpc>
                <a:spcPct val="80000"/>
              </a:lnSpc>
              <a:buFontTx/>
              <a:buNone/>
              <a:defRPr/>
            </a:pPr>
            <a:endParaRPr lang="sr-Latn-CS" altLang="en-US" sz="2000" b="1" i="1" dirty="0">
              <a:solidFill>
                <a:srgbClr val="663300"/>
              </a:solidFill>
              <a:effectLst>
                <a:outerShdw blurRad="38100" dist="38100" dir="2700000" algn="tl">
                  <a:srgbClr val="C0C0C0"/>
                </a:outerShdw>
              </a:effectLst>
            </a:endParaRPr>
          </a:p>
          <a:p>
            <a:pPr eaLnBrk="1" hangingPunct="1">
              <a:lnSpc>
                <a:spcPct val="80000"/>
              </a:lnSpc>
              <a:buFontTx/>
              <a:buNone/>
              <a:defRPr/>
            </a:pPr>
            <a:r>
              <a:rPr lang="sr-Latn-CS" altLang="en-US" sz="2000" b="1" dirty="0">
                <a:solidFill>
                  <a:srgbClr val="663300"/>
                </a:solidFill>
                <a:effectLst>
                  <a:outerShdw blurRad="38100" dist="38100" dir="2700000" algn="tl">
                    <a:srgbClr val="C0C0C0"/>
                  </a:outerShdw>
                </a:effectLst>
              </a:rPr>
              <a:t>            </a:t>
            </a:r>
            <a:r>
              <a:rPr lang="en-GB" altLang="en-US" sz="1700" dirty="0">
                <a:solidFill>
                  <a:srgbClr val="663300"/>
                </a:solidFill>
                <a:effectLst>
                  <a:outerShdw blurRad="38100" dist="38100" dir="2700000" algn="tl">
                    <a:srgbClr val="C0C0C0"/>
                  </a:outerShdw>
                </a:effectLst>
                <a:latin typeface="Cambria" panose="02040503050406030204" pitchFamily="18" charset="0"/>
              </a:rPr>
              <a:t>TERMINAL BRANCHES</a:t>
            </a:r>
            <a:r>
              <a:rPr lang="sr-Latn-CS" altLang="en-US" sz="2000" dirty="0">
                <a:solidFill>
                  <a:srgbClr val="663300"/>
                </a:solidFill>
                <a:effectLst>
                  <a:outerShdw blurRad="38100" dist="38100" dir="2700000" algn="tl">
                    <a:srgbClr val="C0C0C0"/>
                  </a:outerShdw>
                </a:effectLst>
              </a:rPr>
              <a:t>:</a:t>
            </a:r>
          </a:p>
          <a:p>
            <a:pPr eaLnBrk="1" hangingPunct="1">
              <a:lnSpc>
                <a:spcPct val="80000"/>
              </a:lnSpc>
              <a:buFontTx/>
              <a:buNone/>
              <a:defRPr/>
            </a:pPr>
            <a:r>
              <a:rPr lang="sr-Latn-CS" altLang="en-US" sz="2000" b="1" dirty="0">
                <a:solidFill>
                  <a:srgbClr val="663300"/>
                </a:solidFill>
                <a:effectLst>
                  <a:outerShdw blurRad="38100" dist="38100" dir="2700000" algn="tl">
                    <a:srgbClr val="C0C0C0"/>
                  </a:outerShdw>
                </a:effectLst>
              </a:rPr>
              <a:t>  </a:t>
            </a:r>
            <a:r>
              <a:rPr lang="sr-Latn-CS" altLang="en-US" sz="2400" b="1" i="1" dirty="0">
                <a:solidFill>
                  <a:srgbClr val="663300"/>
                </a:solidFill>
                <a:effectLst>
                  <a:outerShdw blurRad="38100" dist="38100" dir="2700000" algn="tl">
                    <a:srgbClr val="C0C0C0"/>
                  </a:outerShdw>
                </a:effectLst>
              </a:rPr>
              <a:t>a. </a:t>
            </a:r>
            <a:r>
              <a:rPr lang="sr-Latn-CS" altLang="en-US" sz="2400" b="1" i="1" dirty="0" err="1">
                <a:solidFill>
                  <a:srgbClr val="663300"/>
                </a:solidFill>
                <a:effectLst>
                  <a:outerShdw blurRad="38100" dist="38100" dir="2700000" algn="tl">
                    <a:srgbClr val="C0C0C0"/>
                  </a:outerShdw>
                </a:effectLst>
              </a:rPr>
              <a:t>epigastrica</a:t>
            </a:r>
            <a:r>
              <a:rPr lang="sr-Latn-CS" altLang="en-US" sz="2400" b="1" i="1" dirty="0">
                <a:solidFill>
                  <a:srgbClr val="663300"/>
                </a:solidFill>
                <a:effectLst>
                  <a:outerShdw blurRad="38100" dist="38100" dir="2700000" algn="tl">
                    <a:srgbClr val="C0C0C0"/>
                  </a:outerShdw>
                </a:effectLst>
              </a:rPr>
              <a:t> </a:t>
            </a:r>
            <a:r>
              <a:rPr lang="sr-Latn-CS" altLang="en-US" sz="2400" b="1" i="1" dirty="0" err="1">
                <a:solidFill>
                  <a:srgbClr val="663300"/>
                </a:solidFill>
                <a:effectLst>
                  <a:outerShdw blurRad="38100" dist="38100" dir="2700000" algn="tl">
                    <a:srgbClr val="C0C0C0"/>
                  </a:outerShdw>
                </a:effectLst>
              </a:rPr>
              <a:t>superior</a:t>
            </a:r>
            <a:endParaRPr lang="sr-Latn-CS" altLang="en-US" sz="2400" b="1" i="1" dirty="0">
              <a:solidFill>
                <a:srgbClr val="663300"/>
              </a:solidFill>
              <a:effectLst>
                <a:outerShdw blurRad="38100" dist="38100" dir="2700000" algn="tl">
                  <a:srgbClr val="C0C0C0"/>
                </a:outerShdw>
              </a:effectLst>
            </a:endParaRPr>
          </a:p>
          <a:p>
            <a:pPr eaLnBrk="1" hangingPunct="1">
              <a:lnSpc>
                <a:spcPct val="80000"/>
              </a:lnSpc>
              <a:buFontTx/>
              <a:buNone/>
              <a:defRPr/>
            </a:pPr>
            <a:r>
              <a:rPr lang="sr-Latn-CS" altLang="en-US" sz="2400" b="1" i="1" dirty="0">
                <a:solidFill>
                  <a:srgbClr val="663300"/>
                </a:solidFill>
                <a:effectLst>
                  <a:outerShdw blurRad="38100" dist="38100" dir="2700000" algn="tl">
                    <a:srgbClr val="C0C0C0"/>
                  </a:outerShdw>
                </a:effectLst>
              </a:rPr>
              <a:t>  a. </a:t>
            </a:r>
            <a:r>
              <a:rPr lang="sr-Latn-CS" altLang="en-US" sz="2400" b="1" i="1" dirty="0" err="1">
                <a:solidFill>
                  <a:srgbClr val="663300"/>
                </a:solidFill>
                <a:effectLst>
                  <a:outerShdw blurRad="38100" dist="38100" dir="2700000" algn="tl">
                    <a:srgbClr val="C0C0C0"/>
                  </a:outerShdw>
                </a:effectLst>
              </a:rPr>
              <a:t>musculophrenica</a:t>
            </a:r>
            <a:endParaRPr lang="sr-Latn-CS" altLang="en-US" sz="2400" b="1" i="1" dirty="0">
              <a:solidFill>
                <a:srgbClr val="663300"/>
              </a:solidFill>
              <a:effectLst>
                <a:outerShdw blurRad="38100" dist="38100" dir="2700000" algn="tl">
                  <a:srgbClr val="C0C0C0"/>
                </a:outerShdw>
              </a:effectLst>
            </a:endParaRPr>
          </a:p>
          <a:p>
            <a:pPr eaLnBrk="1" hangingPunct="1">
              <a:lnSpc>
                <a:spcPct val="80000"/>
              </a:lnSpc>
              <a:buFontTx/>
              <a:buNone/>
              <a:defRPr/>
            </a:pPr>
            <a:r>
              <a:rPr lang="sr-Latn-CS" altLang="en-US" sz="2000" i="1" dirty="0">
                <a:solidFill>
                  <a:srgbClr val="663300"/>
                </a:solidFill>
                <a:effectLst>
                  <a:outerShdw blurRad="38100" dist="38100" dir="2700000" algn="tl">
                    <a:srgbClr val="C0C0C0"/>
                  </a:outerShdw>
                </a:effectLst>
              </a:rPr>
              <a:t>    </a:t>
            </a:r>
            <a:r>
              <a:rPr lang="sr-Latn-CS" altLang="en-US" sz="20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rr</a:t>
            </a:r>
            <a:r>
              <a:rPr lang="sr-Latn-CS" altLang="en-US" sz="24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intercostales</a:t>
            </a:r>
            <a:r>
              <a:rPr lang="sr-Latn-CS" altLang="en-US" sz="2400" b="1" i="1" dirty="0">
                <a:solidFill>
                  <a:srgbClr val="003300"/>
                </a:solidFill>
                <a:effectLst>
                  <a:outerShdw blurRad="38100" dist="38100" dir="2700000" algn="tl">
                    <a:srgbClr val="C0C0C0"/>
                  </a:outerShdw>
                </a:effectLst>
              </a:rPr>
              <a:t> </a:t>
            </a:r>
            <a:r>
              <a:rPr lang="sr-Latn-CS" altLang="en-US" sz="2400" b="1" i="1" dirty="0" err="1">
                <a:solidFill>
                  <a:srgbClr val="003300"/>
                </a:solidFill>
                <a:effectLst>
                  <a:outerShdw blurRad="38100" dist="38100" dir="2700000" algn="tl">
                    <a:srgbClr val="C0C0C0"/>
                  </a:outerShdw>
                </a:effectLst>
              </a:rPr>
              <a:t>anteriores</a:t>
            </a:r>
            <a:r>
              <a:rPr lang="sr-Latn-CS" altLang="en-US" sz="2400" i="1" dirty="0">
                <a:solidFill>
                  <a:srgbClr val="663300"/>
                </a:solidFill>
                <a:effectLst>
                  <a:outerShdw blurRad="38100" dist="38100" dir="2700000" algn="tl">
                    <a:srgbClr val="C0C0C0"/>
                  </a:outerShdw>
                </a:effectLst>
              </a:rPr>
              <a:t> </a:t>
            </a:r>
            <a:r>
              <a:rPr lang="sr-Latn-CS" altLang="en-US" sz="2400" i="1" dirty="0">
                <a:solidFill>
                  <a:srgbClr val="003300"/>
                </a:solidFill>
                <a:effectLst>
                  <a:outerShdw blurRad="38100" dist="38100" dir="2700000" algn="tl">
                    <a:srgbClr val="C0C0C0"/>
                  </a:outerShdw>
                </a:effectLst>
              </a:rPr>
              <a:t>(VII - IX)</a:t>
            </a:r>
            <a:endParaRPr lang="sr-Latn-CS" altLang="en-US" sz="2400" b="1" i="1" dirty="0">
              <a:solidFill>
                <a:srgbClr val="003300"/>
              </a:solidFill>
              <a:effectLst>
                <a:outerShdw blurRad="38100" dist="38100" dir="2700000" algn="tl">
                  <a:srgbClr val="C0C0C0"/>
                </a:outerShdw>
              </a:effectLst>
            </a:endParaRPr>
          </a:p>
          <a:p>
            <a:pPr eaLnBrk="1" hangingPunct="1">
              <a:lnSpc>
                <a:spcPct val="80000"/>
              </a:lnSpc>
              <a:buFontTx/>
              <a:buNone/>
              <a:defRPr/>
            </a:pPr>
            <a:r>
              <a:rPr lang="sr-Latn-CS" altLang="en-US" sz="2000" b="1" dirty="0">
                <a:solidFill>
                  <a:srgbClr val="663300"/>
                </a:solidFill>
                <a:effectLst>
                  <a:outerShdw blurRad="38100" dist="38100" dir="2700000" algn="tl">
                    <a:srgbClr val="C0C0C0"/>
                  </a:outerShdw>
                </a:effectLst>
              </a:rPr>
              <a:t>  </a:t>
            </a:r>
            <a:endParaRPr lang="en-US" altLang="en-US" sz="2000" b="1" dirty="0">
              <a:solidFill>
                <a:srgbClr val="663300"/>
              </a:solidFill>
              <a:effectLst>
                <a:outerShdw blurRad="38100" dist="38100" dir="2700000" algn="tl">
                  <a:srgbClr val="C0C0C0"/>
                </a:outerShdw>
              </a:effectLst>
            </a:endParaRPr>
          </a:p>
        </p:txBody>
      </p:sp>
      <p:sp>
        <p:nvSpPr>
          <p:cNvPr id="73733" name="AutoShape 8" descr="Trellis"/>
          <p:cNvSpPr>
            <a:spLocks noChangeArrowheads="1"/>
          </p:cNvSpPr>
          <p:nvPr/>
        </p:nvSpPr>
        <p:spPr bwMode="auto">
          <a:xfrm rot="-2183584">
            <a:off x="1544638" y="2384425"/>
            <a:ext cx="2028825" cy="103188"/>
          </a:xfrm>
          <a:prstGeom prst="rightArrow">
            <a:avLst>
              <a:gd name="adj1" fmla="val 50000"/>
              <a:gd name="adj2" fmla="val 348444"/>
            </a:avLst>
          </a:prstGeom>
          <a:blipFill dpi="0" rotWithShape="0">
            <a:blip r:embed="rId3"/>
            <a:srcRect/>
            <a:tile tx="0" ty="0" sx="100000" sy="100000" flip="none" algn="tl"/>
          </a:blipFill>
          <a:ln w="9525">
            <a:solidFill>
              <a:schemeClr val="tx1"/>
            </a:solidFill>
            <a:miter lim="800000"/>
            <a:headEnd/>
            <a:tailEnd/>
          </a:ln>
        </p:spPr>
        <p:txBody>
          <a:bodyPr wrap="none" anchor="ct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ct val="0"/>
              </a:spcBef>
              <a:buClrTx/>
              <a:buSzTx/>
              <a:buFontTx/>
              <a:buNone/>
            </a:pPr>
            <a:endParaRPr lang="sr-Latn-CS" altLang="en-US" sz="2800">
              <a:latin typeface="Calibri" panose="020F0502020204030204" pitchFamily="34" charset="0"/>
            </a:endParaRPr>
          </a:p>
        </p:txBody>
      </p:sp>
    </p:spTree>
    <p:custDataLst>
      <p:tags r:id="rId1"/>
    </p:custData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p:cTn id="7" dur="1000" decel="50000" fill="hold">
                                          <p:stCondLst>
                                            <p:cond delay="0"/>
                                          </p:stCondLst>
                                        </p:cTn>
                                        <p:tgtEl>
                                          <p:spTgt spid="73733"/>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73733"/>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73733"/>
                                        </p:tgtEl>
                                        <p:attrNameLst>
                                          <p:attrName>ppt_w</p:attrName>
                                        </p:attrNameLst>
                                      </p:cBhvr>
                                      <p:tavLst>
                                        <p:tav tm="0">
                                          <p:val>
                                            <p:strVal val="#ppt_w*.05"/>
                                          </p:val>
                                        </p:tav>
                                        <p:tav tm="100000">
                                          <p:val>
                                            <p:strVal val="#ppt_w"/>
                                          </p:val>
                                        </p:tav>
                                      </p:tavLst>
                                    </p:anim>
                                    <p:anim calcmode="lin" valueType="num">
                                      <p:cBhvr>
                                        <p:cTn id="10" dur="2000" fill="hold"/>
                                        <p:tgtEl>
                                          <p:spTgt spid="73733"/>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73733"/>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73733"/>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73733"/>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7373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1" presetClass="entr" presetSubtype="0" fill="hold" nodeType="clickEffect">
                                  <p:stCondLst>
                                    <p:cond delay="0"/>
                                  </p:stCondLst>
                                  <p:iterate type="lt">
                                    <p:tmPct val="5000"/>
                                  </p:iterate>
                                  <p:childTnLst>
                                    <p:set>
                                      <p:cBhvr>
                                        <p:cTn id="18" dur="1" fill="hold">
                                          <p:stCondLst>
                                            <p:cond delay="0"/>
                                          </p:stCondLst>
                                        </p:cTn>
                                        <p:tgtEl>
                                          <p:spTgt spid="73732">
                                            <p:txEl>
                                              <p:pRg st="0" end="0"/>
                                            </p:txEl>
                                          </p:spTgt>
                                        </p:tgtEl>
                                        <p:attrNameLst>
                                          <p:attrName>style.visibility</p:attrName>
                                        </p:attrNameLst>
                                      </p:cBhvr>
                                      <p:to>
                                        <p:strVal val="visible"/>
                                      </p:to>
                                    </p:set>
                                    <p:anim calcmode="lin" valueType="num">
                                      <p:cBhvr>
                                        <p:cTn id="19" dur="500" fill="hold"/>
                                        <p:tgtEl>
                                          <p:spTgt spid="73732">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73732">
                                            <p:txEl>
                                              <p:pRg st="0" end="0"/>
                                            </p:txEl>
                                          </p:spTgt>
                                        </p:tgtEl>
                                        <p:attrNameLst>
                                          <p:attrName>ppt_h</p:attrName>
                                        </p:attrNameLst>
                                      </p:cBhvr>
                                      <p:tavLst>
                                        <p:tav tm="0">
                                          <p:val>
                                            <p:fltVal val="0"/>
                                          </p:val>
                                        </p:tav>
                                        <p:tav tm="100000">
                                          <p:val>
                                            <p:strVal val="#ppt_h"/>
                                          </p:val>
                                        </p:tav>
                                      </p:tavLst>
                                    </p:anim>
                                    <p:anim calcmode="lin" valueType="num">
                                      <p:cBhvr>
                                        <p:cTn id="21" dur="500" fill="hold"/>
                                        <p:tgtEl>
                                          <p:spTgt spid="73732">
                                            <p:txEl>
                                              <p:pRg st="0" end="0"/>
                                            </p:txEl>
                                          </p:spTgt>
                                        </p:tgtEl>
                                        <p:attrNameLst>
                                          <p:attrName>style.rotation</p:attrName>
                                        </p:attrNameLst>
                                      </p:cBhvr>
                                      <p:tavLst>
                                        <p:tav tm="0">
                                          <p:val>
                                            <p:fltVal val="90"/>
                                          </p:val>
                                        </p:tav>
                                        <p:tav tm="100000">
                                          <p:val>
                                            <p:fltVal val="0"/>
                                          </p:val>
                                        </p:tav>
                                      </p:tavLst>
                                    </p:anim>
                                    <p:animEffect transition="in" filter="fade">
                                      <p:cBhvr>
                                        <p:cTn id="22" dur="500"/>
                                        <p:tgtEl>
                                          <p:spTgt spid="73732">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2" presetClass="entr" presetSubtype="0" fill="hold" nodeType="clickEffect">
                                  <p:stCondLst>
                                    <p:cond delay="0"/>
                                  </p:stCondLst>
                                  <p:childTnLst>
                                    <p:set>
                                      <p:cBhvr>
                                        <p:cTn id="26" dur="1" fill="hold">
                                          <p:stCondLst>
                                            <p:cond delay="0"/>
                                          </p:stCondLst>
                                        </p:cTn>
                                        <p:tgtEl>
                                          <p:spTgt spid="73732">
                                            <p:txEl>
                                              <p:pRg st="1" end="1"/>
                                            </p:txEl>
                                          </p:spTgt>
                                        </p:tgtEl>
                                        <p:attrNameLst>
                                          <p:attrName>style.visibility</p:attrName>
                                        </p:attrNameLst>
                                      </p:cBhvr>
                                      <p:to>
                                        <p:strVal val="visible"/>
                                      </p:to>
                                    </p:set>
                                    <p:animScale>
                                      <p:cBhvr>
                                        <p:cTn id="27" dur="1000" decel="50000" fill="hold">
                                          <p:stCondLst>
                                            <p:cond delay="0"/>
                                          </p:stCondLst>
                                        </p:cTn>
                                        <p:tgtEl>
                                          <p:spTgt spid="73732">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73732">
                                            <p:txEl>
                                              <p:pRg st="1" end="1"/>
                                            </p:txEl>
                                          </p:spTgt>
                                        </p:tgtEl>
                                        <p:attrNameLst>
                                          <p:attrName>ppt_x,ppt_y</p:attrName>
                                        </p:attrNameLst>
                                      </p:cBhvr>
                                      <p:rCtr x="0" y="0"/>
                                    </p:animMotion>
                                    <p:animEffect transition="in" filter="fade">
                                      <p:cBhvr>
                                        <p:cTn id="29" dur="1000"/>
                                        <p:tgtEl>
                                          <p:spTgt spid="73732">
                                            <p:txEl>
                                              <p:pRg st="1" end="1"/>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2" presetClass="entr" presetSubtype="0" fill="hold" nodeType="clickEffect">
                                  <p:stCondLst>
                                    <p:cond delay="0"/>
                                  </p:stCondLst>
                                  <p:childTnLst>
                                    <p:set>
                                      <p:cBhvr>
                                        <p:cTn id="33" dur="1" fill="hold">
                                          <p:stCondLst>
                                            <p:cond delay="0"/>
                                          </p:stCondLst>
                                        </p:cTn>
                                        <p:tgtEl>
                                          <p:spTgt spid="73732">
                                            <p:txEl>
                                              <p:pRg st="8" end="8"/>
                                            </p:txEl>
                                          </p:spTgt>
                                        </p:tgtEl>
                                        <p:attrNameLst>
                                          <p:attrName>style.visibility</p:attrName>
                                        </p:attrNameLst>
                                      </p:cBhvr>
                                      <p:to>
                                        <p:strVal val="visible"/>
                                      </p:to>
                                    </p:set>
                                    <p:animScale>
                                      <p:cBhvr>
                                        <p:cTn id="34" dur="1000" decel="50000" fill="hold">
                                          <p:stCondLst>
                                            <p:cond delay="0"/>
                                          </p:stCondLst>
                                        </p:cTn>
                                        <p:tgtEl>
                                          <p:spTgt spid="73732">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73732">
                                            <p:txEl>
                                              <p:pRg st="8" end="8"/>
                                            </p:txEl>
                                          </p:spTgt>
                                        </p:tgtEl>
                                        <p:attrNameLst>
                                          <p:attrName>ppt_x,ppt_y</p:attrName>
                                        </p:attrNameLst>
                                      </p:cBhvr>
                                      <p:rCtr x="0" y="0"/>
                                    </p:animMotion>
                                    <p:animEffect transition="in" filter="fade">
                                      <p:cBhvr>
                                        <p:cTn id="36" dur="1000"/>
                                        <p:tgtEl>
                                          <p:spTgt spid="73732">
                                            <p:txEl>
                                              <p:pRg st="8" end="8"/>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2" presetClass="entr" presetSubtype="0" fill="hold" nodeType="clickEffect">
                                  <p:stCondLst>
                                    <p:cond delay="0"/>
                                  </p:stCondLst>
                                  <p:childTnLst>
                                    <p:set>
                                      <p:cBhvr>
                                        <p:cTn id="40" dur="1" fill="hold">
                                          <p:stCondLst>
                                            <p:cond delay="0"/>
                                          </p:stCondLst>
                                        </p:cTn>
                                        <p:tgtEl>
                                          <p:spTgt spid="73732">
                                            <p:txEl>
                                              <p:pRg st="2" end="2"/>
                                            </p:txEl>
                                          </p:spTgt>
                                        </p:tgtEl>
                                        <p:attrNameLst>
                                          <p:attrName>style.visibility</p:attrName>
                                        </p:attrNameLst>
                                      </p:cBhvr>
                                      <p:to>
                                        <p:strVal val="visible"/>
                                      </p:to>
                                    </p:set>
                                    <p:animScale>
                                      <p:cBhvr>
                                        <p:cTn id="41" dur="1000" decel="50000" fill="hold">
                                          <p:stCondLst>
                                            <p:cond delay="0"/>
                                          </p:stCondLst>
                                        </p:cTn>
                                        <p:tgtEl>
                                          <p:spTgt spid="73732">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73732">
                                            <p:txEl>
                                              <p:pRg st="2" end="2"/>
                                            </p:txEl>
                                          </p:spTgt>
                                        </p:tgtEl>
                                        <p:attrNameLst>
                                          <p:attrName>ppt_x,ppt_y</p:attrName>
                                        </p:attrNameLst>
                                      </p:cBhvr>
                                      <p:rCtr x="0" y="0"/>
                                    </p:animMotion>
                                    <p:animEffect transition="in" filter="fade">
                                      <p:cBhvr>
                                        <p:cTn id="43" dur="1000"/>
                                        <p:tgtEl>
                                          <p:spTgt spid="73732">
                                            <p:txEl>
                                              <p:pRg st="2" end="2"/>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52" presetClass="entr" presetSubtype="0" fill="hold" nodeType="clickEffect">
                                  <p:stCondLst>
                                    <p:cond delay="0"/>
                                  </p:stCondLst>
                                  <p:childTnLst>
                                    <p:set>
                                      <p:cBhvr>
                                        <p:cTn id="47" dur="1" fill="hold">
                                          <p:stCondLst>
                                            <p:cond delay="0"/>
                                          </p:stCondLst>
                                        </p:cTn>
                                        <p:tgtEl>
                                          <p:spTgt spid="73732">
                                            <p:txEl>
                                              <p:pRg st="3" end="3"/>
                                            </p:txEl>
                                          </p:spTgt>
                                        </p:tgtEl>
                                        <p:attrNameLst>
                                          <p:attrName>style.visibility</p:attrName>
                                        </p:attrNameLst>
                                      </p:cBhvr>
                                      <p:to>
                                        <p:strVal val="visible"/>
                                      </p:to>
                                    </p:set>
                                    <p:animScale>
                                      <p:cBhvr>
                                        <p:cTn id="48" dur="1000" decel="50000" fill="hold">
                                          <p:stCondLst>
                                            <p:cond delay="0"/>
                                          </p:stCondLst>
                                        </p:cTn>
                                        <p:tgtEl>
                                          <p:spTgt spid="73732">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73732">
                                            <p:txEl>
                                              <p:pRg st="3" end="3"/>
                                            </p:txEl>
                                          </p:spTgt>
                                        </p:tgtEl>
                                        <p:attrNameLst>
                                          <p:attrName>ppt_x,ppt_y</p:attrName>
                                        </p:attrNameLst>
                                      </p:cBhvr>
                                      <p:rCtr x="0" y="0"/>
                                    </p:animMotion>
                                    <p:animEffect transition="in" filter="fade">
                                      <p:cBhvr>
                                        <p:cTn id="50" dur="1000"/>
                                        <p:tgtEl>
                                          <p:spTgt spid="73732">
                                            <p:txEl>
                                              <p:pRg st="3" end="3"/>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52" presetClass="entr" presetSubtype="0" fill="hold" nodeType="clickEffect">
                                  <p:stCondLst>
                                    <p:cond delay="0"/>
                                  </p:stCondLst>
                                  <p:childTnLst>
                                    <p:set>
                                      <p:cBhvr>
                                        <p:cTn id="54" dur="1" fill="hold">
                                          <p:stCondLst>
                                            <p:cond delay="0"/>
                                          </p:stCondLst>
                                        </p:cTn>
                                        <p:tgtEl>
                                          <p:spTgt spid="73732">
                                            <p:txEl>
                                              <p:pRg st="4" end="4"/>
                                            </p:txEl>
                                          </p:spTgt>
                                        </p:tgtEl>
                                        <p:attrNameLst>
                                          <p:attrName>style.visibility</p:attrName>
                                        </p:attrNameLst>
                                      </p:cBhvr>
                                      <p:to>
                                        <p:strVal val="visible"/>
                                      </p:to>
                                    </p:set>
                                    <p:animScale>
                                      <p:cBhvr>
                                        <p:cTn id="55" dur="1000" decel="50000" fill="hold">
                                          <p:stCondLst>
                                            <p:cond delay="0"/>
                                          </p:stCondLst>
                                        </p:cTn>
                                        <p:tgtEl>
                                          <p:spTgt spid="73732">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73732">
                                            <p:txEl>
                                              <p:pRg st="4" end="4"/>
                                            </p:txEl>
                                          </p:spTgt>
                                        </p:tgtEl>
                                        <p:attrNameLst>
                                          <p:attrName>ppt_x,ppt_y</p:attrName>
                                        </p:attrNameLst>
                                      </p:cBhvr>
                                      <p:rCtr x="0" y="0"/>
                                    </p:animMotion>
                                    <p:animEffect transition="in" filter="fade">
                                      <p:cBhvr>
                                        <p:cTn id="57" dur="1000"/>
                                        <p:tgtEl>
                                          <p:spTgt spid="73732">
                                            <p:txEl>
                                              <p:pRg st="4" end="4"/>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2" presetClass="entr" presetSubtype="0" fill="hold" nodeType="clickEffect">
                                  <p:stCondLst>
                                    <p:cond delay="0"/>
                                  </p:stCondLst>
                                  <p:childTnLst>
                                    <p:set>
                                      <p:cBhvr>
                                        <p:cTn id="61" dur="1" fill="hold">
                                          <p:stCondLst>
                                            <p:cond delay="0"/>
                                          </p:stCondLst>
                                        </p:cTn>
                                        <p:tgtEl>
                                          <p:spTgt spid="73732">
                                            <p:txEl>
                                              <p:pRg st="5" end="5"/>
                                            </p:txEl>
                                          </p:spTgt>
                                        </p:tgtEl>
                                        <p:attrNameLst>
                                          <p:attrName>style.visibility</p:attrName>
                                        </p:attrNameLst>
                                      </p:cBhvr>
                                      <p:to>
                                        <p:strVal val="visible"/>
                                      </p:to>
                                    </p:set>
                                    <p:animScale>
                                      <p:cBhvr>
                                        <p:cTn id="62" dur="1000" decel="50000" fill="hold">
                                          <p:stCondLst>
                                            <p:cond delay="0"/>
                                          </p:stCondLst>
                                        </p:cTn>
                                        <p:tgtEl>
                                          <p:spTgt spid="73732">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1000" decel="50000" fill="hold">
                                          <p:stCondLst>
                                            <p:cond delay="0"/>
                                          </p:stCondLst>
                                        </p:cTn>
                                        <p:tgtEl>
                                          <p:spTgt spid="73732">
                                            <p:txEl>
                                              <p:pRg st="5" end="5"/>
                                            </p:txEl>
                                          </p:spTgt>
                                        </p:tgtEl>
                                        <p:attrNameLst>
                                          <p:attrName>ppt_x,ppt_y</p:attrName>
                                        </p:attrNameLst>
                                      </p:cBhvr>
                                      <p:rCtr x="0" y="0"/>
                                    </p:animMotion>
                                    <p:animEffect transition="in" filter="fade">
                                      <p:cBhvr>
                                        <p:cTn id="64" dur="1000"/>
                                        <p:tgtEl>
                                          <p:spTgt spid="73732">
                                            <p:txEl>
                                              <p:pRg st="5" end="5"/>
                                            </p:txEl>
                                          </p:spTgt>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52" presetClass="entr" presetSubtype="0" fill="hold" nodeType="clickEffect">
                                  <p:stCondLst>
                                    <p:cond delay="0"/>
                                  </p:stCondLst>
                                  <p:childTnLst>
                                    <p:set>
                                      <p:cBhvr>
                                        <p:cTn id="68" dur="1" fill="hold">
                                          <p:stCondLst>
                                            <p:cond delay="0"/>
                                          </p:stCondLst>
                                        </p:cTn>
                                        <p:tgtEl>
                                          <p:spTgt spid="73732">
                                            <p:txEl>
                                              <p:pRg st="6" end="6"/>
                                            </p:txEl>
                                          </p:spTgt>
                                        </p:tgtEl>
                                        <p:attrNameLst>
                                          <p:attrName>style.visibility</p:attrName>
                                        </p:attrNameLst>
                                      </p:cBhvr>
                                      <p:to>
                                        <p:strVal val="visible"/>
                                      </p:to>
                                    </p:set>
                                    <p:animScale>
                                      <p:cBhvr>
                                        <p:cTn id="69" dur="1000" decel="50000" fill="hold">
                                          <p:stCondLst>
                                            <p:cond delay="0"/>
                                          </p:stCondLst>
                                        </p:cTn>
                                        <p:tgtEl>
                                          <p:spTgt spid="73732">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73732">
                                            <p:txEl>
                                              <p:pRg st="6" end="6"/>
                                            </p:txEl>
                                          </p:spTgt>
                                        </p:tgtEl>
                                        <p:attrNameLst>
                                          <p:attrName>ppt_x,ppt_y</p:attrName>
                                        </p:attrNameLst>
                                      </p:cBhvr>
                                      <p:rCtr x="0" y="0"/>
                                    </p:animMotion>
                                    <p:animEffect transition="in" filter="fade">
                                      <p:cBhvr>
                                        <p:cTn id="71" dur="1000"/>
                                        <p:tgtEl>
                                          <p:spTgt spid="73732">
                                            <p:txEl>
                                              <p:pRg st="6" end="6"/>
                                            </p:txEl>
                                          </p:spTgt>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52" presetClass="entr" presetSubtype="0" fill="hold" nodeType="clickEffect">
                                  <p:stCondLst>
                                    <p:cond delay="0"/>
                                  </p:stCondLst>
                                  <p:childTnLst>
                                    <p:set>
                                      <p:cBhvr>
                                        <p:cTn id="75" dur="1" fill="hold">
                                          <p:stCondLst>
                                            <p:cond delay="0"/>
                                          </p:stCondLst>
                                        </p:cTn>
                                        <p:tgtEl>
                                          <p:spTgt spid="73732">
                                            <p:txEl>
                                              <p:pRg st="9" end="9"/>
                                            </p:txEl>
                                          </p:spTgt>
                                        </p:tgtEl>
                                        <p:attrNameLst>
                                          <p:attrName>style.visibility</p:attrName>
                                        </p:attrNameLst>
                                      </p:cBhvr>
                                      <p:to>
                                        <p:strVal val="visible"/>
                                      </p:to>
                                    </p:set>
                                    <p:animScale>
                                      <p:cBhvr>
                                        <p:cTn id="76" dur="1000" decel="50000" fill="hold">
                                          <p:stCondLst>
                                            <p:cond delay="0"/>
                                          </p:stCondLst>
                                        </p:cTn>
                                        <p:tgtEl>
                                          <p:spTgt spid="73732">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7" dur="1000" decel="50000" fill="hold">
                                          <p:stCondLst>
                                            <p:cond delay="0"/>
                                          </p:stCondLst>
                                        </p:cTn>
                                        <p:tgtEl>
                                          <p:spTgt spid="73732">
                                            <p:txEl>
                                              <p:pRg st="9" end="9"/>
                                            </p:txEl>
                                          </p:spTgt>
                                        </p:tgtEl>
                                        <p:attrNameLst>
                                          <p:attrName>ppt_x,ppt_y</p:attrName>
                                        </p:attrNameLst>
                                      </p:cBhvr>
                                      <p:rCtr x="0" y="0"/>
                                    </p:animMotion>
                                    <p:animEffect transition="in" filter="fade">
                                      <p:cBhvr>
                                        <p:cTn id="78" dur="1000"/>
                                        <p:tgtEl>
                                          <p:spTgt spid="73732">
                                            <p:txEl>
                                              <p:pRg st="9" end="9"/>
                                            </p:txEl>
                                          </p:spTgt>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52" presetClass="entr" presetSubtype="0" fill="hold" nodeType="clickEffect">
                                  <p:stCondLst>
                                    <p:cond delay="0"/>
                                  </p:stCondLst>
                                  <p:childTnLst>
                                    <p:set>
                                      <p:cBhvr>
                                        <p:cTn id="82" dur="1" fill="hold">
                                          <p:stCondLst>
                                            <p:cond delay="0"/>
                                          </p:stCondLst>
                                        </p:cTn>
                                        <p:tgtEl>
                                          <p:spTgt spid="73732">
                                            <p:txEl>
                                              <p:pRg st="10" end="10"/>
                                            </p:txEl>
                                          </p:spTgt>
                                        </p:tgtEl>
                                        <p:attrNameLst>
                                          <p:attrName>style.visibility</p:attrName>
                                        </p:attrNameLst>
                                      </p:cBhvr>
                                      <p:to>
                                        <p:strVal val="visible"/>
                                      </p:to>
                                    </p:set>
                                    <p:animScale>
                                      <p:cBhvr>
                                        <p:cTn id="83" dur="1000" decel="50000" fill="hold">
                                          <p:stCondLst>
                                            <p:cond delay="0"/>
                                          </p:stCondLst>
                                        </p:cTn>
                                        <p:tgtEl>
                                          <p:spTgt spid="73732">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4" dur="1000" decel="50000" fill="hold">
                                          <p:stCondLst>
                                            <p:cond delay="0"/>
                                          </p:stCondLst>
                                        </p:cTn>
                                        <p:tgtEl>
                                          <p:spTgt spid="73732">
                                            <p:txEl>
                                              <p:pRg st="10" end="10"/>
                                            </p:txEl>
                                          </p:spTgt>
                                        </p:tgtEl>
                                        <p:attrNameLst>
                                          <p:attrName>ppt_x,ppt_y</p:attrName>
                                        </p:attrNameLst>
                                      </p:cBhvr>
                                      <p:rCtr x="0" y="0"/>
                                    </p:animMotion>
                                    <p:animEffect transition="in" filter="fade">
                                      <p:cBhvr>
                                        <p:cTn id="85" dur="1000"/>
                                        <p:tgtEl>
                                          <p:spTgt spid="73732">
                                            <p:txEl>
                                              <p:pRg st="10" end="10"/>
                                            </p:txEl>
                                          </p:spTgt>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52" presetClass="entr" presetSubtype="0" fill="hold" nodeType="clickEffect">
                                  <p:stCondLst>
                                    <p:cond delay="0"/>
                                  </p:stCondLst>
                                  <p:childTnLst>
                                    <p:set>
                                      <p:cBhvr>
                                        <p:cTn id="89" dur="1" fill="hold">
                                          <p:stCondLst>
                                            <p:cond delay="0"/>
                                          </p:stCondLst>
                                        </p:cTn>
                                        <p:tgtEl>
                                          <p:spTgt spid="73732">
                                            <p:txEl>
                                              <p:pRg st="11" end="11"/>
                                            </p:txEl>
                                          </p:spTgt>
                                        </p:tgtEl>
                                        <p:attrNameLst>
                                          <p:attrName>style.visibility</p:attrName>
                                        </p:attrNameLst>
                                      </p:cBhvr>
                                      <p:to>
                                        <p:strVal val="visible"/>
                                      </p:to>
                                    </p:set>
                                    <p:animScale>
                                      <p:cBhvr>
                                        <p:cTn id="90" dur="1000" decel="50000" fill="hold">
                                          <p:stCondLst>
                                            <p:cond delay="0"/>
                                          </p:stCondLst>
                                        </p:cTn>
                                        <p:tgtEl>
                                          <p:spTgt spid="73732">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1" dur="1000" decel="50000" fill="hold">
                                          <p:stCondLst>
                                            <p:cond delay="0"/>
                                          </p:stCondLst>
                                        </p:cTn>
                                        <p:tgtEl>
                                          <p:spTgt spid="73732">
                                            <p:txEl>
                                              <p:pRg st="11" end="11"/>
                                            </p:txEl>
                                          </p:spTgt>
                                        </p:tgtEl>
                                        <p:attrNameLst>
                                          <p:attrName>ppt_x,ppt_y</p:attrName>
                                        </p:attrNameLst>
                                      </p:cBhvr>
                                      <p:rCtr x="0" y="0"/>
                                    </p:animMotion>
                                    <p:animEffect transition="in" filter="fade">
                                      <p:cBhvr>
                                        <p:cTn id="92" dur="1000"/>
                                        <p:tgtEl>
                                          <p:spTgt spid="7373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animBg="1"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arcus aorte 3 copy"/>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p:spPr>
      </p:pic>
    </p:spTree>
  </p:cSld>
  <p:clrMapOvr>
    <a:masterClrMapping/>
  </p:clrMapOvr>
  <p:transition spd="slow">
    <p:zoom/>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idx="4294967295"/>
          </p:nvPr>
        </p:nvSpPr>
        <p:spPr>
          <a:xfrm>
            <a:off x="457200" y="274638"/>
            <a:ext cx="8229600" cy="633412"/>
          </a:xfrm>
        </p:spPr>
        <p:txBody>
          <a:bodyPr/>
          <a:lstStyle/>
          <a:p>
            <a:pPr eaLnBrk="1" hangingPunct="1">
              <a:defRPr/>
            </a:pPr>
            <a:r>
              <a:rPr lang="sr-Latn-CS" altLang="en-US" sz="3200" b="1">
                <a:solidFill>
                  <a:srgbClr val="990000"/>
                </a:solidFill>
                <a:effectLst>
                  <a:outerShdw blurRad="38100" dist="38100" dir="2700000" algn="tl">
                    <a:srgbClr val="C0C0C0"/>
                  </a:outerShdw>
                </a:effectLst>
              </a:rPr>
              <a:t>Aa. intercostales posteriores (AIP)</a:t>
            </a:r>
            <a:endParaRPr lang="en-US" altLang="en-US" sz="3200" b="1">
              <a:solidFill>
                <a:srgbClr val="990000"/>
              </a:solidFill>
              <a:effectLst>
                <a:outerShdw blurRad="38100" dist="38100" dir="2700000" algn="tl">
                  <a:srgbClr val="C0C0C0"/>
                </a:outerShdw>
              </a:effectLst>
            </a:endParaRPr>
          </a:p>
        </p:txBody>
      </p:sp>
      <p:sp>
        <p:nvSpPr>
          <p:cNvPr id="75779" name="Rectangle 3"/>
          <p:cNvSpPr>
            <a:spLocks noGrp="1" noChangeArrowheads="1"/>
          </p:cNvSpPr>
          <p:nvPr>
            <p:ph type="body" idx="4294967295"/>
          </p:nvPr>
        </p:nvSpPr>
        <p:spPr>
          <a:xfrm>
            <a:off x="0" y="857250"/>
            <a:ext cx="9144000" cy="6000750"/>
          </a:xfrm>
        </p:spPr>
        <p:txBody>
          <a:bodyPr/>
          <a:lstStyle/>
          <a:p>
            <a:pPr eaLnBrk="1" hangingPunct="1">
              <a:lnSpc>
                <a:spcPct val="90000"/>
              </a:lnSpc>
              <a:buFontTx/>
              <a:buNone/>
              <a:defRPr/>
            </a:pPr>
            <a:endParaRPr lang="sr-Latn-CS" altLang="en-US" b="1" dirty="0">
              <a:solidFill>
                <a:srgbClr val="990000"/>
              </a:solidFill>
              <a:effectLst>
                <a:outerShdw blurRad="38100" dist="38100" dir="2700000" algn="tl">
                  <a:srgbClr val="C0C0C0"/>
                </a:outerShdw>
              </a:effectLst>
            </a:endParaRPr>
          </a:p>
          <a:p>
            <a:pPr eaLnBrk="1" hangingPunct="1">
              <a:lnSpc>
                <a:spcPct val="90000"/>
              </a:lnSpc>
              <a:defRPr/>
            </a:pPr>
            <a:r>
              <a:rPr lang="sr-Latn-CS" altLang="en-US" sz="2800" b="1" dirty="0">
                <a:solidFill>
                  <a:srgbClr val="CC3300"/>
                </a:solidFill>
                <a:effectLst>
                  <a:outerShdw blurRad="38100" dist="38100" dir="2700000" algn="tl">
                    <a:srgbClr val="C0C0C0"/>
                  </a:outerShdw>
                </a:effectLst>
              </a:rPr>
              <a:t>A. </a:t>
            </a:r>
            <a:r>
              <a:rPr lang="sr-Latn-CS" altLang="en-US" sz="2800" b="1" dirty="0" err="1">
                <a:solidFill>
                  <a:srgbClr val="CC3300"/>
                </a:solidFill>
                <a:effectLst>
                  <a:outerShdw blurRad="38100" dist="38100" dir="2700000" algn="tl">
                    <a:srgbClr val="C0C0C0"/>
                  </a:outerShdw>
                </a:effectLst>
              </a:rPr>
              <a:t>intercostalis</a:t>
            </a:r>
            <a:r>
              <a:rPr lang="sr-Latn-CS" altLang="en-US" sz="2800" b="1" dirty="0">
                <a:solidFill>
                  <a:srgbClr val="CC3300"/>
                </a:solidFill>
                <a:effectLst>
                  <a:outerShdw blurRad="38100" dist="38100" dir="2700000" algn="tl">
                    <a:srgbClr val="C0C0C0"/>
                  </a:outerShdw>
                </a:effectLst>
              </a:rPr>
              <a:t> </a:t>
            </a:r>
            <a:r>
              <a:rPr lang="sr-Latn-CS" altLang="en-US" sz="2800" b="1" dirty="0" err="1">
                <a:solidFill>
                  <a:srgbClr val="CC3300"/>
                </a:solidFill>
                <a:effectLst>
                  <a:outerShdw blurRad="38100" dist="38100" dir="2700000" algn="tl">
                    <a:srgbClr val="C0C0C0"/>
                  </a:outerShdw>
                </a:effectLst>
              </a:rPr>
              <a:t>suprema</a:t>
            </a:r>
            <a:r>
              <a:rPr lang="sr-Latn-CS" altLang="en-US" sz="2800" b="1" dirty="0">
                <a:solidFill>
                  <a:srgbClr val="CC3300"/>
                </a:solidFill>
                <a:effectLst>
                  <a:outerShdw blurRad="38100" dist="38100" dir="2700000" algn="tl">
                    <a:srgbClr val="C0C0C0"/>
                  </a:outerShdw>
                </a:effectLst>
              </a:rPr>
              <a:t> </a:t>
            </a:r>
            <a:r>
              <a:rPr lang="sr-Latn-CS" altLang="en-US" sz="2400" dirty="0">
                <a:solidFill>
                  <a:srgbClr val="CC3300"/>
                </a:solidFill>
                <a:effectLst>
                  <a:outerShdw blurRad="38100" dist="38100" dir="2700000" algn="tl">
                    <a:srgbClr val="C0C0C0"/>
                  </a:outerShdw>
                </a:effectLst>
              </a:rPr>
              <a:t>( </a:t>
            </a:r>
            <a:r>
              <a:rPr lang="sr-Latn-CS" altLang="en-US" sz="2200" b="1" dirty="0">
                <a:solidFill>
                  <a:srgbClr val="CC3300"/>
                </a:solidFill>
                <a:effectLst>
                  <a:outerShdw blurRad="38100" dist="38100" dir="2700000" algn="tl">
                    <a:srgbClr val="C0C0C0"/>
                  </a:outerShdw>
                </a:effectLst>
                <a:cs typeface="Arial" panose="020B0604020202020204" pitchFamily="34" charset="0"/>
              </a:rPr>
              <a:t>←</a:t>
            </a:r>
            <a:r>
              <a:rPr lang="sr-Latn-CS" altLang="en-US" sz="2800" b="1" dirty="0">
                <a:solidFill>
                  <a:srgbClr val="CC3300"/>
                </a:solidFill>
                <a:effectLst>
                  <a:outerShdw blurRad="38100" dist="38100" dir="2700000" algn="tl">
                    <a:srgbClr val="C0C0C0"/>
                  </a:outerShdw>
                </a:effectLst>
              </a:rPr>
              <a:t> </a:t>
            </a:r>
            <a:r>
              <a:rPr lang="sr-Latn-CS" altLang="en-US" sz="2400" dirty="0" err="1">
                <a:solidFill>
                  <a:srgbClr val="CC3300"/>
                </a:solidFill>
                <a:effectLst>
                  <a:outerShdw blurRad="38100" dist="38100" dir="2700000" algn="tl">
                    <a:srgbClr val="C0C0C0"/>
                  </a:outerShdw>
                </a:effectLst>
              </a:rPr>
              <a:t>truncus</a:t>
            </a:r>
            <a:r>
              <a:rPr lang="sr-Latn-CS" altLang="en-US" sz="2400" dirty="0">
                <a:solidFill>
                  <a:srgbClr val="CC3300"/>
                </a:solidFill>
                <a:effectLst>
                  <a:outerShdw blurRad="38100" dist="38100" dir="2700000" algn="tl">
                    <a:srgbClr val="C0C0C0"/>
                  </a:outerShdw>
                </a:effectLst>
              </a:rPr>
              <a:t> </a:t>
            </a:r>
            <a:r>
              <a:rPr lang="sr-Latn-CS" altLang="en-US" sz="2400" dirty="0" err="1">
                <a:solidFill>
                  <a:srgbClr val="CC3300"/>
                </a:solidFill>
                <a:effectLst>
                  <a:outerShdw blurRad="38100" dist="38100" dir="2700000" algn="tl">
                    <a:srgbClr val="C0C0C0"/>
                  </a:outerShdw>
                </a:effectLst>
              </a:rPr>
              <a:t>costocervicalis</a:t>
            </a:r>
            <a:r>
              <a:rPr lang="sr-Latn-CS" altLang="en-US" sz="2400" dirty="0">
                <a:solidFill>
                  <a:srgbClr val="CC3300"/>
                </a:solidFill>
                <a:effectLst>
                  <a:outerShdw blurRad="38100" dist="38100" dir="2700000" algn="tl">
                    <a:srgbClr val="C0C0C0"/>
                  </a:outerShdw>
                </a:effectLst>
              </a:rPr>
              <a:t> </a:t>
            </a:r>
            <a:r>
              <a:rPr lang="sr-Latn-CS" altLang="en-US" sz="2200" b="1" dirty="0">
                <a:solidFill>
                  <a:srgbClr val="CC3300"/>
                </a:solidFill>
                <a:effectLst>
                  <a:outerShdw blurRad="38100" dist="38100" dir="2700000" algn="tl">
                    <a:srgbClr val="C0C0C0"/>
                  </a:outerShdw>
                </a:effectLst>
                <a:cs typeface="Arial" panose="020B0604020202020204" pitchFamily="34" charset="0"/>
              </a:rPr>
              <a:t>←</a:t>
            </a:r>
            <a:r>
              <a:rPr lang="sr-Latn-CS" altLang="en-US" sz="2400" dirty="0" err="1">
                <a:solidFill>
                  <a:srgbClr val="CC3300"/>
                </a:solidFill>
                <a:effectLst>
                  <a:outerShdw blurRad="38100" dist="38100" dir="2700000" algn="tl">
                    <a:srgbClr val="C0C0C0"/>
                  </a:outerShdw>
                </a:effectLst>
                <a:cs typeface="Arial" panose="020B0604020202020204" pitchFamily="34" charset="0"/>
              </a:rPr>
              <a:t>a.subclavia</a:t>
            </a:r>
            <a:r>
              <a:rPr lang="sr-Latn-CS" altLang="en-US" sz="2400" dirty="0">
                <a:solidFill>
                  <a:srgbClr val="CC3300"/>
                </a:solidFill>
                <a:effectLst>
                  <a:outerShdw blurRad="38100" dist="38100" dir="2700000" algn="tl">
                    <a:srgbClr val="C0C0C0"/>
                  </a:outerShdw>
                </a:effectLst>
              </a:rPr>
              <a:t>)</a:t>
            </a:r>
          </a:p>
          <a:p>
            <a:pPr eaLnBrk="1" hangingPunct="1">
              <a:lnSpc>
                <a:spcPct val="90000"/>
              </a:lnSpc>
              <a:buFont typeface="Arial" panose="020B0604020202020204" pitchFamily="34" charset="0"/>
              <a:buNone/>
              <a:defRPr/>
            </a:pPr>
            <a:r>
              <a:rPr lang="sr-Latn-CS" altLang="en-US" sz="2400" dirty="0">
                <a:solidFill>
                  <a:srgbClr val="CC3300"/>
                </a:solidFill>
                <a:effectLst>
                  <a:outerShdw blurRad="38100" dist="38100" dir="2700000" algn="tl">
                    <a:srgbClr val="C0C0C0"/>
                  </a:outerShdw>
                </a:effectLst>
              </a:rPr>
              <a:t>  	</a:t>
            </a:r>
            <a:r>
              <a:rPr lang="sr-Latn-CS" altLang="en-US" sz="2400" dirty="0">
                <a:effectLst>
                  <a:outerShdw blurRad="38100" dist="38100" dir="2700000" algn="tl">
                    <a:srgbClr val="C0C0C0"/>
                  </a:outerShdw>
                </a:effectLst>
              </a:rPr>
              <a:t>(</a:t>
            </a:r>
            <a:r>
              <a:rPr lang="en-GB" altLang="en-US" sz="1800" dirty="0">
                <a:effectLst>
                  <a:outerShdw blurRad="38100" dist="38100" dir="2700000" algn="tl">
                    <a:srgbClr val="C0C0C0"/>
                  </a:outerShdw>
                </a:effectLst>
                <a:latin typeface="Cambria" panose="02040503050406030204" pitchFamily="18" charset="0"/>
              </a:rPr>
              <a:t>descends vertically and crosses the anterior surface of the neck of first 3 ribs</a:t>
            </a:r>
            <a:r>
              <a:rPr lang="sr-Latn-CS" altLang="en-US" sz="2000" dirty="0">
                <a:effectLst>
                  <a:outerShdw blurRad="38100" dist="38100" dir="2700000" algn="tl">
                    <a:srgbClr val="C0C0C0"/>
                  </a:outerShdw>
                </a:effectLst>
              </a:rPr>
              <a:t>, </a:t>
            </a:r>
            <a:r>
              <a:rPr lang="en-GB" altLang="en-US" sz="1800" dirty="0">
                <a:effectLst>
                  <a:outerShdw blurRad="38100" dist="38100" dir="2700000" algn="tl">
                    <a:srgbClr val="C0C0C0"/>
                  </a:outerShdw>
                </a:effectLst>
                <a:latin typeface="Cambria" panose="02040503050406030204" pitchFamily="18" charset="0"/>
              </a:rPr>
              <a:t>lined </a:t>
            </a:r>
            <a:r>
              <a:rPr lang="en-GB" altLang="en-US" sz="1800" dirty="0" err="1">
                <a:effectLst>
                  <a:outerShdw blurRad="38100" dist="38100" dir="2700000" algn="tl">
                    <a:srgbClr val="C0C0C0"/>
                  </a:outerShdw>
                </a:effectLst>
                <a:latin typeface="Cambria" panose="02040503050406030204" pitchFamily="18" charset="0"/>
              </a:rPr>
              <a:t>innerly</a:t>
            </a:r>
            <a:r>
              <a:rPr lang="en-GB" altLang="en-US" sz="1800" dirty="0">
                <a:effectLst>
                  <a:outerShdw blurRad="38100" dist="38100" dir="2700000" algn="tl">
                    <a:srgbClr val="C0C0C0"/>
                  </a:outerShdw>
                </a:effectLst>
                <a:latin typeface="Cambria" panose="02040503050406030204" pitchFamily="18" charset="0"/>
              </a:rPr>
              <a:t> by </a:t>
            </a:r>
            <a:r>
              <a:rPr lang="sr-Latn-CS" altLang="en-US" sz="2400" dirty="0" err="1">
                <a:effectLst>
                  <a:outerShdw blurRad="38100" dist="38100" dir="2700000" algn="tl">
                    <a:srgbClr val="C0C0C0"/>
                  </a:outerShdw>
                </a:effectLst>
              </a:rPr>
              <a:t>fascia</a:t>
            </a:r>
            <a:r>
              <a:rPr lang="sr-Latn-CS" altLang="en-US" sz="2400" dirty="0">
                <a:effectLst>
                  <a:outerShdw blurRad="38100" dist="38100" dir="2700000" algn="tl">
                    <a:srgbClr val="C0C0C0"/>
                  </a:outerShdw>
                </a:effectLst>
              </a:rPr>
              <a:t> </a:t>
            </a:r>
            <a:r>
              <a:rPr lang="sr-Latn-CS" altLang="en-US" sz="2400" dirty="0" err="1">
                <a:effectLst>
                  <a:outerShdw blurRad="38100" dist="38100" dir="2700000" algn="tl">
                    <a:srgbClr val="C0C0C0"/>
                  </a:outerShdw>
                </a:effectLst>
              </a:rPr>
              <a:t>endothoracica</a:t>
            </a:r>
            <a:r>
              <a:rPr lang="sr-Latn-CS" altLang="en-US" sz="2400" dirty="0">
                <a:effectLst>
                  <a:outerShdw blurRad="38100" dist="38100" dir="2700000" algn="tl">
                    <a:srgbClr val="C0C0C0"/>
                  </a:outerShdw>
                </a:effectLst>
              </a:rPr>
              <a:t>)</a:t>
            </a:r>
          </a:p>
          <a:p>
            <a:pPr eaLnBrk="1" hangingPunct="1">
              <a:lnSpc>
                <a:spcPct val="90000"/>
              </a:lnSpc>
              <a:buFontTx/>
              <a:buNone/>
              <a:defRPr/>
            </a:pPr>
            <a:r>
              <a:rPr lang="sr-Latn-CS" altLang="en-US" sz="2400" dirty="0">
                <a:solidFill>
                  <a:srgbClr val="CC3300"/>
                </a:solidFill>
                <a:effectLst>
                  <a:outerShdw blurRad="38100" dist="38100" dir="2700000" algn="tl">
                    <a:srgbClr val="C0C0C0"/>
                  </a:outerShdw>
                </a:effectLst>
              </a:rPr>
              <a:t>                          </a:t>
            </a:r>
            <a:r>
              <a:rPr lang="sr-Latn-CS" altLang="en-US" sz="2800" b="1" dirty="0">
                <a:solidFill>
                  <a:srgbClr val="CC3300"/>
                </a:solidFill>
                <a:effectLst>
                  <a:outerShdw blurRad="38100" dist="38100" dir="2700000" algn="tl">
                    <a:srgbClr val="C0C0C0"/>
                  </a:outerShdw>
                </a:effectLst>
                <a:cs typeface="Arial" panose="020B0604020202020204" pitchFamily="34" charset="0"/>
              </a:rPr>
              <a:t>↓</a:t>
            </a:r>
          </a:p>
          <a:p>
            <a:pPr eaLnBrk="1" hangingPunct="1">
              <a:lnSpc>
                <a:spcPct val="90000"/>
              </a:lnSpc>
              <a:buFontTx/>
              <a:buNone/>
              <a:defRPr/>
            </a:pPr>
            <a:r>
              <a:rPr lang="sr-Latn-CS" altLang="en-US" sz="2800" b="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aa</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intercostales</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posteriores</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(I, II)</a:t>
            </a:r>
          </a:p>
          <a:p>
            <a:pPr eaLnBrk="1" hangingPunct="1">
              <a:lnSpc>
                <a:spcPct val="90000"/>
              </a:lnSpc>
              <a:buFontTx/>
              <a:buNone/>
              <a:defRPr/>
            </a:pPr>
            <a:endParaRPr lang="sr-Latn-CS" altLang="en-US" sz="2400" b="1" i="1" dirty="0">
              <a:solidFill>
                <a:srgbClr val="CC3300"/>
              </a:solidFill>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endParaRPr lang="sr-Latn-CS" altLang="en-US" sz="2400" b="1" i="1" dirty="0">
              <a:solidFill>
                <a:srgbClr val="CC3300"/>
              </a:solidFill>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b="1" dirty="0">
                <a:solidFill>
                  <a:srgbClr val="990000"/>
                </a:solidFill>
                <a:effectLst>
                  <a:outerShdw blurRad="38100" dist="38100" dir="2700000" algn="tl">
                    <a:srgbClr val="C0C0C0"/>
                  </a:outerShdw>
                </a:effectLst>
                <a:cs typeface="Arial" panose="020B0604020202020204" pitchFamily="34" charset="0"/>
              </a:rPr>
              <a:t>* </a:t>
            </a:r>
            <a:r>
              <a:rPr lang="sr-Latn-CS" altLang="en-US" sz="2800" b="1" dirty="0" err="1">
                <a:solidFill>
                  <a:srgbClr val="CC3300"/>
                </a:solidFill>
                <a:effectLst>
                  <a:outerShdw blurRad="38100" dist="38100" dir="2700000" algn="tl">
                    <a:srgbClr val="C0C0C0"/>
                  </a:outerShdw>
                </a:effectLst>
                <a:cs typeface="Arial" panose="020B0604020202020204" pitchFamily="34" charset="0"/>
              </a:rPr>
              <a:t>Pars</a:t>
            </a:r>
            <a:r>
              <a:rPr lang="sr-Latn-CS" altLang="en-US" sz="2800" b="1" dirty="0">
                <a:solidFill>
                  <a:srgbClr val="CC3300"/>
                </a:solidFill>
                <a:effectLst>
                  <a:outerShdw blurRad="38100" dist="38100" dir="2700000" algn="tl">
                    <a:srgbClr val="C0C0C0"/>
                  </a:outerShdw>
                </a:effectLst>
                <a:cs typeface="Arial" panose="020B0604020202020204" pitchFamily="34" charset="0"/>
              </a:rPr>
              <a:t> </a:t>
            </a:r>
            <a:r>
              <a:rPr lang="sr-Latn-CS" altLang="en-US" sz="2800" b="1" dirty="0" err="1">
                <a:solidFill>
                  <a:srgbClr val="CC3300"/>
                </a:solidFill>
                <a:effectLst>
                  <a:outerShdw blurRad="38100" dist="38100" dir="2700000" algn="tl">
                    <a:srgbClr val="C0C0C0"/>
                  </a:outerShdw>
                </a:effectLst>
                <a:cs typeface="Arial" panose="020B0604020202020204" pitchFamily="34" charset="0"/>
              </a:rPr>
              <a:t>thoracica</a:t>
            </a:r>
            <a:r>
              <a:rPr lang="sr-Latn-CS" altLang="en-US" sz="2800" b="1" dirty="0">
                <a:solidFill>
                  <a:srgbClr val="CC3300"/>
                </a:solidFill>
                <a:effectLst>
                  <a:outerShdw blurRad="38100" dist="38100" dir="2700000" algn="tl">
                    <a:srgbClr val="C0C0C0"/>
                  </a:outerShdw>
                </a:effectLst>
                <a:cs typeface="Arial" panose="020B0604020202020204" pitchFamily="34" charset="0"/>
              </a:rPr>
              <a:t> </a:t>
            </a:r>
            <a:r>
              <a:rPr lang="sr-Latn-CS" altLang="en-US" sz="2800" b="1" dirty="0" err="1">
                <a:solidFill>
                  <a:srgbClr val="CC3300"/>
                </a:solidFill>
                <a:effectLst>
                  <a:outerShdw blurRad="38100" dist="38100" dir="2700000" algn="tl">
                    <a:srgbClr val="C0C0C0"/>
                  </a:outerShdw>
                </a:effectLst>
                <a:cs typeface="Arial" panose="020B0604020202020204" pitchFamily="34" charset="0"/>
              </a:rPr>
              <a:t>aortae</a:t>
            </a:r>
            <a:endParaRPr lang="sr-Latn-CS" altLang="en-US" sz="2800" b="1" dirty="0">
              <a:solidFill>
                <a:srgbClr val="800000"/>
              </a:solidFill>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r>
              <a:rPr lang="sr-Latn-CS" altLang="en-US" sz="2800" b="1" dirty="0">
                <a:solidFill>
                  <a:srgbClr val="CC3300"/>
                </a:solidFill>
                <a:effectLst>
                  <a:outerShdw blurRad="38100" dist="38100" dir="2700000" algn="tl">
                    <a:srgbClr val="C0C0C0"/>
                  </a:outerShdw>
                </a:effectLst>
                <a:cs typeface="Arial" panose="020B0604020202020204" pitchFamily="34" charset="0"/>
              </a:rPr>
              <a:t>                      ↓</a:t>
            </a:r>
            <a:endParaRPr lang="sr-Latn-CS" altLang="en-US" sz="2400" b="1" dirty="0">
              <a:solidFill>
                <a:srgbClr val="800000"/>
              </a:solidFill>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aa</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intercostales</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posteriores</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(III - XI)</a:t>
            </a:r>
            <a:endParaRPr lang="sr-Latn-CS" altLang="en-US" sz="2400" b="1" i="1" dirty="0">
              <a:solidFill>
                <a:srgbClr val="800000"/>
              </a:solidFill>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r>
              <a:rPr lang="sr-Latn-CS" altLang="en-US" sz="2400" b="1" i="1" dirty="0">
                <a:solidFill>
                  <a:srgbClr val="CC3300"/>
                </a:solidFill>
                <a:effectLst>
                  <a:outerShdw blurRad="38100" dist="38100" dir="2700000" algn="tl">
                    <a:srgbClr val="C0C0C0"/>
                  </a:outerShdw>
                </a:effectLst>
                <a:cs typeface="Arial" panose="020B0604020202020204" pitchFamily="34" charset="0"/>
              </a:rPr>
              <a:t>    a. </a:t>
            </a:r>
            <a:r>
              <a:rPr lang="sr-Latn-CS" altLang="en-US" sz="2400" b="1" i="1" dirty="0" err="1">
                <a:solidFill>
                  <a:srgbClr val="CC3300"/>
                </a:solidFill>
                <a:effectLst>
                  <a:outerShdw blurRad="38100" dist="38100" dir="2700000" algn="tl">
                    <a:srgbClr val="C0C0C0"/>
                  </a:outerShdw>
                </a:effectLst>
                <a:cs typeface="Arial" panose="020B0604020202020204" pitchFamily="34" charset="0"/>
              </a:rPr>
              <a:t>subcostalis</a:t>
            </a:r>
            <a:r>
              <a:rPr lang="sr-Latn-CS" altLang="en-US" sz="2400" b="1" i="1" dirty="0">
                <a:solidFill>
                  <a:srgbClr val="CC3300"/>
                </a:solidFill>
                <a:effectLst>
                  <a:outerShdw blurRad="38100" dist="38100" dir="2700000" algn="tl">
                    <a:srgbClr val="C0C0C0"/>
                  </a:outerShdw>
                </a:effectLst>
                <a:cs typeface="Arial" panose="020B0604020202020204" pitchFamily="34" charset="0"/>
              </a:rPr>
              <a:t> </a:t>
            </a:r>
          </a:p>
          <a:p>
            <a:pPr eaLnBrk="1" hangingPunct="1">
              <a:lnSpc>
                <a:spcPct val="90000"/>
              </a:lnSpc>
              <a:buFontTx/>
              <a:buNone/>
              <a:defRPr/>
            </a:pPr>
            <a:r>
              <a:rPr lang="sr-Latn-CS" altLang="en-US" sz="2400" b="1" i="1" dirty="0">
                <a:solidFill>
                  <a:srgbClr val="800000"/>
                </a:solidFill>
                <a:effectLst>
                  <a:outerShdw blurRad="38100" dist="38100" dir="2700000" algn="tl">
                    <a:srgbClr val="C0C0C0"/>
                  </a:outerShdw>
                </a:effectLst>
                <a:cs typeface="Arial" panose="020B0604020202020204" pitchFamily="34" charset="0"/>
              </a:rPr>
              <a:t>						</a:t>
            </a:r>
            <a:endParaRPr lang="sr-Latn-CS" altLang="en-US" sz="2400" b="1" i="1" dirty="0">
              <a:solidFill>
                <a:srgbClr val="CC3300"/>
              </a:solidFill>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endParaRPr lang="sr-Latn-CS" altLang="en-US" sz="2800" b="1" dirty="0">
              <a:solidFill>
                <a:srgbClr val="990000"/>
              </a:solidFill>
              <a:effectLst>
                <a:outerShdw blurRad="38100" dist="38100" dir="2700000" algn="tl">
                  <a:srgbClr val="C0C0C0"/>
                </a:outerShdw>
              </a:effectLst>
              <a:cs typeface="Arial" panose="020B0604020202020204" pitchFamily="34" charset="0"/>
            </a:endParaRPr>
          </a:p>
          <a:p>
            <a:pPr eaLnBrk="1" hangingPunct="1">
              <a:lnSpc>
                <a:spcPct val="90000"/>
              </a:lnSpc>
              <a:buFontTx/>
              <a:buNone/>
              <a:defRPr/>
            </a:pPr>
            <a:endParaRPr lang="sr-Latn-CS" altLang="en-US" sz="2800" b="1" dirty="0">
              <a:cs typeface="Arial" panose="020B0604020202020204" pitchFamily="34" charset="0"/>
            </a:endParaRPr>
          </a:p>
        </p:txBody>
      </p:sp>
      <p:pic>
        <p:nvPicPr>
          <p:cNvPr id="74756" name="Picture 2" descr="aorta grane copy"/>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4975225" y="2286000"/>
            <a:ext cx="4168775" cy="376396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zoom/>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
          <p:cNvPicPr>
            <a:picLocks noChangeAspect="1" noChangeArrowheads="1"/>
          </p:cNvPicPr>
          <p:nvPr/>
        </p:nvPicPr>
        <p:blipFill>
          <a:blip r:embed="rId2">
            <a:extLst>
              <a:ext uri="{28A0092B-C50C-407E-A947-70E740481C1C}">
                <a14:useLocalDpi xmlns:a14="http://schemas.microsoft.com/office/drawing/2010/main" val="0"/>
              </a:ext>
            </a:extLst>
          </a:blip>
          <a:srcRect l="20747" t="9700" r="30666" b="9277"/>
          <a:stretch>
            <a:fillRect/>
          </a:stretch>
        </p:blipFill>
        <p:spPr bwMode="auto">
          <a:xfrm>
            <a:off x="4129645" y="980727"/>
            <a:ext cx="5014355" cy="522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Rectangle 2"/>
          <p:cNvSpPr>
            <a:spLocks noChangeArrowheads="1"/>
          </p:cNvSpPr>
          <p:nvPr/>
        </p:nvSpPr>
        <p:spPr bwMode="auto">
          <a:xfrm>
            <a:off x="0" y="1143000"/>
            <a:ext cx="4499992" cy="5463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575"/>
              </a:spcBef>
              <a:buClr>
                <a:schemeClr val="accent1"/>
              </a:buClr>
              <a:buSzPct val="85000"/>
              <a:buFont typeface="Wingdings 2" panose="05020102010507070707" pitchFamily="18" charset="2"/>
              <a:buChar char=""/>
              <a:defRPr sz="2600">
                <a:solidFill>
                  <a:schemeClr val="tx1"/>
                </a:solidFill>
                <a:latin typeface="Perpetua" panose="02020502060401020303" pitchFamily="18" charset="0"/>
              </a:defRPr>
            </a:lvl1pPr>
            <a:lvl2pPr marL="742950" indent="-285750">
              <a:spcBef>
                <a:spcPts val="375"/>
              </a:spcBef>
              <a:buClr>
                <a:schemeClr val="accent2"/>
              </a:buClr>
              <a:buSzPct val="85000"/>
              <a:buFont typeface="Wingdings 2" panose="05020102010507070707" pitchFamily="18" charset="2"/>
              <a:buChar char=""/>
              <a:defRPr sz="2400">
                <a:solidFill>
                  <a:schemeClr val="tx1"/>
                </a:solidFill>
                <a:latin typeface="Perpetua" panose="02020502060401020303" pitchFamily="18" charset="0"/>
              </a:defRPr>
            </a:lvl2pPr>
            <a:lvl3pPr marL="1143000" indent="-228600">
              <a:spcBef>
                <a:spcPts val="375"/>
              </a:spcBef>
              <a:buClr>
                <a:srgbClr val="AEC7D0"/>
              </a:buClr>
              <a:buSzPct val="85000"/>
              <a:buFont typeface="Wingdings 2" panose="05020102010507070707" pitchFamily="18" charset="2"/>
              <a:buChar char=""/>
              <a:defRPr sz="2000">
                <a:solidFill>
                  <a:schemeClr val="tx1"/>
                </a:solidFill>
                <a:latin typeface="Perpetua" panose="02020502060401020303" pitchFamily="18" charset="0"/>
              </a:defRPr>
            </a:lvl3pPr>
            <a:lvl4pPr marL="1600200" indent="-228600">
              <a:spcBef>
                <a:spcPts val="375"/>
              </a:spcBef>
              <a:buClr>
                <a:srgbClr val="C32D2E"/>
              </a:buClr>
              <a:buSzPct val="80000"/>
              <a:buFont typeface="Wingdings 2" panose="05020102010507070707" pitchFamily="18" charset="2"/>
              <a:buChar char=""/>
              <a:defRPr sz="2000">
                <a:solidFill>
                  <a:schemeClr val="tx1"/>
                </a:solidFill>
                <a:latin typeface="Perpetua" panose="02020502060401020303" pitchFamily="18" charset="0"/>
              </a:defRPr>
            </a:lvl4pPr>
            <a:lvl5pPr marL="2057400" indent="-228600">
              <a:spcBef>
                <a:spcPts val="375"/>
              </a:spcBef>
              <a:buClr>
                <a:srgbClr val="C32D2E"/>
              </a:buClr>
              <a:buChar char="o"/>
              <a:defRPr sz="2000">
                <a:solidFill>
                  <a:schemeClr val="tx1"/>
                </a:solidFill>
                <a:latin typeface="Perpetua" panose="02020502060401020303" pitchFamily="18" charset="0"/>
              </a:defRPr>
            </a:lvl5pPr>
            <a:lvl6pPr marL="25146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6pPr>
            <a:lvl7pPr marL="29718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7pPr>
            <a:lvl8pPr marL="34290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8pPr>
            <a:lvl9pPr marL="3886200" indent="-228600" eaLnBrk="0" fontAlgn="base" hangingPunct="0">
              <a:spcBef>
                <a:spcPts val="375"/>
              </a:spcBef>
              <a:spcAft>
                <a:spcPct val="0"/>
              </a:spcAft>
              <a:buClr>
                <a:srgbClr val="C32D2E"/>
              </a:buClr>
              <a:buChar char="o"/>
              <a:defRPr sz="2000">
                <a:solidFill>
                  <a:schemeClr val="tx1"/>
                </a:solidFill>
                <a:latin typeface="Perpetua" panose="02020502060401020303" pitchFamily="18" charset="0"/>
              </a:defRPr>
            </a:lvl9pPr>
          </a:lstStyle>
          <a:p>
            <a:pPr eaLnBrk="1" hangingPunct="1">
              <a:spcBef>
                <a:spcPts val="600"/>
              </a:spcBef>
              <a:buClrTx/>
              <a:buSzTx/>
              <a:buFontTx/>
              <a:buChar char="-"/>
            </a:pPr>
            <a:r>
              <a:rPr lang="en-GB" altLang="en-US" sz="1800" dirty="0">
                <a:latin typeface="Calibri" panose="020F0502020204030204" pitchFamily="34" charset="0"/>
              </a:rPr>
              <a:t>Right aa. </a:t>
            </a:r>
            <a:r>
              <a:rPr lang="en-GB" altLang="en-US" sz="1800" dirty="0" err="1">
                <a:latin typeface="Calibri" panose="020F0502020204030204" pitchFamily="34" charset="0"/>
              </a:rPr>
              <a:t>intersostales</a:t>
            </a:r>
            <a:r>
              <a:rPr lang="en-GB" altLang="en-US" sz="1800" dirty="0">
                <a:latin typeface="Calibri" panose="020F0502020204030204" pitchFamily="34" charset="0"/>
              </a:rPr>
              <a:t> </a:t>
            </a:r>
            <a:r>
              <a:rPr lang="en-GB" altLang="en-US" sz="1800" dirty="0" err="1">
                <a:latin typeface="Calibri" panose="020F0502020204030204" pitchFamily="34" charset="0"/>
              </a:rPr>
              <a:t>postriores</a:t>
            </a:r>
            <a:r>
              <a:rPr lang="en-GB" altLang="en-US" sz="1800" dirty="0">
                <a:latin typeface="Calibri" panose="020F0502020204030204" pitchFamily="34" charset="0"/>
              </a:rPr>
              <a:t> (3</a:t>
            </a:r>
            <a:r>
              <a:rPr lang="en-GB" altLang="en-US" sz="1800" baseline="30000" dirty="0">
                <a:latin typeface="Calibri" panose="020F0502020204030204" pitchFamily="34" charset="0"/>
              </a:rPr>
              <a:t>rd</a:t>
            </a:r>
            <a:r>
              <a:rPr lang="en-GB" altLang="en-US" sz="1800" dirty="0">
                <a:latin typeface="Calibri" panose="020F0502020204030204" pitchFamily="34" charset="0"/>
              </a:rPr>
              <a:t>-11</a:t>
            </a:r>
            <a:r>
              <a:rPr lang="en-GB" altLang="en-US" sz="1800" baseline="30000" dirty="0">
                <a:latin typeface="Calibri" panose="020F0502020204030204" pitchFamily="34" charset="0"/>
              </a:rPr>
              <a:t>th</a:t>
            </a:r>
            <a:r>
              <a:rPr lang="en-GB" altLang="en-US" sz="1800" dirty="0">
                <a:latin typeface="Calibri" panose="020F0502020204030204" pitchFamily="34" charset="0"/>
              </a:rPr>
              <a:t>)</a:t>
            </a:r>
            <a:br>
              <a:rPr lang="en-GB" altLang="en-US" sz="1800" dirty="0">
                <a:latin typeface="Calibri" panose="020F0502020204030204" pitchFamily="34" charset="0"/>
              </a:rPr>
            </a:br>
            <a:r>
              <a:rPr lang="en-GB" altLang="en-US" sz="1800" dirty="0">
                <a:latin typeface="Calibri" panose="020F0502020204030204" pitchFamily="34" charset="0"/>
              </a:rPr>
              <a:t> arise from aorta </a:t>
            </a:r>
            <a:r>
              <a:rPr lang="en-GB" altLang="en-US" sz="1800" dirty="0" err="1">
                <a:latin typeface="Calibri" panose="020F0502020204030204" pitchFamily="34" charset="0"/>
              </a:rPr>
              <a:t>thoracica</a:t>
            </a:r>
            <a:r>
              <a:rPr lang="en-GB" altLang="en-US" sz="1800" dirty="0">
                <a:latin typeface="Calibri" panose="020F0502020204030204" pitchFamily="34" charset="0"/>
              </a:rPr>
              <a:t> and run to the</a:t>
            </a:r>
            <a:br>
              <a:rPr lang="en-GB" altLang="en-US" sz="1800" dirty="0">
                <a:latin typeface="Calibri" panose="020F0502020204030204" pitchFamily="34" charset="0"/>
              </a:rPr>
            </a:br>
            <a:r>
              <a:rPr lang="en-GB" altLang="en-US" sz="1800" dirty="0">
                <a:latin typeface="Calibri" panose="020F0502020204030204" pitchFamily="34" charset="0"/>
              </a:rPr>
              <a:t> right side, crossing the vertebral column </a:t>
            </a:r>
            <a:r>
              <a:rPr lang="sr-Latn-CS" altLang="en-US" sz="1800" dirty="0">
                <a:latin typeface="Calibri" panose="020F0502020204030204" pitchFamily="34" charset="0"/>
              </a:rPr>
              <a:t> </a:t>
            </a:r>
            <a:br>
              <a:rPr lang="en-GB" altLang="en-US" sz="1800" dirty="0">
                <a:latin typeface="Calibri" panose="020F0502020204030204" pitchFamily="34" charset="0"/>
              </a:rPr>
            </a:br>
            <a:r>
              <a:rPr lang="en-GB" altLang="en-US" sz="1800" dirty="0">
                <a:latin typeface="Calibri" panose="020F0502020204030204" pitchFamily="34" charset="0"/>
              </a:rPr>
              <a:t> anteriorly, and passing behind </a:t>
            </a:r>
            <a:r>
              <a:rPr lang="en-GB" altLang="en-US" sz="1800" dirty="0" err="1">
                <a:latin typeface="Calibri" panose="020F0502020204030204" pitchFamily="34" charset="0"/>
              </a:rPr>
              <a:t>esophagus</a:t>
            </a:r>
            <a:br>
              <a:rPr lang="en-GB" altLang="en-US" sz="1800" dirty="0">
                <a:latin typeface="Calibri" panose="020F0502020204030204" pitchFamily="34" charset="0"/>
              </a:rPr>
            </a:br>
            <a:r>
              <a:rPr lang="en-GB" altLang="en-US" sz="1800" dirty="0">
                <a:latin typeface="Calibri" panose="020F0502020204030204" pitchFamily="34" charset="0"/>
              </a:rPr>
              <a:t> and </a:t>
            </a:r>
            <a:r>
              <a:rPr lang="sr-Latn-CS" altLang="en-US" sz="1800" dirty="0" err="1">
                <a:latin typeface="Calibri" panose="020F0502020204030204" pitchFamily="34" charset="0"/>
              </a:rPr>
              <a:t>ductus</a:t>
            </a:r>
            <a:r>
              <a:rPr lang="sr-Latn-CS" altLang="en-US" sz="1800" dirty="0">
                <a:latin typeface="Calibri" panose="020F0502020204030204" pitchFamily="34" charset="0"/>
              </a:rPr>
              <a:t> </a:t>
            </a:r>
            <a:r>
              <a:rPr lang="sr-Latn-CS" altLang="en-US" sz="1800" dirty="0" err="1">
                <a:latin typeface="Calibri" panose="020F0502020204030204" pitchFamily="34" charset="0"/>
              </a:rPr>
              <a:t>thoracicus</a:t>
            </a:r>
            <a:endParaRPr lang="en-GB" altLang="en-US" sz="1800" dirty="0">
              <a:latin typeface="Calibri" panose="020F0502020204030204" pitchFamily="34" charset="0"/>
            </a:endParaRPr>
          </a:p>
          <a:p>
            <a:pPr eaLnBrk="1" hangingPunct="1">
              <a:spcBef>
                <a:spcPts val="600"/>
              </a:spcBef>
              <a:buClrTx/>
              <a:buSzTx/>
              <a:buFontTx/>
              <a:buChar char="-"/>
            </a:pPr>
            <a:r>
              <a:rPr lang="en-GB" altLang="en-US" sz="1800" dirty="0">
                <a:latin typeface="Calibri" panose="020F0502020204030204" pitchFamily="34" charset="0"/>
              </a:rPr>
              <a:t>Right AIP are longer than the left ones</a:t>
            </a:r>
            <a:endParaRPr lang="sr-Latn-CS" altLang="en-US" sz="1800" dirty="0">
              <a:latin typeface="Calibri" panose="020F0502020204030204" pitchFamily="34" charset="0"/>
            </a:endParaRPr>
          </a:p>
          <a:p>
            <a:pPr eaLnBrk="1" hangingPunct="1">
              <a:spcBef>
                <a:spcPts val="600"/>
              </a:spcBef>
              <a:buClrTx/>
              <a:buSzTx/>
              <a:buNone/>
            </a:pPr>
            <a:r>
              <a:rPr lang="en-GB" altLang="en-US" sz="1800" dirty="0">
                <a:latin typeface="Calibri" panose="020F0502020204030204" pitchFamily="34" charset="0"/>
              </a:rPr>
              <a:t> </a:t>
            </a:r>
            <a:endParaRPr lang="sr-Latn-CS" altLang="en-US" sz="1800" dirty="0">
              <a:latin typeface="Calibri" panose="020F0502020204030204" pitchFamily="34" charset="0"/>
            </a:endParaRPr>
          </a:p>
          <a:p>
            <a:pPr eaLnBrk="1" hangingPunct="1">
              <a:spcBef>
                <a:spcPts val="600"/>
              </a:spcBef>
              <a:buClrTx/>
              <a:buSzTx/>
              <a:buFontTx/>
              <a:buChar char="-"/>
            </a:pPr>
            <a:r>
              <a:rPr lang="en-GB" altLang="en-US" sz="1800" dirty="0">
                <a:latin typeface="Calibri" panose="020F0502020204030204" pitchFamily="34" charset="0"/>
              </a:rPr>
              <a:t>Right and left aa. </a:t>
            </a:r>
            <a:r>
              <a:rPr lang="en-GB" altLang="en-US" sz="1800" dirty="0" err="1">
                <a:latin typeface="Calibri" panose="020F0502020204030204" pitchFamily="34" charset="0"/>
              </a:rPr>
              <a:t>intersostales</a:t>
            </a:r>
            <a:r>
              <a:rPr lang="en-GB" altLang="en-US" sz="1800" dirty="0">
                <a:latin typeface="Calibri" panose="020F0502020204030204" pitchFamily="34" charset="0"/>
              </a:rPr>
              <a:t> </a:t>
            </a:r>
            <a:r>
              <a:rPr lang="en-GB" altLang="en-US" sz="1800" dirty="0" err="1">
                <a:latin typeface="Calibri" panose="020F0502020204030204" pitchFamily="34" charset="0"/>
              </a:rPr>
              <a:t>posteriores</a:t>
            </a:r>
            <a:r>
              <a:rPr lang="en-GB" altLang="en-US" sz="1800" dirty="0">
                <a:latin typeface="Calibri" panose="020F0502020204030204" pitchFamily="34" charset="0"/>
              </a:rPr>
              <a:t>,</a:t>
            </a:r>
            <a:r>
              <a:rPr lang="sr-Latn-CS" altLang="en-US" sz="1800" dirty="0">
                <a:latin typeface="Calibri" panose="020F0502020204030204" pitchFamily="34" charset="0"/>
              </a:rPr>
              <a:t> </a:t>
            </a:r>
            <a:r>
              <a:rPr lang="en-GB" altLang="en-US" sz="1800" dirty="0">
                <a:latin typeface="Calibri" panose="020F0502020204030204" pitchFamily="34" charset="0"/>
              </a:rPr>
              <a:t>run behind the azygos/hemiazygos vein respectively, </a:t>
            </a:r>
            <a:r>
              <a:rPr lang="en-GB" altLang="en-US" sz="1800" dirty="0" err="1">
                <a:latin typeface="Calibri" panose="020F0502020204030204" pitchFamily="34" charset="0"/>
              </a:rPr>
              <a:t>syphathetic</a:t>
            </a:r>
            <a:r>
              <a:rPr lang="en-GB" altLang="en-US" sz="1800" dirty="0">
                <a:latin typeface="Calibri" panose="020F0502020204030204" pitchFamily="34" charset="0"/>
              </a:rPr>
              <a:t> </a:t>
            </a:r>
            <a:r>
              <a:rPr lang="sr-Latn-CS" altLang="en-US" sz="1800" dirty="0">
                <a:latin typeface="Calibri" panose="020F0502020204030204" pitchFamily="34" charset="0"/>
              </a:rPr>
              <a:t>trun</a:t>
            </a:r>
            <a:r>
              <a:rPr lang="en-GB" altLang="en-US" sz="1800" dirty="0">
                <a:latin typeface="Calibri" panose="020F0502020204030204" pitchFamily="34" charset="0"/>
              </a:rPr>
              <a:t>k, to the head of the rib;</a:t>
            </a:r>
            <a:endParaRPr lang="sr-Latn-CS" altLang="en-US" sz="1800" dirty="0">
              <a:latin typeface="Calibri" panose="020F0502020204030204" pitchFamily="34" charset="0"/>
            </a:endParaRPr>
          </a:p>
          <a:p>
            <a:pPr eaLnBrk="1" hangingPunct="1">
              <a:spcBef>
                <a:spcPts val="600"/>
              </a:spcBef>
              <a:buClrTx/>
              <a:buSzTx/>
              <a:buFontTx/>
              <a:buChar char="-"/>
            </a:pPr>
            <a:endParaRPr lang="sr-Latn-CS" altLang="en-US" sz="1800" dirty="0">
              <a:latin typeface="Calibri" panose="020F0502020204030204" pitchFamily="34" charset="0"/>
            </a:endParaRPr>
          </a:p>
          <a:p>
            <a:pPr eaLnBrk="1" hangingPunct="1">
              <a:spcBef>
                <a:spcPts val="600"/>
              </a:spcBef>
              <a:buClrTx/>
              <a:buSzTx/>
              <a:buFontTx/>
              <a:buChar char="-"/>
            </a:pPr>
            <a:r>
              <a:rPr lang="sr-Latn-CS" altLang="en-US" sz="1800" dirty="0">
                <a:latin typeface="Calibri" panose="020F0502020204030204" pitchFamily="34" charset="0"/>
              </a:rPr>
              <a:t> </a:t>
            </a:r>
            <a:r>
              <a:rPr lang="en-GB" altLang="en-US" sz="1800" dirty="0">
                <a:latin typeface="Calibri" panose="020F0502020204030204" pitchFamily="34" charset="0"/>
              </a:rPr>
              <a:t>Further: AIP passes over the posterior part</a:t>
            </a:r>
            <a:br>
              <a:rPr lang="en-GB" altLang="en-US" sz="1800" dirty="0">
                <a:latin typeface="Calibri" panose="020F0502020204030204" pitchFamily="34" charset="0"/>
              </a:rPr>
            </a:br>
            <a:r>
              <a:rPr lang="en-GB" altLang="en-US" sz="1800" dirty="0">
                <a:latin typeface="Calibri" panose="020F0502020204030204" pitchFamily="34" charset="0"/>
              </a:rPr>
              <a:t>  of intercostal space</a:t>
            </a:r>
            <a:r>
              <a:rPr lang="sr-Latn-CS" altLang="en-US" sz="1800" dirty="0">
                <a:latin typeface="Calibri" panose="020F0502020204030204" pitchFamily="34" charset="0"/>
              </a:rPr>
              <a:t>,</a:t>
            </a:r>
            <a:r>
              <a:rPr lang="en-GB" altLang="en-US" sz="1800" dirty="0">
                <a:latin typeface="Calibri" panose="020F0502020204030204" pitchFamily="34" charset="0"/>
              </a:rPr>
              <a:t> runs</a:t>
            </a:r>
            <a:r>
              <a:rPr lang="sr-Latn-CS" altLang="en-US" sz="1800" dirty="0">
                <a:latin typeface="Calibri" panose="020F0502020204030204" pitchFamily="34" charset="0"/>
              </a:rPr>
              <a:t> </a:t>
            </a:r>
            <a:r>
              <a:rPr lang="en-GB" altLang="en-US" sz="1800" dirty="0" err="1">
                <a:latin typeface="Calibri" panose="020F0502020204030204" pitchFamily="34" charset="0"/>
              </a:rPr>
              <a:t>inferolaterally</a:t>
            </a:r>
            <a:br>
              <a:rPr lang="en-GB" altLang="en-US" sz="1800" dirty="0">
                <a:latin typeface="Calibri" panose="020F0502020204030204" pitchFamily="34" charset="0"/>
              </a:rPr>
            </a:br>
            <a:r>
              <a:rPr lang="en-GB" altLang="en-US" sz="1800" dirty="0">
                <a:latin typeface="Calibri" panose="020F0502020204030204" pitchFamily="34" charset="0"/>
              </a:rPr>
              <a:t>  toward </a:t>
            </a:r>
            <a:r>
              <a:rPr lang="sr-Latn-CS" altLang="en-US" sz="1800" dirty="0" err="1">
                <a:latin typeface="Calibri" panose="020F0502020204030204" pitchFamily="34" charset="0"/>
              </a:rPr>
              <a:t>angulus</a:t>
            </a:r>
            <a:r>
              <a:rPr lang="sr-Latn-CS" altLang="en-US" sz="1800" dirty="0">
                <a:latin typeface="Calibri" panose="020F0502020204030204" pitchFamily="34" charset="0"/>
              </a:rPr>
              <a:t> </a:t>
            </a:r>
            <a:r>
              <a:rPr lang="sr-Latn-CS" altLang="en-US" sz="1800" dirty="0" err="1">
                <a:latin typeface="Calibri" panose="020F0502020204030204" pitchFamily="34" charset="0"/>
              </a:rPr>
              <a:t>costae</a:t>
            </a:r>
            <a:r>
              <a:rPr lang="sr-Latn-CS" altLang="en-US" sz="1800" dirty="0">
                <a:latin typeface="Calibri" panose="020F0502020204030204" pitchFamily="34" charset="0"/>
              </a:rPr>
              <a:t>; </a:t>
            </a:r>
            <a:r>
              <a:rPr lang="en-GB" altLang="en-US" sz="1800" dirty="0">
                <a:latin typeface="Calibri" panose="020F0502020204030204" pitchFamily="34" charset="0"/>
              </a:rPr>
              <a:t>coursing in </a:t>
            </a:r>
            <a:r>
              <a:rPr lang="sr-Latn-CS" altLang="en-US" sz="1800" dirty="0" err="1">
                <a:latin typeface="Calibri" panose="020F0502020204030204" pitchFamily="34" charset="0"/>
              </a:rPr>
              <a:t>fascia</a:t>
            </a:r>
            <a:br>
              <a:rPr lang="en-GB" altLang="en-US" sz="1800" dirty="0">
                <a:latin typeface="Calibri" panose="020F0502020204030204" pitchFamily="34" charset="0"/>
              </a:rPr>
            </a:br>
            <a:r>
              <a:rPr lang="en-GB" altLang="en-US" sz="1800" dirty="0">
                <a:latin typeface="Calibri" panose="020F0502020204030204" pitchFamily="34" charset="0"/>
              </a:rPr>
              <a:t>  </a:t>
            </a:r>
            <a:r>
              <a:rPr lang="sr-Latn-CS" altLang="en-US" sz="1800" dirty="0" err="1">
                <a:latin typeface="Calibri" panose="020F0502020204030204" pitchFamily="34" charset="0"/>
              </a:rPr>
              <a:t>endothoracica</a:t>
            </a:r>
            <a:r>
              <a:rPr lang="en-GB" altLang="en-US" sz="1800" dirty="0">
                <a:latin typeface="Calibri" panose="020F0502020204030204" pitchFamily="34" charset="0"/>
              </a:rPr>
              <a:t> between </a:t>
            </a:r>
            <a:r>
              <a:rPr lang="sr-Latn-CS" altLang="en-US" sz="1800" dirty="0">
                <a:latin typeface="Calibri" panose="020F0502020204030204" pitchFamily="34" charset="0"/>
              </a:rPr>
              <a:t>membrana</a:t>
            </a:r>
            <a:br>
              <a:rPr lang="en-GB" altLang="en-US" sz="1800" dirty="0">
                <a:latin typeface="Calibri" panose="020F0502020204030204" pitchFamily="34" charset="0"/>
              </a:rPr>
            </a:br>
            <a:r>
              <a:rPr lang="en-GB" altLang="en-US" sz="1800" dirty="0">
                <a:latin typeface="Calibri" panose="020F0502020204030204" pitchFamily="34" charset="0"/>
              </a:rPr>
              <a:t>  </a:t>
            </a:r>
            <a:r>
              <a:rPr lang="sr-Latn-CS" altLang="en-US" sz="1800" dirty="0" err="1">
                <a:latin typeface="Calibri" panose="020F0502020204030204" pitchFamily="34" charset="0"/>
              </a:rPr>
              <a:t>intercostalis</a:t>
            </a:r>
            <a:r>
              <a:rPr lang="sr-Latn-CS" altLang="en-US" sz="1800" dirty="0">
                <a:latin typeface="Calibri" panose="020F0502020204030204" pitchFamily="34" charset="0"/>
              </a:rPr>
              <a:t> interna</a:t>
            </a:r>
            <a:r>
              <a:rPr lang="en-GB" altLang="en-US" sz="1800" dirty="0">
                <a:latin typeface="Calibri" panose="020F0502020204030204" pitchFamily="34" charset="0"/>
              </a:rPr>
              <a:t> (superficially located)</a:t>
            </a:r>
            <a:br>
              <a:rPr lang="en-GB" altLang="en-US" sz="1800" dirty="0">
                <a:latin typeface="Calibri" panose="020F0502020204030204" pitchFamily="34" charset="0"/>
              </a:rPr>
            </a:br>
            <a:r>
              <a:rPr lang="en-GB" altLang="en-US" sz="1800" dirty="0">
                <a:latin typeface="Calibri" panose="020F0502020204030204" pitchFamily="34" charset="0"/>
              </a:rPr>
              <a:t>  and</a:t>
            </a:r>
            <a:r>
              <a:rPr lang="sr-Latn-CS" altLang="en-US" sz="1800" dirty="0">
                <a:latin typeface="Calibri" panose="020F0502020204030204" pitchFamily="34" charset="0"/>
              </a:rPr>
              <a:t> pleura</a:t>
            </a:r>
            <a:r>
              <a:rPr lang="en-GB" altLang="en-US" sz="1800" dirty="0">
                <a:latin typeface="Calibri" panose="020F0502020204030204" pitchFamily="34" charset="0"/>
              </a:rPr>
              <a:t> (deeper located)</a:t>
            </a:r>
            <a:endParaRPr lang="sr-Latn-CS" altLang="en-US" sz="1800" dirty="0">
              <a:latin typeface="Calibri" panose="020F0502020204030204" pitchFamily="34" charset="0"/>
            </a:endParaRPr>
          </a:p>
        </p:txBody>
      </p:sp>
      <p:sp>
        <p:nvSpPr>
          <p:cNvPr id="76804" name="Rectangle 3"/>
          <p:cNvSpPr>
            <a:spLocks noChangeArrowheads="1"/>
          </p:cNvSpPr>
          <p:nvPr/>
        </p:nvSpPr>
        <p:spPr bwMode="auto">
          <a:xfrm>
            <a:off x="2143125" y="0"/>
            <a:ext cx="52276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i="1">
                <a:solidFill>
                  <a:schemeClr val="tx1"/>
                </a:solidFill>
                <a:latin typeface="Arial" panose="020B0604020202020204" pitchFamily="34" charset="0"/>
              </a:defRPr>
            </a:lvl1pPr>
            <a:lvl2pPr marL="742950" indent="-285750" eaLnBrk="0" hangingPunct="0">
              <a:defRPr sz="2800" b="1" i="1">
                <a:solidFill>
                  <a:schemeClr val="tx1"/>
                </a:solidFill>
                <a:latin typeface="Arial" panose="020B0604020202020204" pitchFamily="34" charset="0"/>
              </a:defRPr>
            </a:lvl2pPr>
            <a:lvl3pPr marL="1143000" indent="-228600" eaLnBrk="0" hangingPunct="0">
              <a:defRPr sz="2800" b="1" i="1">
                <a:solidFill>
                  <a:schemeClr val="tx1"/>
                </a:solidFill>
                <a:latin typeface="Arial" panose="020B0604020202020204" pitchFamily="34" charset="0"/>
              </a:defRPr>
            </a:lvl3pPr>
            <a:lvl4pPr marL="1600200" indent="-228600" eaLnBrk="0" hangingPunct="0">
              <a:defRPr sz="2800" b="1" i="1">
                <a:solidFill>
                  <a:schemeClr val="tx1"/>
                </a:solidFill>
                <a:latin typeface="Arial" panose="020B0604020202020204" pitchFamily="34" charset="0"/>
              </a:defRPr>
            </a:lvl4pPr>
            <a:lvl5pPr marL="2057400" indent="-228600" eaLnBrk="0" hangingPunct="0">
              <a:defRPr sz="2800" b="1" i="1">
                <a:solidFill>
                  <a:schemeClr val="tx1"/>
                </a:solidFill>
                <a:latin typeface="Arial" panose="020B0604020202020204" pitchFamily="34" charset="0"/>
              </a:defRPr>
            </a:lvl5pPr>
            <a:lvl6pPr marL="2514600" indent="-228600" eaLnBrk="0" fontAlgn="base" hangingPunct="0">
              <a:spcBef>
                <a:spcPct val="0"/>
              </a:spcBef>
              <a:spcAft>
                <a:spcPct val="0"/>
              </a:spcAft>
              <a:defRPr sz="2800" b="1" i="1">
                <a:solidFill>
                  <a:schemeClr val="tx1"/>
                </a:solidFill>
                <a:latin typeface="Arial" panose="020B0604020202020204" pitchFamily="34" charset="0"/>
              </a:defRPr>
            </a:lvl6pPr>
            <a:lvl7pPr marL="2971800" indent="-228600" eaLnBrk="0" fontAlgn="base" hangingPunct="0">
              <a:spcBef>
                <a:spcPct val="0"/>
              </a:spcBef>
              <a:spcAft>
                <a:spcPct val="0"/>
              </a:spcAft>
              <a:defRPr sz="2800" b="1" i="1">
                <a:solidFill>
                  <a:schemeClr val="tx1"/>
                </a:solidFill>
                <a:latin typeface="Arial" panose="020B0604020202020204" pitchFamily="34" charset="0"/>
              </a:defRPr>
            </a:lvl7pPr>
            <a:lvl8pPr marL="3429000" indent="-228600" eaLnBrk="0" fontAlgn="base" hangingPunct="0">
              <a:spcBef>
                <a:spcPct val="0"/>
              </a:spcBef>
              <a:spcAft>
                <a:spcPct val="0"/>
              </a:spcAft>
              <a:defRPr sz="2800" b="1" i="1">
                <a:solidFill>
                  <a:schemeClr val="tx1"/>
                </a:solidFill>
                <a:latin typeface="Arial" panose="020B0604020202020204" pitchFamily="34" charset="0"/>
              </a:defRPr>
            </a:lvl8pPr>
            <a:lvl9pPr marL="3886200" indent="-228600" eaLnBrk="0" fontAlgn="base" hangingPunct="0">
              <a:spcBef>
                <a:spcPct val="0"/>
              </a:spcBef>
              <a:spcAft>
                <a:spcPct val="0"/>
              </a:spcAft>
              <a:defRPr sz="2800" b="1" i="1">
                <a:solidFill>
                  <a:schemeClr val="tx1"/>
                </a:solidFill>
                <a:latin typeface="Arial" panose="020B0604020202020204" pitchFamily="34" charset="0"/>
              </a:defRPr>
            </a:lvl9pPr>
          </a:lstStyle>
          <a:p>
            <a:pPr eaLnBrk="1" hangingPunct="1">
              <a:defRPr/>
            </a:pPr>
            <a:r>
              <a:rPr lang="sr-Latn-CS" altLang="en-US">
                <a:solidFill>
                  <a:srgbClr val="990000"/>
                </a:solidFill>
                <a:effectLst>
                  <a:outerShdw blurRad="38100" dist="38100" dir="2700000" algn="tl">
                    <a:srgbClr val="C0C0C0"/>
                  </a:outerShdw>
                </a:effectLst>
                <a:latin typeface="Perpetua" panose="02020502060401020303" pitchFamily="18" charset="0"/>
              </a:rPr>
              <a:t>Aa. intercostales posteriores (AIP)</a:t>
            </a:r>
            <a:endParaRPr lang="sr-Latn-CS" altLang="en-US">
              <a:latin typeface="Perpetua" panose="02020502060401020303" pitchFamily="18" charset="0"/>
            </a:endParaRPr>
          </a:p>
        </p:txBody>
      </p:sp>
    </p:spTree>
  </p:cSld>
  <p:clrMapOvr>
    <a:masterClrMapping/>
  </p:clrMapOvr>
  <p:transition spd="slow">
    <p:zoom/>
  </p:transition>
</p:sld>
</file>

<file path=ppt/tags/tag1.xml><?xml version="1.0" encoding="utf-8"?>
<p:tagLst xmlns:a="http://schemas.openxmlformats.org/drawingml/2006/main" xmlns:r="http://schemas.openxmlformats.org/officeDocument/2006/relationships" xmlns:p="http://schemas.openxmlformats.org/presentationml/2006/main">
  <p:tag name="TIMING" val="|6.3|0.9|0.2|0.6|0.1|0.1|0.1|0.1|0.7|0.3"/>
</p:tagLst>
</file>

<file path=ppt/tags/tag10.xml><?xml version="1.0" encoding="utf-8"?>
<p:tagLst xmlns:a="http://schemas.openxmlformats.org/drawingml/2006/main" xmlns:r="http://schemas.openxmlformats.org/officeDocument/2006/relationships" xmlns:p="http://schemas.openxmlformats.org/presentationml/2006/main">
  <p:tag name="TIMING" val="|18.2|1.1|0.7|1.1|0.8|1.1|1.2|1|1.2|1.1|1.1|105.3"/>
</p:tagLst>
</file>

<file path=ppt/tags/tag2.xml><?xml version="1.0" encoding="utf-8"?>
<p:tagLst xmlns:a="http://schemas.openxmlformats.org/drawingml/2006/main" xmlns:r="http://schemas.openxmlformats.org/officeDocument/2006/relationships" xmlns:p="http://schemas.openxmlformats.org/presentationml/2006/main">
  <p:tag name="TIMING" val="|3.2|0.6|0.1|0.1|0.1|0.1|0.2"/>
</p:tagLst>
</file>

<file path=ppt/tags/tag3.xml><?xml version="1.0" encoding="utf-8"?>
<p:tagLst xmlns:a="http://schemas.openxmlformats.org/drawingml/2006/main" xmlns:r="http://schemas.openxmlformats.org/officeDocument/2006/relationships" xmlns:p="http://schemas.openxmlformats.org/presentationml/2006/main">
  <p:tag name="TIMING" val="|3.2|0.6|0.1|0.1|0.1|0.1|0.2"/>
</p:tagLst>
</file>

<file path=ppt/tags/tag4.xml><?xml version="1.0" encoding="utf-8"?>
<p:tagLst xmlns:a="http://schemas.openxmlformats.org/drawingml/2006/main" xmlns:r="http://schemas.openxmlformats.org/officeDocument/2006/relationships" xmlns:p="http://schemas.openxmlformats.org/presentationml/2006/main">
  <p:tag name="TIMING" val="|3.2|0.6|0.1|0.1|0.1|0.1|0.2"/>
</p:tagLst>
</file>

<file path=ppt/tags/tag5.xml><?xml version="1.0" encoding="utf-8"?>
<p:tagLst xmlns:a="http://schemas.openxmlformats.org/drawingml/2006/main" xmlns:r="http://schemas.openxmlformats.org/officeDocument/2006/relationships" xmlns:p="http://schemas.openxmlformats.org/presentationml/2006/main">
  <p:tag name="TIMING" val="|8.2|5|3|2.4|4.2|2.6|3.5|2.5"/>
</p:tagLst>
</file>

<file path=ppt/tags/tag6.xml><?xml version="1.0" encoding="utf-8"?>
<p:tagLst xmlns:a="http://schemas.openxmlformats.org/drawingml/2006/main" xmlns:r="http://schemas.openxmlformats.org/officeDocument/2006/relationships" xmlns:p="http://schemas.openxmlformats.org/presentationml/2006/main">
  <p:tag name="TIMING" val="|0.9"/>
</p:tagLst>
</file>

<file path=ppt/tags/tag7.xml><?xml version="1.0" encoding="utf-8"?>
<p:tagLst xmlns:a="http://schemas.openxmlformats.org/drawingml/2006/main" xmlns:r="http://schemas.openxmlformats.org/officeDocument/2006/relationships" xmlns:p="http://schemas.openxmlformats.org/presentationml/2006/main">
  <p:tag name="TIMING" val="|0.9"/>
</p:tagLst>
</file>

<file path=ppt/tags/tag8.xml><?xml version="1.0" encoding="utf-8"?>
<p:tagLst xmlns:a="http://schemas.openxmlformats.org/drawingml/2006/main" xmlns:r="http://schemas.openxmlformats.org/officeDocument/2006/relationships" xmlns:p="http://schemas.openxmlformats.org/presentationml/2006/main">
  <p:tag name="TIMING" val="|1.1"/>
</p:tagLst>
</file>

<file path=ppt/tags/tag9.xml><?xml version="1.0" encoding="utf-8"?>
<p:tagLst xmlns:a="http://schemas.openxmlformats.org/drawingml/2006/main" xmlns:r="http://schemas.openxmlformats.org/officeDocument/2006/relationships" xmlns:p="http://schemas.openxmlformats.org/presentationml/2006/main">
  <p:tag name="TIMING" val="|1.7|0.9|0.3|0.2|0.2|0.5|0.5|0.2|0.2|0.4|0.2|0.1|0.1|0.2|0.2|0.2|0.2|0.2|0.5|0.7"/>
</p:tagLst>
</file>

<file path=ppt/theme/theme1.xml><?xml version="1.0" encoding="utf-8"?>
<a:theme xmlns:a="http://schemas.openxmlformats.org/drawingml/2006/main" name="Equity">
  <a:themeElements>
    <a:clrScheme name="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fontScheme name="Equity">
      <a:majorFont>
        <a:latin typeface="Franklin Gothic Book"/>
        <a:ea typeface=""/>
        <a:cs typeface=""/>
      </a:majorFont>
      <a:minorFont>
        <a:latin typeface="Perpet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Equity">
  <a:themeElements>
    <a:clrScheme name="1_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fontScheme name="1_Equity">
      <a:majorFont>
        <a:latin typeface="Franklin Gothic Book"/>
        <a:ea typeface=""/>
        <a:cs typeface=""/>
      </a:majorFont>
      <a:minorFont>
        <a:latin typeface="Perpet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Equity">
  <a:themeElements>
    <a:clrScheme name="2_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fontScheme name="2_Equity">
      <a:majorFont>
        <a:latin typeface="Franklin Gothic Book"/>
        <a:ea typeface=""/>
        <a:cs typeface=""/>
      </a:majorFont>
      <a:minorFont>
        <a:latin typeface="Perpet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2_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Equity">
  <a:themeElements>
    <a:clrScheme name="3_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fontScheme name="3_Equity">
      <a:majorFont>
        <a:latin typeface="Franklin Gothic Book"/>
        <a:ea typeface=""/>
        <a:cs typeface=""/>
      </a:majorFont>
      <a:minorFont>
        <a:latin typeface="Perpet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3_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Equity">
  <a:themeElements>
    <a:clrScheme name="4_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fontScheme name="4_Equity">
      <a:majorFont>
        <a:latin typeface="Franklin Gothic Book"/>
        <a:ea typeface=""/>
        <a:cs typeface=""/>
      </a:majorFont>
      <a:minorFont>
        <a:latin typeface="Perpet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1"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4_Equity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Equity</Template>
  <TotalTime>10744</TotalTime>
  <Pages>0</Pages>
  <Words>9813</Words>
  <Characters>0</Characters>
  <Application>Microsoft Office PowerPoint</Application>
  <DocSecurity>0</DocSecurity>
  <PresentationFormat>On-screen Show (4:3)</PresentationFormat>
  <Lines>0</Lines>
  <Paragraphs>1006</Paragraphs>
  <Slides>122</Slides>
  <Notes>1</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122</vt:i4>
      </vt:variant>
    </vt:vector>
  </HeadingPairs>
  <TitlesOfParts>
    <vt:vector size="136" baseType="lpstr">
      <vt:lpstr>Arial</vt:lpstr>
      <vt:lpstr>Book Antiqua</vt:lpstr>
      <vt:lpstr>Calibri</vt:lpstr>
      <vt:lpstr>Cambria</vt:lpstr>
      <vt:lpstr>Comic Sans MS</vt:lpstr>
      <vt:lpstr>Franklin Gothic Book</vt:lpstr>
      <vt:lpstr>Perpetua</vt:lpstr>
      <vt:lpstr>Times New Roman</vt:lpstr>
      <vt:lpstr>Wingdings 2</vt:lpstr>
      <vt:lpstr>Equity</vt:lpstr>
      <vt:lpstr>1_Equity</vt:lpstr>
      <vt:lpstr>2_Equity</vt:lpstr>
      <vt:lpstr>3_Equity</vt:lpstr>
      <vt:lpstr>4_Equity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THORACIC WALLS</vt:lpstr>
      <vt:lpstr>Thoracic skeleton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Rib (Costa)</vt:lpstr>
      <vt:lpstr> Rib (Costa)</vt:lpstr>
      <vt:lpstr>PowerPoint Presentation</vt:lpstr>
      <vt:lpstr>Rib (costa)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JOINTS OF VERTEBRAL COLUMN (THORACIC PART)</vt:lpstr>
      <vt:lpstr>Joints of vertebral bodies (Symphisis intervertebralis)</vt:lpstr>
      <vt:lpstr>Joints of vertebral bodies (Symphisis intervertebralis)</vt:lpstr>
      <vt:lpstr>PowerPoint Presentation</vt:lpstr>
      <vt:lpstr>PowerPoint Presentation</vt:lpstr>
      <vt:lpstr>Joints of vertebral bodies (Symphisis intervertebralis)</vt:lpstr>
      <vt:lpstr>Joints of vertebral bodies (Symphisis intervertebralis)</vt:lpstr>
      <vt:lpstr>PowerPoint Presentation</vt:lpstr>
      <vt:lpstr>PowerPoint Presentation</vt:lpstr>
      <vt:lpstr>PowerPoint Presentation</vt:lpstr>
      <vt:lpstr>Joints of vertebral arches or articular processes  (artt. zygapophysiales) – facet joints</vt:lpstr>
      <vt:lpstr>Accessory ligaments of vertebral joints</vt:lpstr>
      <vt:lpstr>PowerPoint Presentation</vt:lpstr>
      <vt:lpstr>Accessory ligaments of vertebral joints</vt:lpstr>
      <vt:lpstr>Joints of thoracic cage (artt. thoracis)</vt:lpstr>
      <vt:lpstr>Joints of the Heads of the Ribs (Art. capitis costae)</vt:lpstr>
      <vt:lpstr>Joints of the Heads of the Ribs (Art. capitis costae)</vt:lpstr>
      <vt:lpstr>Costotransversal joint (Art. costotransversaria)</vt:lpstr>
      <vt:lpstr>PowerPoint Presentation</vt:lpstr>
      <vt:lpstr>PowerPoint Presentation</vt:lpstr>
      <vt:lpstr>PowerPoint Presentation</vt:lpstr>
      <vt:lpstr>PowerPoint Presentation</vt:lpstr>
      <vt:lpstr>PowerPoint Presentation</vt:lpstr>
      <vt:lpstr>MUSCLES OF  THORACIC WALL</vt:lpstr>
      <vt:lpstr>MUSCLES OF THORACIC WALL</vt:lpstr>
      <vt:lpstr>PowerPoint Presentation</vt:lpstr>
      <vt:lpstr>PowerPoint Presentation</vt:lpstr>
      <vt:lpstr>Mm. intercostales</vt:lpstr>
      <vt:lpstr>PowerPoint Presentation</vt:lpstr>
      <vt:lpstr>Intercostal space (Spatia intercostalia)</vt:lpstr>
      <vt:lpstr>PowerPoint Presentation</vt:lpstr>
      <vt:lpstr>PowerPoint Presentation</vt:lpstr>
      <vt:lpstr>Mm. subcostales</vt:lpstr>
      <vt:lpstr>M. transversus thoracis</vt:lpstr>
      <vt:lpstr>Mm. levatores costarum</vt:lpstr>
      <vt:lpstr>DIAPHRAGMA</vt:lpstr>
      <vt:lpstr>PowerPoint Presentation</vt:lpstr>
      <vt:lpstr>DIAPHRAGMA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 serratus posterior superior</vt:lpstr>
      <vt:lpstr>M. serratus posterior inferior</vt:lpstr>
      <vt:lpstr>PowerPoint Presentation</vt:lpstr>
      <vt:lpstr>M. ERECTOR SPINAE</vt:lpstr>
      <vt:lpstr>PowerPoint Presentation</vt:lpstr>
      <vt:lpstr>PowerPoint Presentation</vt:lpstr>
      <vt:lpstr>Arteries of thoracic wall</vt:lpstr>
      <vt:lpstr>PowerPoint Presentation</vt:lpstr>
      <vt:lpstr>Aa. intercostales posteriores (AIP)</vt:lpstr>
      <vt:lpstr>PowerPoint Presentation</vt:lpstr>
      <vt:lpstr>PowerPoint Presentation</vt:lpstr>
      <vt:lpstr>PowerPoint Presentation</vt:lpstr>
      <vt:lpstr>Aa. intercostales posteriores (AIP)</vt:lpstr>
      <vt:lpstr>Aa. intercostales anteriores (AIA)</vt:lpstr>
      <vt:lpstr>PowerPoint Presentation</vt:lpstr>
      <vt:lpstr>PowerPoint Presentation</vt:lpstr>
      <vt:lpstr>A. thoracica interna</vt:lpstr>
      <vt:lpstr>PowerPoint Presentation</vt:lpstr>
      <vt:lpstr>A. axillaris</vt:lpstr>
      <vt:lpstr>PowerPoint Presentation</vt:lpstr>
      <vt:lpstr>PowerPoint Presentation</vt:lpstr>
      <vt:lpstr>Veins of thoracic wall</vt:lpstr>
      <vt:lpstr>Veins of thoracic wall</vt:lpstr>
      <vt:lpstr>Lymph nodes of thoracic wall</vt:lpstr>
      <vt:lpstr>Lymph nodes of thoracic wall</vt:lpstr>
      <vt:lpstr>Lymph nodes of thoracic wall</vt:lpstr>
      <vt:lpstr>Lymph nodes of thoracic wall</vt:lpstr>
      <vt:lpstr>Nn. Thoracici</vt:lpstr>
      <vt:lpstr>N. Intercostalis (r. anterior  n.thoracici)</vt:lpstr>
      <vt:lpstr>Typical nn. intercostales (III – VI)</vt:lpstr>
      <vt:lpstr>Typical nn. intercostales (III – VI)</vt:lpstr>
      <vt:lpstr>Typical nn. intercostales (III – VI)</vt:lpstr>
      <vt:lpstr>Atypical nn. intercostales</vt:lpstr>
    </vt:vector>
  </TitlesOfParts>
  <Manager/>
  <Company>STATVS</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user</dc:creator>
  <cp:keywords/>
  <dc:description/>
  <cp:lastModifiedBy>ivanaanatom ivanaanatom</cp:lastModifiedBy>
  <cp:revision>276</cp:revision>
  <dcterms:created xsi:type="dcterms:W3CDTF">2006-10-28T13:49:03Z</dcterms:created>
  <dcterms:modified xsi:type="dcterms:W3CDTF">2024-09-15T09:30:38Z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1033-8.1.0.3385</vt:lpwstr>
  </property>
</Properties>
</file>